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wmf" ContentType="image/x-wmf"/>
  <Default Extension="rels" ContentType="application/vnd.openxmlformats-package.relationships+xml"/>
  <Default Extension="xml" ContentType="application/xml"/>
  <Default Extension="gif" ContentType="image/gif"/>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7" r:id="rId1"/>
  </p:sldMasterIdLst>
  <p:notesMasterIdLst>
    <p:notesMasterId r:id="rId52"/>
  </p:notesMasterIdLst>
  <p:handoutMasterIdLst>
    <p:handoutMasterId r:id="rId53"/>
  </p:handoutMasterIdLst>
  <p:sldIdLst>
    <p:sldId id="262" r:id="rId2"/>
    <p:sldId id="263" r:id="rId3"/>
    <p:sldId id="260" r:id="rId4"/>
    <p:sldId id="256" r:id="rId5"/>
    <p:sldId id="258" r:id="rId6"/>
    <p:sldId id="261" r:id="rId7"/>
    <p:sldId id="264" r:id="rId8"/>
    <p:sldId id="265" r:id="rId9"/>
    <p:sldId id="293" r:id="rId10"/>
    <p:sldId id="294" r:id="rId11"/>
    <p:sldId id="295" r:id="rId12"/>
    <p:sldId id="296" r:id="rId13"/>
    <p:sldId id="297" r:id="rId14"/>
    <p:sldId id="298" r:id="rId15"/>
    <p:sldId id="299" r:id="rId16"/>
    <p:sldId id="300" r:id="rId17"/>
    <p:sldId id="301" r:id="rId18"/>
    <p:sldId id="302" r:id="rId19"/>
    <p:sldId id="304" r:id="rId20"/>
    <p:sldId id="305" r:id="rId21"/>
    <p:sldId id="306" r:id="rId22"/>
    <p:sldId id="308" r:id="rId23"/>
    <p:sldId id="309" r:id="rId24"/>
    <p:sldId id="310" r:id="rId25"/>
    <p:sldId id="311" r:id="rId26"/>
    <p:sldId id="343" r:id="rId27"/>
    <p:sldId id="292" r:id="rId28"/>
    <p:sldId id="267" r:id="rId29"/>
    <p:sldId id="268" r:id="rId30"/>
    <p:sldId id="269" r:id="rId31"/>
    <p:sldId id="270" r:id="rId32"/>
    <p:sldId id="344" r:id="rId33"/>
    <p:sldId id="273" r:id="rId34"/>
    <p:sldId id="274" r:id="rId35"/>
    <p:sldId id="275" r:id="rId36"/>
    <p:sldId id="276" r:id="rId37"/>
    <p:sldId id="277" r:id="rId38"/>
    <p:sldId id="278" r:id="rId39"/>
    <p:sldId id="279" r:id="rId40"/>
    <p:sldId id="280" r:id="rId41"/>
    <p:sldId id="281" r:id="rId42"/>
    <p:sldId id="282" r:id="rId43"/>
    <p:sldId id="283" r:id="rId44"/>
    <p:sldId id="284" r:id="rId45"/>
    <p:sldId id="285" r:id="rId46"/>
    <p:sldId id="286" r:id="rId47"/>
    <p:sldId id="287" r:id="rId48"/>
    <p:sldId id="288" r:id="rId49"/>
    <p:sldId id="289" r:id="rId50"/>
    <p:sldId id="290" r:id="rId51"/>
  </p:sldIdLst>
  <p:sldSz cx="9144000" cy="6858000" type="screen4x3"/>
  <p:notesSz cx="6669088" cy="9926638"/>
  <p:defaultTextStyle>
    <a:defPPr>
      <a:defRPr lang="de-D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5188" autoAdjust="0"/>
    <p:restoredTop sz="87047" autoAdjust="0"/>
  </p:normalViewPr>
  <p:slideViewPr>
    <p:cSldViewPr>
      <p:cViewPr varScale="1">
        <p:scale>
          <a:sx n="76" d="100"/>
          <a:sy n="76" d="100"/>
        </p:scale>
        <p:origin x="-1590" y="-8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703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889938" cy="496332"/>
          </a:xfrm>
          <a:prstGeom prst="rect">
            <a:avLst/>
          </a:prstGeom>
        </p:spPr>
        <p:txBody>
          <a:bodyPr vert="horz" lIns="91427" tIns="45713" rIns="91427" bIns="45713" rtlCol="0"/>
          <a:lstStyle>
            <a:lvl1pPr algn="l">
              <a:defRPr sz="1200"/>
            </a:lvl1pPr>
          </a:lstStyle>
          <a:p>
            <a:endParaRPr lang="de-CH" dirty="0"/>
          </a:p>
        </p:txBody>
      </p:sp>
      <p:sp>
        <p:nvSpPr>
          <p:cNvPr id="3" name="Datumsplatzhalter 2"/>
          <p:cNvSpPr>
            <a:spLocks noGrp="1"/>
          </p:cNvSpPr>
          <p:nvPr>
            <p:ph type="dt" sz="quarter" idx="1"/>
          </p:nvPr>
        </p:nvSpPr>
        <p:spPr>
          <a:xfrm>
            <a:off x="3777607" y="0"/>
            <a:ext cx="2889938" cy="496332"/>
          </a:xfrm>
          <a:prstGeom prst="rect">
            <a:avLst/>
          </a:prstGeom>
        </p:spPr>
        <p:txBody>
          <a:bodyPr vert="horz" lIns="91427" tIns="45713" rIns="91427" bIns="45713" rtlCol="0"/>
          <a:lstStyle>
            <a:lvl1pPr algn="r">
              <a:defRPr sz="1200"/>
            </a:lvl1pPr>
          </a:lstStyle>
          <a:p>
            <a:fld id="{0158EB50-BBA8-436F-BFD5-F871A5B08FC0}" type="datetimeFigureOut">
              <a:rPr lang="de-CH" smtClean="0"/>
              <a:t>13.04.2018</a:t>
            </a:fld>
            <a:endParaRPr lang="de-CH" dirty="0"/>
          </a:p>
        </p:txBody>
      </p:sp>
      <p:sp>
        <p:nvSpPr>
          <p:cNvPr id="4" name="Fußzeilenplatzhalter 3"/>
          <p:cNvSpPr>
            <a:spLocks noGrp="1"/>
          </p:cNvSpPr>
          <p:nvPr>
            <p:ph type="ftr" sz="quarter" idx="2"/>
          </p:nvPr>
        </p:nvSpPr>
        <p:spPr>
          <a:xfrm>
            <a:off x="0" y="9428583"/>
            <a:ext cx="2889938" cy="496332"/>
          </a:xfrm>
          <a:prstGeom prst="rect">
            <a:avLst/>
          </a:prstGeom>
        </p:spPr>
        <p:txBody>
          <a:bodyPr vert="horz" lIns="91427" tIns="45713" rIns="91427" bIns="45713" rtlCol="0" anchor="b"/>
          <a:lstStyle>
            <a:lvl1pPr algn="l">
              <a:defRPr sz="1200"/>
            </a:lvl1pPr>
          </a:lstStyle>
          <a:p>
            <a:endParaRPr lang="de-CH" dirty="0"/>
          </a:p>
        </p:txBody>
      </p:sp>
      <p:sp>
        <p:nvSpPr>
          <p:cNvPr id="5" name="Foliennummernplatzhalter 4"/>
          <p:cNvSpPr>
            <a:spLocks noGrp="1"/>
          </p:cNvSpPr>
          <p:nvPr>
            <p:ph type="sldNum" sz="quarter" idx="3"/>
          </p:nvPr>
        </p:nvSpPr>
        <p:spPr>
          <a:xfrm>
            <a:off x="3777607" y="9428583"/>
            <a:ext cx="2889938" cy="496332"/>
          </a:xfrm>
          <a:prstGeom prst="rect">
            <a:avLst/>
          </a:prstGeom>
        </p:spPr>
        <p:txBody>
          <a:bodyPr vert="horz" lIns="91427" tIns="45713" rIns="91427" bIns="45713" rtlCol="0" anchor="b"/>
          <a:lstStyle>
            <a:lvl1pPr algn="r">
              <a:defRPr sz="1200"/>
            </a:lvl1pPr>
          </a:lstStyle>
          <a:p>
            <a:fld id="{EBAFD96D-53EF-4FB5-A897-0ED74CA97C49}" type="slidenum">
              <a:rPr lang="de-CH" smtClean="0"/>
              <a:t>‹Nr.›</a:t>
            </a:fld>
            <a:endParaRPr lang="de-CH" dirty="0"/>
          </a:p>
        </p:txBody>
      </p:sp>
    </p:spTree>
    <p:extLst>
      <p:ext uri="{BB962C8B-B14F-4D97-AF65-F5344CB8AC3E}">
        <p14:creationId xmlns:p14="http://schemas.microsoft.com/office/powerpoint/2010/main" val="37375978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889938" cy="496332"/>
          </a:xfrm>
          <a:prstGeom prst="rect">
            <a:avLst/>
          </a:prstGeom>
        </p:spPr>
        <p:txBody>
          <a:bodyPr vert="horz" lIns="91427" tIns="45713" rIns="91427" bIns="45713" rtlCol="0"/>
          <a:lstStyle>
            <a:lvl1pPr algn="l" fontAlgn="auto">
              <a:spcBef>
                <a:spcPts val="0"/>
              </a:spcBef>
              <a:spcAft>
                <a:spcPts val="0"/>
              </a:spcAft>
              <a:defRPr sz="1200">
                <a:latin typeface="+mn-lt"/>
                <a:cs typeface="+mn-cs"/>
              </a:defRPr>
            </a:lvl1pPr>
          </a:lstStyle>
          <a:p>
            <a:pPr>
              <a:defRPr/>
            </a:pPr>
            <a:endParaRPr lang="de-CH" dirty="0"/>
          </a:p>
        </p:txBody>
      </p:sp>
      <p:sp>
        <p:nvSpPr>
          <p:cNvPr id="3" name="Datumsplatzhalter 2"/>
          <p:cNvSpPr>
            <a:spLocks noGrp="1"/>
          </p:cNvSpPr>
          <p:nvPr>
            <p:ph type="dt" idx="1"/>
          </p:nvPr>
        </p:nvSpPr>
        <p:spPr>
          <a:xfrm>
            <a:off x="3777607" y="0"/>
            <a:ext cx="2889938" cy="496332"/>
          </a:xfrm>
          <a:prstGeom prst="rect">
            <a:avLst/>
          </a:prstGeom>
        </p:spPr>
        <p:txBody>
          <a:bodyPr vert="horz" lIns="91427" tIns="45713" rIns="91427" bIns="45713" rtlCol="0"/>
          <a:lstStyle>
            <a:lvl1pPr algn="r" fontAlgn="auto">
              <a:spcBef>
                <a:spcPts val="0"/>
              </a:spcBef>
              <a:spcAft>
                <a:spcPts val="0"/>
              </a:spcAft>
              <a:defRPr sz="1200">
                <a:latin typeface="+mn-lt"/>
                <a:cs typeface="+mn-cs"/>
              </a:defRPr>
            </a:lvl1pPr>
          </a:lstStyle>
          <a:p>
            <a:pPr>
              <a:defRPr/>
            </a:pPr>
            <a:fld id="{6BBA2852-9986-47A4-B500-89AA5E6F7068}" type="datetimeFigureOut">
              <a:rPr lang="de-CH"/>
              <a:pPr>
                <a:defRPr/>
              </a:pPr>
              <a:t>13.04.2018</a:t>
            </a:fld>
            <a:endParaRPr lang="de-CH" dirty="0"/>
          </a:p>
        </p:txBody>
      </p:sp>
      <p:sp>
        <p:nvSpPr>
          <p:cNvPr id="4" name="Folienbildplatzhalter 3"/>
          <p:cNvSpPr>
            <a:spLocks noGrp="1" noRot="1" noChangeAspect="1"/>
          </p:cNvSpPr>
          <p:nvPr>
            <p:ph type="sldImg" idx="2"/>
          </p:nvPr>
        </p:nvSpPr>
        <p:spPr>
          <a:xfrm>
            <a:off x="854075" y="744538"/>
            <a:ext cx="4960938" cy="3722687"/>
          </a:xfrm>
          <a:prstGeom prst="rect">
            <a:avLst/>
          </a:prstGeom>
          <a:noFill/>
          <a:ln w="12700">
            <a:solidFill>
              <a:prstClr val="black"/>
            </a:solidFill>
          </a:ln>
        </p:spPr>
        <p:txBody>
          <a:bodyPr vert="horz" lIns="91427" tIns="45713" rIns="91427" bIns="45713" rtlCol="0" anchor="ctr"/>
          <a:lstStyle/>
          <a:p>
            <a:pPr lvl="0"/>
            <a:endParaRPr lang="de-CH" noProof="0" dirty="0"/>
          </a:p>
        </p:txBody>
      </p:sp>
      <p:sp>
        <p:nvSpPr>
          <p:cNvPr id="5" name="Notizenplatzhalter 4"/>
          <p:cNvSpPr>
            <a:spLocks noGrp="1"/>
          </p:cNvSpPr>
          <p:nvPr>
            <p:ph type="body" sz="quarter" idx="3"/>
          </p:nvPr>
        </p:nvSpPr>
        <p:spPr>
          <a:xfrm>
            <a:off x="666909" y="4715155"/>
            <a:ext cx="5335270" cy="4466987"/>
          </a:xfrm>
          <a:prstGeom prst="rect">
            <a:avLst/>
          </a:prstGeom>
        </p:spPr>
        <p:txBody>
          <a:bodyPr vert="horz" lIns="91427" tIns="45713" rIns="91427" bIns="45713" rtlCol="0"/>
          <a:lstStyle/>
          <a:p>
            <a:pPr lvl="0"/>
            <a:r>
              <a:rPr lang="de-DE" noProof="0"/>
              <a:t>Textmasterformat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de-CH" noProof="0"/>
          </a:p>
        </p:txBody>
      </p:sp>
      <p:sp>
        <p:nvSpPr>
          <p:cNvPr id="6" name="Fußzeilenplatzhalter 5"/>
          <p:cNvSpPr>
            <a:spLocks noGrp="1"/>
          </p:cNvSpPr>
          <p:nvPr>
            <p:ph type="ftr" sz="quarter" idx="4"/>
          </p:nvPr>
        </p:nvSpPr>
        <p:spPr>
          <a:xfrm>
            <a:off x="0" y="9428583"/>
            <a:ext cx="2889938" cy="496332"/>
          </a:xfrm>
          <a:prstGeom prst="rect">
            <a:avLst/>
          </a:prstGeom>
        </p:spPr>
        <p:txBody>
          <a:bodyPr vert="horz" lIns="91427" tIns="45713" rIns="91427" bIns="45713" rtlCol="0" anchor="b"/>
          <a:lstStyle>
            <a:lvl1pPr algn="l" fontAlgn="auto">
              <a:spcBef>
                <a:spcPts val="0"/>
              </a:spcBef>
              <a:spcAft>
                <a:spcPts val="0"/>
              </a:spcAft>
              <a:defRPr sz="1200">
                <a:latin typeface="+mn-lt"/>
                <a:cs typeface="+mn-cs"/>
              </a:defRPr>
            </a:lvl1pPr>
          </a:lstStyle>
          <a:p>
            <a:pPr>
              <a:defRPr/>
            </a:pPr>
            <a:endParaRPr lang="de-CH" dirty="0"/>
          </a:p>
        </p:txBody>
      </p:sp>
      <p:sp>
        <p:nvSpPr>
          <p:cNvPr id="7" name="Foliennummernplatzhalter 6"/>
          <p:cNvSpPr>
            <a:spLocks noGrp="1"/>
          </p:cNvSpPr>
          <p:nvPr>
            <p:ph type="sldNum" sz="quarter" idx="5"/>
          </p:nvPr>
        </p:nvSpPr>
        <p:spPr>
          <a:xfrm>
            <a:off x="3777607" y="9428583"/>
            <a:ext cx="2889938" cy="496332"/>
          </a:xfrm>
          <a:prstGeom prst="rect">
            <a:avLst/>
          </a:prstGeom>
        </p:spPr>
        <p:txBody>
          <a:bodyPr vert="horz" lIns="91427" tIns="45713" rIns="91427" bIns="45713" rtlCol="0" anchor="b"/>
          <a:lstStyle>
            <a:lvl1pPr algn="r" fontAlgn="auto">
              <a:spcBef>
                <a:spcPts val="0"/>
              </a:spcBef>
              <a:spcAft>
                <a:spcPts val="0"/>
              </a:spcAft>
              <a:defRPr sz="1200">
                <a:latin typeface="+mn-lt"/>
                <a:cs typeface="+mn-cs"/>
              </a:defRPr>
            </a:lvl1pPr>
          </a:lstStyle>
          <a:p>
            <a:pPr>
              <a:defRPr/>
            </a:pPr>
            <a:fld id="{148D1665-D908-4C9F-8651-33E14FD94F9F}" type="slidenum">
              <a:rPr lang="de-CH"/>
              <a:pPr>
                <a:defRPr/>
              </a:pPr>
              <a:t>‹Nr.›</a:t>
            </a:fld>
            <a:endParaRPr lang="de-CH" dirty="0"/>
          </a:p>
        </p:txBody>
      </p:sp>
    </p:spTree>
    <p:extLst>
      <p:ext uri="{BB962C8B-B14F-4D97-AF65-F5344CB8AC3E}">
        <p14:creationId xmlns:p14="http://schemas.microsoft.com/office/powerpoint/2010/main" val="13643193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pPr>
              <a:defRPr/>
            </a:pPr>
            <a:fld id="{148D1665-D908-4C9F-8651-33E14FD94F9F}" type="slidenum">
              <a:rPr lang="de-CH" smtClean="0"/>
              <a:pPr>
                <a:defRPr/>
              </a:pPr>
              <a:t>4</a:t>
            </a:fld>
            <a:endParaRPr lang="de-CH" dirty="0"/>
          </a:p>
        </p:txBody>
      </p:sp>
    </p:spTree>
    <p:extLst>
      <p:ext uri="{BB962C8B-B14F-4D97-AF65-F5344CB8AC3E}">
        <p14:creationId xmlns:p14="http://schemas.microsoft.com/office/powerpoint/2010/main" val="16961123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pPr>
              <a:defRPr/>
            </a:pPr>
            <a:fld id="{148D1665-D908-4C9F-8651-33E14FD94F9F}" type="slidenum">
              <a:rPr lang="de-CH" smtClean="0"/>
              <a:pPr>
                <a:defRPr/>
              </a:pPr>
              <a:t>46</a:t>
            </a:fld>
            <a:endParaRPr lang="de-CH" dirty="0"/>
          </a:p>
        </p:txBody>
      </p:sp>
    </p:spTree>
    <p:extLst>
      <p:ext uri="{BB962C8B-B14F-4D97-AF65-F5344CB8AC3E}">
        <p14:creationId xmlns:p14="http://schemas.microsoft.com/office/powerpoint/2010/main" val="4204120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897484">
              <a:defRPr/>
            </a:pPr>
            <a:r>
              <a:rPr lang="de-CH" dirty="0"/>
              <a:t>Ende 2016 hat das Bundesamt für Lebensmittelsicherheit und Veterinärwesen (BLV) die Richtlinie W12 des SVGW (Leitlinie für eine gute Verfahrenspraxis in Trinkwasserversorgungen; GVP) anerkannt. Durch den kantonalen Vollzug erhält die W12 schweizweit als offizielle Richtlinie zur Selbstkontrolle in der Wasserversorgung eine grosse Bedeutung. </a:t>
            </a:r>
          </a:p>
          <a:p>
            <a:endParaRPr lang="de-CH" dirty="0"/>
          </a:p>
        </p:txBody>
      </p:sp>
      <p:sp>
        <p:nvSpPr>
          <p:cNvPr id="4" name="Foliennummernplatzhalter 3"/>
          <p:cNvSpPr>
            <a:spLocks noGrp="1"/>
          </p:cNvSpPr>
          <p:nvPr>
            <p:ph type="sldNum" sz="quarter" idx="10"/>
          </p:nvPr>
        </p:nvSpPr>
        <p:spPr/>
        <p:txBody>
          <a:bodyPr/>
          <a:lstStyle/>
          <a:p>
            <a:pPr>
              <a:defRPr/>
            </a:pPr>
            <a:fld id="{148D1665-D908-4C9F-8651-33E14FD94F9F}" type="slidenum">
              <a:rPr lang="de-CH" smtClean="0"/>
              <a:pPr>
                <a:defRPr/>
              </a:pPr>
              <a:t>5</a:t>
            </a:fld>
            <a:endParaRPr lang="de-CH" dirty="0"/>
          </a:p>
        </p:txBody>
      </p:sp>
    </p:spTree>
    <p:extLst>
      <p:ext uri="{BB962C8B-B14F-4D97-AF65-F5344CB8AC3E}">
        <p14:creationId xmlns:p14="http://schemas.microsoft.com/office/powerpoint/2010/main" val="20718437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pPr>
              <a:defRPr/>
            </a:pPr>
            <a:fld id="{148D1665-D908-4C9F-8651-33E14FD94F9F}" type="slidenum">
              <a:rPr lang="de-CH" smtClean="0"/>
              <a:pPr>
                <a:defRPr/>
              </a:pPr>
              <a:t>6</a:t>
            </a:fld>
            <a:endParaRPr lang="de-CH" dirty="0"/>
          </a:p>
        </p:txBody>
      </p:sp>
    </p:spTree>
    <p:extLst>
      <p:ext uri="{BB962C8B-B14F-4D97-AF65-F5344CB8AC3E}">
        <p14:creationId xmlns:p14="http://schemas.microsoft.com/office/powerpoint/2010/main" val="42194698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897484">
              <a:defRPr/>
            </a:pPr>
            <a:r>
              <a:rPr lang="de-CH" dirty="0"/>
              <a:t>Ende 2016 hat das Bundesamt für Lebensmittelsicherheit und Veterinärwesen (BLV) die Richtlinie W12 des SVGW (Leitlinie für eine gute Verfahrenspraxis in Trinkwasserversorgungen; GVP) anerkannt. Durch den kantonalen Vollzug erhält die W12 schweizweit als offizielle Richtlinie zur Selbstkontrolle in der Wasserversorgung eine grosse Bedeutung. </a:t>
            </a:r>
          </a:p>
          <a:p>
            <a:endParaRPr lang="de-CH" dirty="0"/>
          </a:p>
        </p:txBody>
      </p:sp>
      <p:sp>
        <p:nvSpPr>
          <p:cNvPr id="4" name="Foliennummernplatzhalter 3"/>
          <p:cNvSpPr>
            <a:spLocks noGrp="1"/>
          </p:cNvSpPr>
          <p:nvPr>
            <p:ph type="sldNum" sz="quarter" idx="10"/>
          </p:nvPr>
        </p:nvSpPr>
        <p:spPr/>
        <p:txBody>
          <a:bodyPr/>
          <a:lstStyle/>
          <a:p>
            <a:pPr>
              <a:defRPr/>
            </a:pPr>
            <a:fld id="{148D1665-D908-4C9F-8651-33E14FD94F9F}" type="slidenum">
              <a:rPr lang="de-CH" smtClean="0"/>
              <a:pPr>
                <a:defRPr/>
              </a:pPr>
              <a:t>7</a:t>
            </a:fld>
            <a:endParaRPr lang="de-CH" dirty="0"/>
          </a:p>
        </p:txBody>
      </p:sp>
    </p:spTree>
    <p:extLst>
      <p:ext uri="{BB962C8B-B14F-4D97-AF65-F5344CB8AC3E}">
        <p14:creationId xmlns:p14="http://schemas.microsoft.com/office/powerpoint/2010/main" val="2093300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fr-CH" dirty="0"/>
          </a:p>
        </p:txBody>
      </p:sp>
      <p:sp>
        <p:nvSpPr>
          <p:cNvPr id="4" name="Foliennummernplatzhalter 3"/>
          <p:cNvSpPr>
            <a:spLocks noGrp="1"/>
          </p:cNvSpPr>
          <p:nvPr>
            <p:ph type="sldNum" sz="quarter" idx="10"/>
          </p:nvPr>
        </p:nvSpPr>
        <p:spPr/>
        <p:txBody>
          <a:bodyPr/>
          <a:lstStyle/>
          <a:p>
            <a:pPr>
              <a:defRPr/>
            </a:pPr>
            <a:fld id="{148D1665-D908-4C9F-8651-33E14FD94F9F}" type="slidenum">
              <a:rPr lang="de-CH" smtClean="0"/>
              <a:pPr>
                <a:defRPr/>
              </a:pPr>
              <a:t>21</a:t>
            </a:fld>
            <a:endParaRPr lang="de-CH" dirty="0"/>
          </a:p>
        </p:txBody>
      </p:sp>
    </p:spTree>
    <p:extLst>
      <p:ext uri="{BB962C8B-B14F-4D97-AF65-F5344CB8AC3E}">
        <p14:creationId xmlns:p14="http://schemas.microsoft.com/office/powerpoint/2010/main" val="15059742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sz="1200" kern="1200" dirty="0">
                <a:solidFill>
                  <a:schemeClr val="tx1"/>
                </a:solidFill>
                <a:effectLst/>
                <a:latin typeface="+mn-lt"/>
                <a:ea typeface="+mn-ea"/>
                <a:cs typeface="+mn-cs"/>
              </a:rPr>
              <a:t>Keine oder nur</a:t>
            </a:r>
            <a:r>
              <a:rPr lang="de-CH" sz="1200" kern="1200" baseline="0" dirty="0">
                <a:solidFill>
                  <a:schemeClr val="tx1"/>
                </a:solidFill>
                <a:effectLst/>
                <a:latin typeface="+mn-lt"/>
                <a:ea typeface="+mn-ea"/>
                <a:cs typeface="+mn-cs"/>
              </a:rPr>
              <a:t> schwache Absorption bei 254 nm</a:t>
            </a:r>
            <a:r>
              <a:rPr lang="de-CH" sz="1200" kern="1200" dirty="0">
                <a:solidFill>
                  <a:schemeClr val="tx1"/>
                </a:solidFill>
                <a:effectLst/>
                <a:latin typeface="+mn-lt"/>
                <a:ea typeface="+mn-ea"/>
                <a:cs typeface="+mn-cs"/>
              </a:rPr>
              <a:t>:</a:t>
            </a:r>
            <a:endParaRPr lang="it-IT" sz="1200" kern="1200" dirty="0">
              <a:solidFill>
                <a:schemeClr val="tx1"/>
              </a:solidFill>
              <a:effectLst/>
              <a:latin typeface="+mn-lt"/>
              <a:ea typeface="+mn-ea"/>
              <a:cs typeface="+mn-cs"/>
            </a:endParaRPr>
          </a:p>
          <a:p>
            <a:r>
              <a:rPr lang="de-CH" sz="1200" kern="1200" dirty="0">
                <a:solidFill>
                  <a:schemeClr val="tx1"/>
                </a:solidFill>
                <a:effectLst/>
                <a:latin typeface="+mn-lt"/>
                <a:ea typeface="+mn-ea"/>
                <a:cs typeface="+mn-cs"/>
              </a:rPr>
              <a:t>-</a:t>
            </a:r>
            <a:r>
              <a:rPr lang="de-CH" sz="1200" kern="1200" baseline="0" dirty="0">
                <a:solidFill>
                  <a:schemeClr val="tx1"/>
                </a:solidFill>
                <a:effectLst/>
                <a:latin typeface="+mn-lt"/>
                <a:ea typeface="+mn-ea"/>
                <a:cs typeface="+mn-cs"/>
              </a:rPr>
              <a:t> </a:t>
            </a:r>
            <a:r>
              <a:rPr lang="de-CH" sz="1200" kern="1200" dirty="0">
                <a:solidFill>
                  <a:schemeClr val="tx1"/>
                </a:solidFill>
                <a:effectLst/>
                <a:latin typeface="+mn-lt"/>
                <a:ea typeface="+mn-ea"/>
                <a:cs typeface="+mn-cs"/>
              </a:rPr>
              <a:t>Alkane, Alkohole, Amine ohne weitere angebundene Chromophore</a:t>
            </a:r>
          </a:p>
          <a:p>
            <a:r>
              <a:rPr lang="de-CH" sz="1200" kern="1200" dirty="0">
                <a:solidFill>
                  <a:schemeClr val="tx1"/>
                </a:solidFill>
                <a:effectLst/>
                <a:latin typeface="+mn-lt"/>
                <a:ea typeface="+mn-ea"/>
                <a:cs typeface="+mn-cs"/>
              </a:rPr>
              <a:t>- Ketone</a:t>
            </a:r>
            <a:r>
              <a:rPr lang="de-CH" sz="1200" kern="1200" baseline="0" dirty="0">
                <a:solidFill>
                  <a:schemeClr val="tx1"/>
                </a:solidFill>
                <a:effectLst/>
                <a:latin typeface="+mn-lt"/>
                <a:ea typeface="+mn-ea"/>
                <a:cs typeface="+mn-cs"/>
              </a:rPr>
              <a:t> und Verwandte (Bei Ketonen gibt es sogar eine Absorption bei Wellenlängen grösser als 254 nm, aber der spezifischen Extinktionskoeffizient ist mit 10-20 so schwach, dass die Chromophore relativ zur Aromaten und konjugierten Systemen nicht ins Gewicht fallen. Die anderen Verbindungsklassen mit C=O Einheit absorbieren kurzwelliger als 254 nm.)</a:t>
            </a:r>
          </a:p>
          <a:p>
            <a:endParaRPr lang="de-CH" sz="1200" kern="1200" dirty="0">
              <a:solidFill>
                <a:schemeClr val="tx1"/>
              </a:solidFill>
              <a:effectLst/>
              <a:latin typeface="+mn-lt"/>
              <a:ea typeface="+mn-ea"/>
              <a:cs typeface="+mn-cs"/>
            </a:endParaRPr>
          </a:p>
          <a:p>
            <a:r>
              <a:rPr lang="de-CH" sz="1200" kern="1200" dirty="0">
                <a:solidFill>
                  <a:schemeClr val="tx1"/>
                </a:solidFill>
                <a:effectLst/>
                <a:latin typeface="+mn-lt"/>
                <a:ea typeface="+mn-ea"/>
                <a:cs typeface="+mn-cs"/>
              </a:rPr>
              <a:t>Und damit alle pflanzlichen</a:t>
            </a:r>
            <a:r>
              <a:rPr lang="de-CH" sz="1200" kern="1200" baseline="0" dirty="0">
                <a:solidFill>
                  <a:schemeClr val="tx1"/>
                </a:solidFill>
                <a:effectLst/>
                <a:latin typeface="+mn-lt"/>
                <a:ea typeface="+mn-ea"/>
                <a:cs typeface="+mn-cs"/>
              </a:rPr>
              <a:t> </a:t>
            </a:r>
            <a:r>
              <a:rPr lang="de-CH" sz="1200" kern="1200" dirty="0">
                <a:solidFill>
                  <a:schemeClr val="tx1"/>
                </a:solidFill>
                <a:effectLst/>
                <a:latin typeface="+mn-lt"/>
                <a:ea typeface="+mn-ea"/>
                <a:cs typeface="+mn-cs"/>
              </a:rPr>
              <a:t>Stoffe, die keine Aromaten und</a:t>
            </a:r>
            <a:r>
              <a:rPr lang="de-CH" sz="1200" kern="1200" baseline="0" dirty="0">
                <a:solidFill>
                  <a:schemeClr val="tx1"/>
                </a:solidFill>
                <a:effectLst/>
                <a:latin typeface="+mn-lt"/>
                <a:ea typeface="+mn-ea"/>
                <a:cs typeface="+mn-cs"/>
              </a:rPr>
              <a:t> konjugierten Doppelbindungen enthalten</a:t>
            </a:r>
            <a:endParaRPr lang="it-IT" sz="1200" kern="1200" dirty="0">
              <a:solidFill>
                <a:schemeClr val="tx1"/>
              </a:solidFill>
              <a:effectLst/>
              <a:latin typeface="+mn-lt"/>
              <a:ea typeface="+mn-ea"/>
              <a:cs typeface="+mn-cs"/>
            </a:endParaRPr>
          </a:p>
          <a:p>
            <a:r>
              <a:rPr lang="de-CH" sz="1200" kern="1200" dirty="0">
                <a:solidFill>
                  <a:schemeClr val="tx1"/>
                </a:solidFill>
                <a:effectLst/>
                <a:latin typeface="+mn-lt"/>
                <a:ea typeface="+mn-ea"/>
                <a:cs typeface="+mn-cs"/>
              </a:rPr>
              <a:t>• Kohlenhydrate (Zucker, Stärke, Cellulose),</a:t>
            </a:r>
            <a:endParaRPr lang="it-IT" sz="1200" kern="1200" dirty="0">
              <a:solidFill>
                <a:schemeClr val="tx1"/>
              </a:solidFill>
              <a:effectLst/>
              <a:latin typeface="+mn-lt"/>
              <a:ea typeface="+mn-ea"/>
              <a:cs typeface="+mn-cs"/>
            </a:endParaRPr>
          </a:p>
          <a:p>
            <a:r>
              <a:rPr lang="de-CH" sz="1200" kern="1200" dirty="0">
                <a:solidFill>
                  <a:schemeClr val="tx1"/>
                </a:solidFill>
                <a:effectLst/>
                <a:latin typeface="+mn-lt"/>
                <a:ea typeface="+mn-ea"/>
                <a:cs typeface="+mn-cs"/>
              </a:rPr>
              <a:t>• nicht aromatische</a:t>
            </a:r>
            <a:r>
              <a:rPr lang="de-CH" sz="1200" kern="1200" baseline="0" dirty="0">
                <a:solidFill>
                  <a:schemeClr val="tx1"/>
                </a:solidFill>
                <a:effectLst/>
                <a:latin typeface="+mn-lt"/>
                <a:ea typeface="+mn-ea"/>
                <a:cs typeface="+mn-cs"/>
              </a:rPr>
              <a:t> </a:t>
            </a:r>
            <a:r>
              <a:rPr lang="de-CH" sz="1200" kern="1200" dirty="0">
                <a:solidFill>
                  <a:schemeClr val="tx1"/>
                </a:solidFill>
                <a:effectLst/>
                <a:latin typeface="+mn-lt"/>
                <a:ea typeface="+mn-ea"/>
                <a:cs typeface="+mn-cs"/>
              </a:rPr>
              <a:t>Aminosäuren</a:t>
            </a:r>
          </a:p>
          <a:p>
            <a:r>
              <a:rPr lang="de-CH" sz="1200" kern="1200" dirty="0">
                <a:solidFill>
                  <a:schemeClr val="tx1"/>
                </a:solidFill>
                <a:effectLst/>
                <a:latin typeface="+mn-lt"/>
                <a:ea typeface="+mn-ea"/>
                <a:cs typeface="+mn-cs"/>
              </a:rPr>
              <a:t>• Fette / Glycerin (Fettsäuren</a:t>
            </a:r>
            <a:r>
              <a:rPr lang="de-CH" sz="1200" kern="1200" baseline="0" dirty="0">
                <a:solidFill>
                  <a:schemeClr val="tx1"/>
                </a:solidFill>
                <a:effectLst/>
                <a:latin typeface="+mn-lt"/>
                <a:ea typeface="+mn-ea"/>
                <a:cs typeface="+mn-cs"/>
              </a:rPr>
              <a:t> enthalten zwar Doppelbindungen, aber sie sind nicht konjugiert! Eine einzelne C=C Doppelbindung absorbiert zu kurzwellig.)</a:t>
            </a:r>
            <a:endParaRPr lang="de-CH" sz="1200" kern="1200" dirty="0">
              <a:solidFill>
                <a:schemeClr val="tx1"/>
              </a:solidFill>
              <a:effectLst/>
              <a:latin typeface="+mn-lt"/>
              <a:ea typeface="+mn-ea"/>
              <a:cs typeface="+mn-cs"/>
            </a:endParaRPr>
          </a:p>
          <a:p>
            <a:r>
              <a:rPr lang="de-CH" sz="1200" kern="1200" dirty="0">
                <a:solidFill>
                  <a:schemeClr val="tx1"/>
                </a:solidFill>
                <a:effectLst/>
                <a:latin typeface="+mn-lt"/>
                <a:ea typeface="+mn-ea"/>
                <a:cs typeface="+mn-cs"/>
              </a:rPr>
              <a:t>• niedermolekulare Säuren/Ketone/Aldehyde</a:t>
            </a:r>
          </a:p>
          <a:p>
            <a:endParaRPr lang="de-CH" sz="1200" kern="1200" dirty="0">
              <a:solidFill>
                <a:schemeClr val="tx1"/>
              </a:solidFill>
              <a:effectLst/>
              <a:latin typeface="+mn-lt"/>
              <a:ea typeface="+mn-ea"/>
              <a:cs typeface="+mn-cs"/>
            </a:endParaRPr>
          </a:p>
          <a:p>
            <a:r>
              <a:rPr lang="de-CH" sz="1200" kern="1200" dirty="0">
                <a:solidFill>
                  <a:schemeClr val="tx1"/>
                </a:solidFill>
                <a:effectLst/>
                <a:latin typeface="+mn-lt"/>
                <a:ea typeface="+mn-ea"/>
                <a:cs typeface="+mn-cs"/>
              </a:rPr>
              <a:t>Alle diese Substanzen kommen im Wasser</a:t>
            </a:r>
            <a:r>
              <a:rPr lang="de-CH" sz="1200" kern="1200" baseline="0" dirty="0">
                <a:solidFill>
                  <a:schemeClr val="tx1"/>
                </a:solidFill>
                <a:effectLst/>
                <a:latin typeface="+mn-lt"/>
                <a:ea typeface="+mn-ea"/>
                <a:cs typeface="+mn-cs"/>
              </a:rPr>
              <a:t> vor und sind Teil des DOC aber tragen (quasi) nicht zum SAK(254) bei.</a:t>
            </a:r>
            <a:endParaRPr lang="it-IT" sz="1200" kern="1200" dirty="0">
              <a:solidFill>
                <a:schemeClr val="tx1"/>
              </a:solidFill>
              <a:effectLst/>
              <a:latin typeface="+mn-lt"/>
              <a:ea typeface="+mn-ea"/>
              <a:cs typeface="+mn-cs"/>
            </a:endParaRPr>
          </a:p>
          <a:p>
            <a:endParaRPr lang="de-CH" dirty="0"/>
          </a:p>
        </p:txBody>
      </p:sp>
      <p:sp>
        <p:nvSpPr>
          <p:cNvPr id="4" name="Foliennummernplatzhalter 3"/>
          <p:cNvSpPr>
            <a:spLocks noGrp="1"/>
          </p:cNvSpPr>
          <p:nvPr>
            <p:ph type="sldNum" sz="quarter" idx="10"/>
          </p:nvPr>
        </p:nvSpPr>
        <p:spPr/>
        <p:txBody>
          <a:bodyPr/>
          <a:lstStyle/>
          <a:p>
            <a:fld id="{64E8C900-6DD2-4871-899A-425A39DAD66E}" type="slidenum">
              <a:rPr lang="de-CH" smtClean="0"/>
              <a:t>24</a:t>
            </a:fld>
            <a:endParaRPr lang="de-CH" dirty="0"/>
          </a:p>
        </p:txBody>
      </p:sp>
    </p:spTree>
    <p:extLst>
      <p:ext uri="{BB962C8B-B14F-4D97-AF65-F5344CB8AC3E}">
        <p14:creationId xmlns:p14="http://schemas.microsoft.com/office/powerpoint/2010/main" val="35261222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Hier noch eine Übersicht aus</a:t>
            </a:r>
            <a:r>
              <a:rPr lang="de-CH" baseline="0" dirty="0"/>
              <a:t> der Literatur, die den Bereich zeigt, in dem sich typische DOC-Gehalte verschiedener Rohwässer befinden. In Meerwasser hat man einen recht kleinen Gehalt an organischen Verbindungen, während in einem Moor 10-50 mg/L DOC, aber auch mehr, wenn das Gewässer sehr stark belastet ist, enthalten sein können.</a:t>
            </a:r>
          </a:p>
          <a:p>
            <a:endParaRPr lang="de-CH" baseline="0" dirty="0"/>
          </a:p>
          <a:p>
            <a:r>
              <a:rPr lang="de-CH" baseline="0" dirty="0"/>
              <a:t>Der SAK(254), der pro mg DOC gemessen wird (SUVA wird in den USA manchmal verwendet um den DOC weiter zu klassifizieren), ist aber in allen Fällen ein anderer, da die Zusammensetzung der organischen Stoffe, wie bereits dargelegt wurde, unterschiedlich ist, womit wir zu den Möglichkeiten und Einschränkungen einer Korrelation zwischen dem SAK(254) und verschiedenen auf die organischen Inhaltsstoffe des Wassers bezogenen Messgrössen kommen.</a:t>
            </a:r>
            <a:endParaRPr lang="de-CH" dirty="0"/>
          </a:p>
        </p:txBody>
      </p:sp>
      <p:sp>
        <p:nvSpPr>
          <p:cNvPr id="4" name="Foliennummernplatzhalter 3"/>
          <p:cNvSpPr>
            <a:spLocks noGrp="1"/>
          </p:cNvSpPr>
          <p:nvPr>
            <p:ph type="sldNum" sz="quarter" idx="10"/>
          </p:nvPr>
        </p:nvSpPr>
        <p:spPr/>
        <p:txBody>
          <a:bodyPr/>
          <a:lstStyle/>
          <a:p>
            <a:fld id="{64E8C900-6DD2-4871-899A-425A39DAD66E}" type="slidenum">
              <a:rPr lang="de-CH" smtClean="0"/>
              <a:t>25</a:t>
            </a:fld>
            <a:endParaRPr lang="de-CH" dirty="0"/>
          </a:p>
        </p:txBody>
      </p:sp>
    </p:spTree>
    <p:extLst>
      <p:ext uri="{BB962C8B-B14F-4D97-AF65-F5344CB8AC3E}">
        <p14:creationId xmlns:p14="http://schemas.microsoft.com/office/powerpoint/2010/main" val="39719785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CH" dirty="0"/>
          </a:p>
        </p:txBody>
      </p:sp>
    </p:spTree>
    <p:extLst>
      <p:ext uri="{BB962C8B-B14F-4D97-AF65-F5344CB8AC3E}">
        <p14:creationId xmlns:p14="http://schemas.microsoft.com/office/powerpoint/2010/main" val="7445622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10"/>
          </p:nvPr>
        </p:nvSpPr>
        <p:spPr/>
        <p:txBody>
          <a:bodyPr/>
          <a:lstStyle/>
          <a:p>
            <a:fld id="{4AD47CC2-EBC6-4DC4-B07B-1B4EBD7BD801}" type="slidenum">
              <a:rPr lang="en-GB" smtClean="0"/>
              <a:t>39</a:t>
            </a:fld>
            <a:endParaRPr lang="en-GB" dirty="0"/>
          </a:p>
        </p:txBody>
      </p:sp>
    </p:spTree>
    <p:extLst>
      <p:ext uri="{BB962C8B-B14F-4D97-AF65-F5344CB8AC3E}">
        <p14:creationId xmlns:p14="http://schemas.microsoft.com/office/powerpoint/2010/main" val="16265629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Titelmasterformat durch Klicken bearbeiten</a:t>
            </a:r>
            <a:endParaRPr lang="de-CH"/>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endParaRPr lang="de-CH"/>
          </a:p>
        </p:txBody>
      </p:sp>
      <p:sp>
        <p:nvSpPr>
          <p:cNvPr id="5" name="Fußzeilenplatzhalter 4"/>
          <p:cNvSpPr>
            <a:spLocks noGrp="1"/>
          </p:cNvSpPr>
          <p:nvPr>
            <p:ph type="ftr" sz="quarter" idx="11"/>
          </p:nvPr>
        </p:nvSpPr>
        <p:spPr/>
        <p:txBody>
          <a:bodyPr/>
          <a:lstStyle/>
          <a:p>
            <a:endParaRPr lang="de-CH" dirty="0"/>
          </a:p>
        </p:txBody>
      </p:sp>
      <p:sp>
        <p:nvSpPr>
          <p:cNvPr id="6" name="Foliennummernplatzhalter 5"/>
          <p:cNvSpPr>
            <a:spLocks noGrp="1"/>
          </p:cNvSpPr>
          <p:nvPr>
            <p:ph type="sldNum" sz="quarter" idx="12"/>
          </p:nvPr>
        </p:nvSpPr>
        <p:spPr/>
        <p:txBody>
          <a:bodyPr/>
          <a:lstStyle/>
          <a:p>
            <a:fld id="{AB4716B6-1B50-4A20-B06F-42AD2193150B}" type="slidenum">
              <a:rPr lang="de-CH" smtClean="0"/>
              <a:t>‹Nr.›</a:t>
            </a:fld>
            <a:endParaRPr lang="de-CH" dirty="0"/>
          </a:p>
        </p:txBody>
      </p:sp>
      <p:sp>
        <p:nvSpPr>
          <p:cNvPr id="7" name="Datumsplatzhalter 4"/>
          <p:cNvSpPr>
            <a:spLocks noGrp="1"/>
          </p:cNvSpPr>
          <p:nvPr>
            <p:ph type="dt" sz="half" idx="10"/>
          </p:nvPr>
        </p:nvSpPr>
        <p:spPr>
          <a:xfrm>
            <a:off x="467544" y="6309320"/>
            <a:ext cx="2592288" cy="365125"/>
          </a:xfrm>
        </p:spPr>
        <p:txBody>
          <a:bodyPr/>
          <a:lstStyle/>
          <a:p>
            <a:r>
              <a:rPr lang="de-DE" dirty="0"/>
              <a:t>Formation </a:t>
            </a:r>
            <a:r>
              <a:rPr lang="de-DE" dirty="0" err="1"/>
              <a:t>continue</a:t>
            </a:r>
            <a:r>
              <a:rPr lang="de-DE" dirty="0"/>
              <a:t> ASF 2018</a:t>
            </a:r>
            <a:endParaRPr lang="de-CH" dirty="0"/>
          </a:p>
        </p:txBody>
      </p:sp>
    </p:spTree>
    <p:extLst>
      <p:ext uri="{BB962C8B-B14F-4D97-AF65-F5344CB8AC3E}">
        <p14:creationId xmlns:p14="http://schemas.microsoft.com/office/powerpoint/2010/main" val="30644199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p>
            <a:r>
              <a:rPr lang="de-DE" dirty="0"/>
              <a:t>Formation </a:t>
            </a:r>
            <a:r>
              <a:rPr lang="de-DE" dirty="0" err="1"/>
              <a:t>continue</a:t>
            </a:r>
            <a:r>
              <a:rPr lang="de-DE" dirty="0"/>
              <a:t> ASF 2018</a:t>
            </a:r>
            <a:endParaRPr lang="de-CH" dirty="0"/>
          </a:p>
        </p:txBody>
      </p:sp>
      <p:sp>
        <p:nvSpPr>
          <p:cNvPr id="5" name="Fußzeilenplatzhalter 4"/>
          <p:cNvSpPr>
            <a:spLocks noGrp="1"/>
          </p:cNvSpPr>
          <p:nvPr>
            <p:ph type="ftr" sz="quarter" idx="11"/>
          </p:nvPr>
        </p:nvSpPr>
        <p:spPr/>
        <p:txBody>
          <a:bodyPr/>
          <a:lstStyle/>
          <a:p>
            <a:endParaRPr lang="de-CH" dirty="0"/>
          </a:p>
        </p:txBody>
      </p:sp>
      <p:sp>
        <p:nvSpPr>
          <p:cNvPr id="6" name="Foliennummernplatzhalter 5"/>
          <p:cNvSpPr>
            <a:spLocks noGrp="1"/>
          </p:cNvSpPr>
          <p:nvPr>
            <p:ph type="sldNum" sz="quarter" idx="12"/>
          </p:nvPr>
        </p:nvSpPr>
        <p:spPr/>
        <p:txBody>
          <a:bodyPr/>
          <a:lstStyle/>
          <a:p>
            <a:fld id="{AB4716B6-1B50-4A20-B06F-42AD2193150B}" type="slidenum">
              <a:rPr lang="de-CH" smtClean="0"/>
              <a:t>‹Nr.›</a:t>
            </a:fld>
            <a:endParaRPr lang="de-CH" dirty="0"/>
          </a:p>
        </p:txBody>
      </p:sp>
    </p:spTree>
    <p:extLst>
      <p:ext uri="{BB962C8B-B14F-4D97-AF65-F5344CB8AC3E}">
        <p14:creationId xmlns:p14="http://schemas.microsoft.com/office/powerpoint/2010/main" val="4121157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dirty="0"/>
              <a:t>Titelmasterformat durch Klicken bearbeiten</a:t>
            </a:r>
            <a:endParaRPr lang="de-CH" dirty="0"/>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 bearbeiten</a:t>
            </a:r>
          </a:p>
        </p:txBody>
      </p:sp>
      <p:sp>
        <p:nvSpPr>
          <p:cNvPr id="4" name="Datumsplatzhalter 3"/>
          <p:cNvSpPr>
            <a:spLocks noGrp="1"/>
          </p:cNvSpPr>
          <p:nvPr>
            <p:ph type="dt" sz="half" idx="10"/>
          </p:nvPr>
        </p:nvSpPr>
        <p:spPr>
          <a:xfrm>
            <a:off x="251520" y="6309321"/>
            <a:ext cx="2880320" cy="360040"/>
          </a:xfrm>
        </p:spPr>
        <p:txBody>
          <a:bodyPr/>
          <a:lstStyle/>
          <a:p>
            <a:r>
              <a:rPr lang="de-DE" dirty="0"/>
              <a:t>Formation </a:t>
            </a:r>
            <a:r>
              <a:rPr lang="de-DE" dirty="0" err="1"/>
              <a:t>continue</a:t>
            </a:r>
            <a:r>
              <a:rPr lang="de-DE" dirty="0"/>
              <a:t> ASF 2018</a:t>
            </a:r>
            <a:endParaRPr lang="de-CH" dirty="0"/>
          </a:p>
        </p:txBody>
      </p:sp>
      <p:sp>
        <p:nvSpPr>
          <p:cNvPr id="5" name="Fußzeilenplatzhalter 4"/>
          <p:cNvSpPr>
            <a:spLocks noGrp="1"/>
          </p:cNvSpPr>
          <p:nvPr>
            <p:ph type="ftr" sz="quarter" idx="11"/>
          </p:nvPr>
        </p:nvSpPr>
        <p:spPr>
          <a:xfrm>
            <a:off x="3548608" y="6356350"/>
            <a:ext cx="2895600" cy="365125"/>
          </a:xfrm>
        </p:spPr>
        <p:txBody>
          <a:bodyPr/>
          <a:lstStyle/>
          <a:p>
            <a:endParaRPr lang="de-CH" dirty="0"/>
          </a:p>
        </p:txBody>
      </p:sp>
      <p:sp>
        <p:nvSpPr>
          <p:cNvPr id="6" name="Foliennummernplatzhalter 5"/>
          <p:cNvSpPr>
            <a:spLocks noGrp="1"/>
          </p:cNvSpPr>
          <p:nvPr>
            <p:ph type="sldNum" sz="quarter" idx="12"/>
          </p:nvPr>
        </p:nvSpPr>
        <p:spPr/>
        <p:txBody>
          <a:bodyPr/>
          <a:lstStyle/>
          <a:p>
            <a:fld id="{AB4716B6-1B50-4A20-B06F-42AD2193150B}" type="slidenum">
              <a:rPr lang="de-CH" smtClean="0"/>
              <a:t>‹Nr.›</a:t>
            </a:fld>
            <a:endParaRPr lang="de-CH" dirty="0"/>
          </a:p>
        </p:txBody>
      </p:sp>
      <p:pic>
        <p:nvPicPr>
          <p:cNvPr id="7" name="Bild 2" descr="Logo_SBV_mText_JPG_300ppi"/>
          <p:cNvPicPr/>
          <p:nvPr userDrawn="1"/>
        </p:nvPicPr>
        <p:blipFill>
          <a:blip r:embed="rId2"/>
          <a:srcRect/>
          <a:stretch>
            <a:fillRect/>
          </a:stretch>
        </p:blipFill>
        <p:spPr bwMode="auto">
          <a:xfrm>
            <a:off x="7092280" y="215047"/>
            <a:ext cx="1872615" cy="621665"/>
          </a:xfrm>
          <a:prstGeom prst="rect">
            <a:avLst/>
          </a:prstGeom>
          <a:noFill/>
        </p:spPr>
      </p:pic>
    </p:spTree>
    <p:extLst>
      <p:ext uri="{BB962C8B-B14F-4D97-AF65-F5344CB8AC3E}">
        <p14:creationId xmlns:p14="http://schemas.microsoft.com/office/powerpoint/2010/main" val="12571212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Titelmasterformat durch Klicken bearbeiten</a:t>
            </a:r>
            <a:endParaRPr lang="de-CH" dirty="0"/>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5" name="Datumsplatzhalter 4"/>
          <p:cNvSpPr>
            <a:spLocks noGrp="1"/>
          </p:cNvSpPr>
          <p:nvPr>
            <p:ph type="dt" sz="half" idx="10"/>
          </p:nvPr>
        </p:nvSpPr>
        <p:spPr>
          <a:xfrm>
            <a:off x="467544" y="6309320"/>
            <a:ext cx="2592288" cy="365125"/>
          </a:xfrm>
        </p:spPr>
        <p:txBody>
          <a:bodyPr/>
          <a:lstStyle/>
          <a:p>
            <a:r>
              <a:rPr lang="de-DE" dirty="0"/>
              <a:t>Formation </a:t>
            </a:r>
            <a:r>
              <a:rPr lang="de-DE" dirty="0" err="1"/>
              <a:t>continue</a:t>
            </a:r>
            <a:r>
              <a:rPr lang="de-DE" dirty="0"/>
              <a:t> ASF 2018</a:t>
            </a:r>
            <a:endParaRPr lang="de-CH" dirty="0"/>
          </a:p>
        </p:txBody>
      </p:sp>
      <p:sp>
        <p:nvSpPr>
          <p:cNvPr id="6" name="Fußzeilenplatzhalter 5"/>
          <p:cNvSpPr>
            <a:spLocks noGrp="1"/>
          </p:cNvSpPr>
          <p:nvPr>
            <p:ph type="ftr" sz="quarter" idx="11"/>
          </p:nvPr>
        </p:nvSpPr>
        <p:spPr>
          <a:xfrm>
            <a:off x="3491880" y="6381328"/>
            <a:ext cx="2895600" cy="365125"/>
          </a:xfrm>
        </p:spPr>
        <p:txBody>
          <a:bodyPr/>
          <a:lstStyle/>
          <a:p>
            <a:endParaRPr lang="de-CH" dirty="0"/>
          </a:p>
        </p:txBody>
      </p:sp>
      <p:sp>
        <p:nvSpPr>
          <p:cNvPr id="7" name="Foliennummernplatzhalter 6"/>
          <p:cNvSpPr>
            <a:spLocks noGrp="1"/>
          </p:cNvSpPr>
          <p:nvPr>
            <p:ph type="sldNum" sz="quarter" idx="12"/>
          </p:nvPr>
        </p:nvSpPr>
        <p:spPr/>
        <p:txBody>
          <a:bodyPr/>
          <a:lstStyle/>
          <a:p>
            <a:fld id="{AB4716B6-1B50-4A20-B06F-42AD2193150B}" type="slidenum">
              <a:rPr lang="de-CH" smtClean="0"/>
              <a:t>‹Nr.›</a:t>
            </a:fld>
            <a:endParaRPr lang="de-CH" dirty="0"/>
          </a:p>
        </p:txBody>
      </p:sp>
      <p:pic>
        <p:nvPicPr>
          <p:cNvPr id="8" name="Bild 2" descr="Logo_SBV_mText_JPG_300ppi"/>
          <p:cNvPicPr/>
          <p:nvPr userDrawn="1"/>
        </p:nvPicPr>
        <p:blipFill>
          <a:blip r:embed="rId2"/>
          <a:srcRect/>
          <a:stretch>
            <a:fillRect/>
          </a:stretch>
        </p:blipFill>
        <p:spPr bwMode="auto">
          <a:xfrm>
            <a:off x="7092280" y="215047"/>
            <a:ext cx="1872615" cy="621665"/>
          </a:xfrm>
          <a:prstGeom prst="rect">
            <a:avLst/>
          </a:prstGeom>
          <a:noFill/>
        </p:spPr>
      </p:pic>
    </p:spTree>
    <p:extLst>
      <p:ext uri="{BB962C8B-B14F-4D97-AF65-F5344CB8AC3E}">
        <p14:creationId xmlns:p14="http://schemas.microsoft.com/office/powerpoint/2010/main" val="20985606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endParaRPr lang="de-CH"/>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8" name="Fußzeilenplatzhalter 7"/>
          <p:cNvSpPr>
            <a:spLocks noGrp="1"/>
          </p:cNvSpPr>
          <p:nvPr>
            <p:ph type="ftr" sz="quarter" idx="11"/>
          </p:nvPr>
        </p:nvSpPr>
        <p:spPr/>
        <p:txBody>
          <a:bodyPr/>
          <a:lstStyle/>
          <a:p>
            <a:endParaRPr lang="de-CH" dirty="0"/>
          </a:p>
        </p:txBody>
      </p:sp>
      <p:sp>
        <p:nvSpPr>
          <p:cNvPr id="9" name="Foliennummernplatzhalter 8"/>
          <p:cNvSpPr>
            <a:spLocks noGrp="1"/>
          </p:cNvSpPr>
          <p:nvPr>
            <p:ph type="sldNum" sz="quarter" idx="12"/>
          </p:nvPr>
        </p:nvSpPr>
        <p:spPr/>
        <p:txBody>
          <a:bodyPr/>
          <a:lstStyle/>
          <a:p>
            <a:fld id="{AB4716B6-1B50-4A20-B06F-42AD2193150B}" type="slidenum">
              <a:rPr lang="de-CH" smtClean="0"/>
              <a:t>‹Nr.›</a:t>
            </a:fld>
            <a:endParaRPr lang="de-CH" dirty="0"/>
          </a:p>
        </p:txBody>
      </p:sp>
      <p:pic>
        <p:nvPicPr>
          <p:cNvPr id="10" name="Bild 2" descr="Logo_SBV_mText_JPG_300ppi"/>
          <p:cNvPicPr/>
          <p:nvPr userDrawn="1"/>
        </p:nvPicPr>
        <p:blipFill>
          <a:blip r:embed="rId2"/>
          <a:srcRect/>
          <a:stretch>
            <a:fillRect/>
          </a:stretch>
        </p:blipFill>
        <p:spPr bwMode="auto">
          <a:xfrm>
            <a:off x="7092280" y="215047"/>
            <a:ext cx="1872615" cy="621665"/>
          </a:xfrm>
          <a:prstGeom prst="rect">
            <a:avLst/>
          </a:prstGeom>
          <a:noFill/>
        </p:spPr>
      </p:pic>
      <p:sp>
        <p:nvSpPr>
          <p:cNvPr id="11" name="Datumsplatzhalter 4"/>
          <p:cNvSpPr>
            <a:spLocks noGrp="1"/>
          </p:cNvSpPr>
          <p:nvPr>
            <p:ph type="dt" sz="half" idx="10"/>
          </p:nvPr>
        </p:nvSpPr>
        <p:spPr>
          <a:xfrm>
            <a:off x="467544" y="6309320"/>
            <a:ext cx="2592288" cy="365125"/>
          </a:xfrm>
        </p:spPr>
        <p:txBody>
          <a:bodyPr/>
          <a:lstStyle/>
          <a:p>
            <a:r>
              <a:rPr lang="de-DE" dirty="0"/>
              <a:t>Formation </a:t>
            </a:r>
            <a:r>
              <a:rPr lang="de-DE" dirty="0" err="1"/>
              <a:t>continue</a:t>
            </a:r>
            <a:r>
              <a:rPr lang="de-DE" dirty="0"/>
              <a:t> ASF 2018</a:t>
            </a:r>
            <a:endParaRPr lang="de-CH" dirty="0"/>
          </a:p>
        </p:txBody>
      </p:sp>
    </p:spTree>
    <p:extLst>
      <p:ext uri="{BB962C8B-B14F-4D97-AF65-F5344CB8AC3E}">
        <p14:creationId xmlns:p14="http://schemas.microsoft.com/office/powerpoint/2010/main" val="37419454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Titelmasterformat durch Klicken bearbeiten</a:t>
            </a:r>
            <a:endParaRPr lang="de-CH" dirty="0"/>
          </a:p>
        </p:txBody>
      </p:sp>
      <p:sp>
        <p:nvSpPr>
          <p:cNvPr id="4" name="Fußzeilenplatzhalter 3"/>
          <p:cNvSpPr>
            <a:spLocks noGrp="1"/>
          </p:cNvSpPr>
          <p:nvPr>
            <p:ph type="ftr" sz="quarter" idx="11"/>
          </p:nvPr>
        </p:nvSpPr>
        <p:spPr/>
        <p:txBody>
          <a:bodyPr/>
          <a:lstStyle/>
          <a:p>
            <a:endParaRPr lang="de-CH" dirty="0"/>
          </a:p>
        </p:txBody>
      </p:sp>
      <p:sp>
        <p:nvSpPr>
          <p:cNvPr id="5" name="Foliennummernplatzhalter 4"/>
          <p:cNvSpPr>
            <a:spLocks noGrp="1"/>
          </p:cNvSpPr>
          <p:nvPr>
            <p:ph type="sldNum" sz="quarter" idx="12"/>
          </p:nvPr>
        </p:nvSpPr>
        <p:spPr/>
        <p:txBody>
          <a:bodyPr/>
          <a:lstStyle/>
          <a:p>
            <a:fld id="{AB4716B6-1B50-4A20-B06F-42AD2193150B}" type="slidenum">
              <a:rPr lang="de-CH" smtClean="0"/>
              <a:t>‹Nr.›</a:t>
            </a:fld>
            <a:endParaRPr lang="de-CH" dirty="0"/>
          </a:p>
        </p:txBody>
      </p:sp>
      <p:pic>
        <p:nvPicPr>
          <p:cNvPr id="6" name="Bild 2" descr="Logo_SBV_mText_JPG_300ppi"/>
          <p:cNvPicPr/>
          <p:nvPr userDrawn="1"/>
        </p:nvPicPr>
        <p:blipFill>
          <a:blip r:embed="rId2"/>
          <a:srcRect/>
          <a:stretch>
            <a:fillRect/>
          </a:stretch>
        </p:blipFill>
        <p:spPr bwMode="auto">
          <a:xfrm>
            <a:off x="7092280" y="215047"/>
            <a:ext cx="1872615" cy="621665"/>
          </a:xfrm>
          <a:prstGeom prst="rect">
            <a:avLst/>
          </a:prstGeom>
          <a:noFill/>
        </p:spPr>
      </p:pic>
      <p:sp>
        <p:nvSpPr>
          <p:cNvPr id="7" name="Datumsplatzhalter 4"/>
          <p:cNvSpPr>
            <a:spLocks noGrp="1"/>
          </p:cNvSpPr>
          <p:nvPr>
            <p:ph type="dt" sz="half" idx="10"/>
          </p:nvPr>
        </p:nvSpPr>
        <p:spPr>
          <a:xfrm>
            <a:off x="467544" y="6309320"/>
            <a:ext cx="2592288" cy="365125"/>
          </a:xfrm>
        </p:spPr>
        <p:txBody>
          <a:bodyPr/>
          <a:lstStyle/>
          <a:p>
            <a:r>
              <a:rPr lang="de-DE" dirty="0"/>
              <a:t>Formation </a:t>
            </a:r>
            <a:r>
              <a:rPr lang="de-DE" dirty="0" err="1"/>
              <a:t>continue</a:t>
            </a:r>
            <a:r>
              <a:rPr lang="de-DE" dirty="0"/>
              <a:t> ASF 2018</a:t>
            </a:r>
            <a:endParaRPr lang="de-CH" dirty="0"/>
          </a:p>
        </p:txBody>
      </p:sp>
    </p:spTree>
    <p:extLst>
      <p:ext uri="{BB962C8B-B14F-4D97-AF65-F5344CB8AC3E}">
        <p14:creationId xmlns:p14="http://schemas.microsoft.com/office/powerpoint/2010/main" val="11244344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3" name="Fußzeilenplatzhalter 2"/>
          <p:cNvSpPr>
            <a:spLocks noGrp="1"/>
          </p:cNvSpPr>
          <p:nvPr>
            <p:ph type="ftr" sz="quarter" idx="11"/>
          </p:nvPr>
        </p:nvSpPr>
        <p:spPr/>
        <p:txBody>
          <a:bodyPr/>
          <a:lstStyle/>
          <a:p>
            <a:endParaRPr lang="de-CH" dirty="0"/>
          </a:p>
        </p:txBody>
      </p:sp>
      <p:sp>
        <p:nvSpPr>
          <p:cNvPr id="4" name="Foliennummernplatzhalter 3"/>
          <p:cNvSpPr>
            <a:spLocks noGrp="1"/>
          </p:cNvSpPr>
          <p:nvPr>
            <p:ph type="sldNum" sz="quarter" idx="12"/>
          </p:nvPr>
        </p:nvSpPr>
        <p:spPr/>
        <p:txBody>
          <a:bodyPr/>
          <a:lstStyle/>
          <a:p>
            <a:fld id="{AB4716B6-1B50-4A20-B06F-42AD2193150B}" type="slidenum">
              <a:rPr lang="de-CH" smtClean="0"/>
              <a:t>‹Nr.›</a:t>
            </a:fld>
            <a:endParaRPr lang="de-CH" dirty="0"/>
          </a:p>
        </p:txBody>
      </p:sp>
      <p:pic>
        <p:nvPicPr>
          <p:cNvPr id="5" name="Bild 2" descr="Logo_SBV_mText_JPG_300ppi"/>
          <p:cNvPicPr/>
          <p:nvPr userDrawn="1"/>
        </p:nvPicPr>
        <p:blipFill>
          <a:blip r:embed="rId2"/>
          <a:srcRect/>
          <a:stretch>
            <a:fillRect/>
          </a:stretch>
        </p:blipFill>
        <p:spPr bwMode="auto">
          <a:xfrm>
            <a:off x="7092280" y="215047"/>
            <a:ext cx="1872615" cy="621665"/>
          </a:xfrm>
          <a:prstGeom prst="rect">
            <a:avLst/>
          </a:prstGeom>
          <a:noFill/>
        </p:spPr>
      </p:pic>
      <p:sp>
        <p:nvSpPr>
          <p:cNvPr id="7" name="Datumsplatzhalter 4"/>
          <p:cNvSpPr>
            <a:spLocks noGrp="1"/>
          </p:cNvSpPr>
          <p:nvPr>
            <p:ph type="dt" sz="half" idx="10"/>
          </p:nvPr>
        </p:nvSpPr>
        <p:spPr>
          <a:xfrm>
            <a:off x="467544" y="6309320"/>
            <a:ext cx="2592288" cy="365125"/>
          </a:xfrm>
        </p:spPr>
        <p:txBody>
          <a:bodyPr/>
          <a:lstStyle/>
          <a:p>
            <a:r>
              <a:rPr lang="de-DE" dirty="0"/>
              <a:t>Formation </a:t>
            </a:r>
            <a:r>
              <a:rPr lang="de-DE" dirty="0" err="1"/>
              <a:t>continue</a:t>
            </a:r>
            <a:r>
              <a:rPr lang="de-DE" dirty="0"/>
              <a:t> ASF 2018</a:t>
            </a:r>
            <a:endParaRPr lang="de-CH" dirty="0"/>
          </a:p>
        </p:txBody>
      </p:sp>
    </p:spTree>
    <p:extLst>
      <p:ext uri="{BB962C8B-B14F-4D97-AF65-F5344CB8AC3E}">
        <p14:creationId xmlns:p14="http://schemas.microsoft.com/office/powerpoint/2010/main" val="17003633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467544" y="72008"/>
            <a:ext cx="7772400" cy="836712"/>
          </a:xfrm>
        </p:spPr>
        <p:txBody>
          <a:bodyPr/>
          <a:lstStyle>
            <a:lvl1pPr algn="l">
              <a:defRPr baseline="0"/>
            </a:lvl1pPr>
          </a:lstStyle>
          <a:p>
            <a:endParaRPr lang="de-CH" dirty="0"/>
          </a:p>
        </p:txBody>
      </p:sp>
      <p:sp>
        <p:nvSpPr>
          <p:cNvPr id="12" name="Bildplatzhalter 11"/>
          <p:cNvSpPr>
            <a:spLocks noGrp="1"/>
          </p:cNvSpPr>
          <p:nvPr>
            <p:ph type="pic" sz="quarter" idx="10"/>
          </p:nvPr>
        </p:nvSpPr>
        <p:spPr>
          <a:xfrm>
            <a:off x="683568" y="1700808"/>
            <a:ext cx="8280920" cy="4321175"/>
          </a:xfrm>
        </p:spPr>
        <p:txBody>
          <a:bodyPr/>
          <a:lstStyle/>
          <a:p>
            <a:pPr lvl="0"/>
            <a:endParaRPr lang="de-CH" noProof="0" dirty="0"/>
          </a:p>
        </p:txBody>
      </p:sp>
      <p:sp>
        <p:nvSpPr>
          <p:cNvPr id="4" name="Datumsplatzhalter 3"/>
          <p:cNvSpPr>
            <a:spLocks noGrp="1"/>
          </p:cNvSpPr>
          <p:nvPr>
            <p:ph type="dt" sz="half" idx="11"/>
          </p:nvPr>
        </p:nvSpPr>
        <p:spPr>
          <a:xfrm>
            <a:off x="465138" y="6356350"/>
            <a:ext cx="3242766" cy="365125"/>
          </a:xfrm>
        </p:spPr>
        <p:txBody>
          <a:bodyPr/>
          <a:lstStyle>
            <a:lvl1pPr>
              <a:defRPr/>
            </a:lvl1pPr>
          </a:lstStyle>
          <a:p>
            <a:pPr>
              <a:defRPr/>
            </a:pPr>
            <a:r>
              <a:rPr lang="de-DE" dirty="0"/>
              <a:t>Formation </a:t>
            </a:r>
            <a:r>
              <a:rPr lang="de-DE" dirty="0" err="1"/>
              <a:t>continue</a:t>
            </a:r>
            <a:r>
              <a:rPr lang="de-DE" dirty="0"/>
              <a:t> ASF 2018</a:t>
            </a:r>
            <a:endParaRPr lang="de-CH" dirty="0"/>
          </a:p>
        </p:txBody>
      </p:sp>
      <p:sp>
        <p:nvSpPr>
          <p:cNvPr id="5" name="Fußzeilenplatzhalter 4"/>
          <p:cNvSpPr>
            <a:spLocks noGrp="1"/>
          </p:cNvSpPr>
          <p:nvPr>
            <p:ph type="ftr" sz="quarter" idx="12"/>
          </p:nvPr>
        </p:nvSpPr>
        <p:spPr>
          <a:xfrm>
            <a:off x="7451725" y="6356350"/>
            <a:ext cx="1635125" cy="365125"/>
          </a:xfrm>
        </p:spPr>
        <p:txBody>
          <a:bodyPr/>
          <a:lstStyle>
            <a:lvl1pPr>
              <a:defRPr/>
            </a:lvl1pPr>
          </a:lstStyle>
          <a:p>
            <a:pPr>
              <a:defRPr/>
            </a:pPr>
            <a:endParaRPr lang="de-CH" dirty="0"/>
          </a:p>
        </p:txBody>
      </p:sp>
    </p:spTree>
    <p:extLst>
      <p:ext uri="{BB962C8B-B14F-4D97-AF65-F5344CB8AC3E}">
        <p14:creationId xmlns:p14="http://schemas.microsoft.com/office/powerpoint/2010/main" val="10231722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a:t>Titelmasterformat durch Klicken bearbeiten</a:t>
            </a:r>
            <a:endParaRPr lang="de-CH"/>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2"/>
          </p:nvPr>
        </p:nvSpPr>
        <p:spPr>
          <a:xfrm>
            <a:off x="683568" y="630932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de-DE" dirty="0"/>
              <a:t>Formation </a:t>
            </a:r>
            <a:r>
              <a:rPr lang="de-DE" dirty="0" err="1"/>
              <a:t>continue</a:t>
            </a:r>
            <a:r>
              <a:rPr lang="de-DE" dirty="0"/>
              <a:t> ASF 2018</a:t>
            </a:r>
            <a:endParaRPr lang="de-CH" dirty="0"/>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CH" dirty="0"/>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4716B6-1B50-4A20-B06F-42AD2193150B}" type="slidenum">
              <a:rPr lang="de-CH" smtClean="0"/>
              <a:t>‹Nr.›</a:t>
            </a:fld>
            <a:endParaRPr lang="de-CH" dirty="0"/>
          </a:p>
        </p:txBody>
      </p:sp>
      <p:pic>
        <p:nvPicPr>
          <p:cNvPr id="7" name="Bild 2" descr="Logo_SBV_mText_JPG_300ppi"/>
          <p:cNvPicPr/>
          <p:nvPr userDrawn="1"/>
        </p:nvPicPr>
        <p:blipFill>
          <a:blip r:embed="rId10"/>
          <a:srcRect/>
          <a:stretch>
            <a:fillRect/>
          </a:stretch>
        </p:blipFill>
        <p:spPr bwMode="auto">
          <a:xfrm>
            <a:off x="7092280" y="215047"/>
            <a:ext cx="1872615" cy="621665"/>
          </a:xfrm>
          <a:prstGeom prst="rect">
            <a:avLst/>
          </a:prstGeom>
          <a:noFill/>
        </p:spPr>
      </p:pic>
    </p:spTree>
    <p:extLst>
      <p:ext uri="{BB962C8B-B14F-4D97-AF65-F5344CB8AC3E}">
        <p14:creationId xmlns:p14="http://schemas.microsoft.com/office/powerpoint/2010/main" val="3307610848"/>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Lst>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image" Target="../media/image3.gif"/><Relationship Id="rId7" Type="http://schemas.openxmlformats.org/officeDocument/2006/relationships/image" Target="../media/image6.emf"/><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5.svg"/><Relationship Id="rId10" Type="http://schemas.openxmlformats.org/officeDocument/2006/relationships/image" Target="../media/image9.png"/><Relationship Id="rId4" Type="http://schemas.openxmlformats.org/officeDocument/2006/relationships/image" Target="../media/image4.png"/><Relationship Id="rId9" Type="http://schemas.openxmlformats.org/officeDocument/2006/relationships/image" Target="../media/image8.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image" Target="../media/image19.tiff"/><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3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3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12.emf"/><Relationship Id="rId5" Type="http://schemas.openxmlformats.org/officeDocument/2006/relationships/image" Target="../media/image11.emf"/><Relationship Id="rId4" Type="http://schemas.openxmlformats.org/officeDocument/2006/relationships/hyperlink" Target="http://www.blick.ch/" TargetMode="External"/></Relationships>
</file>

<file path=ppt/slides/_rels/slide4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image" Target="../media/image30.png"/><Relationship Id="rId1" Type="http://schemas.openxmlformats.org/officeDocument/2006/relationships/slideLayout" Target="../slideLayouts/slideLayout2.xml"/><Relationship Id="rId5" Type="http://schemas.openxmlformats.org/officeDocument/2006/relationships/image" Target="../media/image33.jpeg"/><Relationship Id="rId4" Type="http://schemas.openxmlformats.org/officeDocument/2006/relationships/image" Target="../media/image32.jpeg"/></Relationships>
</file>

<file path=ppt/slides/_rels/slide42.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0.png"/><Relationship Id="rId7" Type="http://schemas.openxmlformats.org/officeDocument/2006/relationships/image" Target="../media/image38.png"/><Relationship Id="rId2" Type="http://schemas.openxmlformats.org/officeDocument/2006/relationships/image" Target="../media/image34.jpeg"/><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 Id="rId9" Type="http://schemas.openxmlformats.org/officeDocument/2006/relationships/image" Target="../media/image40.jpeg"/></Relationships>
</file>

<file path=ppt/slides/_rels/slide4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6.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xmlns="" id="{9EB1CBA3-D7AB-4D06-800A-115E355B685F}"/>
              </a:ext>
            </a:extLst>
          </p:cNvPr>
          <p:cNvSpPr>
            <a:spLocks noGrp="1"/>
          </p:cNvSpPr>
          <p:nvPr>
            <p:ph type="ctrTitle"/>
          </p:nvPr>
        </p:nvSpPr>
        <p:spPr/>
        <p:txBody>
          <a:bodyPr>
            <a:normAutofit fontScale="90000"/>
          </a:bodyPr>
          <a:lstStyle/>
          <a:p>
            <a:r>
              <a:rPr lang="de-CH" dirty="0" err="1"/>
              <a:t>Mesures</a:t>
            </a:r>
            <a:r>
              <a:rPr lang="de-CH" dirty="0"/>
              <a:t> en </a:t>
            </a:r>
            <a:r>
              <a:rPr lang="de-CH" dirty="0" err="1"/>
              <a:t>ligne</a:t>
            </a:r>
            <a:r>
              <a:rPr lang="de-CH" dirty="0"/>
              <a:t/>
            </a:r>
            <a:br>
              <a:rPr lang="de-CH" dirty="0"/>
            </a:br>
            <a:r>
              <a:rPr lang="de-CH" dirty="0" err="1"/>
              <a:t>Monitorage</a:t>
            </a:r>
            <a:r>
              <a:rPr lang="de-CH" dirty="0"/>
              <a:t/>
            </a:r>
            <a:br>
              <a:rPr lang="de-CH" dirty="0"/>
            </a:br>
            <a:r>
              <a:rPr lang="de-CH" dirty="0" err="1"/>
              <a:t>Analyses</a:t>
            </a:r>
            <a:r>
              <a:rPr lang="de-CH" dirty="0"/>
              <a:t> </a:t>
            </a:r>
            <a:r>
              <a:rPr lang="de-CH" dirty="0" err="1"/>
              <a:t>combinées</a:t>
            </a:r>
            <a:endParaRPr lang="de-CH" dirty="0"/>
          </a:p>
        </p:txBody>
      </p:sp>
      <p:sp>
        <p:nvSpPr>
          <p:cNvPr id="6" name="Foliennummernplatzhalter 5">
            <a:extLst>
              <a:ext uri="{FF2B5EF4-FFF2-40B4-BE49-F238E27FC236}">
                <a16:creationId xmlns:a16="http://schemas.microsoft.com/office/drawing/2014/main" xmlns="" id="{AC92A5F4-6388-4A02-A9E6-A781CD7BC277}"/>
              </a:ext>
            </a:extLst>
          </p:cNvPr>
          <p:cNvSpPr>
            <a:spLocks noGrp="1"/>
          </p:cNvSpPr>
          <p:nvPr>
            <p:ph type="sldNum" sz="quarter" idx="12"/>
          </p:nvPr>
        </p:nvSpPr>
        <p:spPr/>
        <p:txBody>
          <a:bodyPr/>
          <a:lstStyle/>
          <a:p>
            <a:fld id="{AB4716B6-1B50-4A20-B06F-42AD2193150B}" type="slidenum">
              <a:rPr lang="de-CH" smtClean="0"/>
              <a:t>1</a:t>
            </a:fld>
            <a:endParaRPr lang="de-CH" dirty="0"/>
          </a:p>
        </p:txBody>
      </p:sp>
      <p:sp>
        <p:nvSpPr>
          <p:cNvPr id="5" name="Datumsplatzhalter 4">
            <a:extLst>
              <a:ext uri="{FF2B5EF4-FFF2-40B4-BE49-F238E27FC236}">
                <a16:creationId xmlns:a16="http://schemas.microsoft.com/office/drawing/2014/main" xmlns="" id="{4062620B-C2D1-4895-B72F-E5C2FB4EE166}"/>
              </a:ext>
            </a:extLst>
          </p:cNvPr>
          <p:cNvSpPr>
            <a:spLocks noGrp="1"/>
          </p:cNvSpPr>
          <p:nvPr>
            <p:ph type="dt" sz="half" idx="10"/>
          </p:nvPr>
        </p:nvSpPr>
        <p:spPr/>
        <p:txBody>
          <a:bodyPr/>
          <a:lstStyle/>
          <a:p>
            <a:r>
              <a:rPr lang="de-DE" dirty="0"/>
              <a:t>Formation </a:t>
            </a:r>
            <a:r>
              <a:rPr lang="de-DE" dirty="0" err="1"/>
              <a:t>continue</a:t>
            </a:r>
            <a:r>
              <a:rPr lang="de-DE" dirty="0"/>
              <a:t> ASF 2018</a:t>
            </a:r>
            <a:endParaRPr lang="de-CH" dirty="0"/>
          </a:p>
        </p:txBody>
      </p:sp>
      <p:sp>
        <p:nvSpPr>
          <p:cNvPr id="3" name="Untertitel 2">
            <a:extLst>
              <a:ext uri="{FF2B5EF4-FFF2-40B4-BE49-F238E27FC236}">
                <a16:creationId xmlns:a16="http://schemas.microsoft.com/office/drawing/2014/main" xmlns="" id="{F0FB359F-D24F-4DFE-B4FF-85A944A911A8}"/>
              </a:ext>
            </a:extLst>
          </p:cNvPr>
          <p:cNvSpPr>
            <a:spLocks noGrp="1"/>
          </p:cNvSpPr>
          <p:nvPr>
            <p:ph type="subTitle" idx="1"/>
          </p:nvPr>
        </p:nvSpPr>
        <p:spPr/>
        <p:txBody>
          <a:bodyPr/>
          <a:lstStyle/>
          <a:p>
            <a:endParaRPr lang="de-DE" dirty="0"/>
          </a:p>
        </p:txBody>
      </p:sp>
    </p:spTree>
    <p:extLst>
      <p:ext uri="{BB962C8B-B14F-4D97-AF65-F5344CB8AC3E}">
        <p14:creationId xmlns:p14="http://schemas.microsoft.com/office/powerpoint/2010/main" val="27903513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88640"/>
            <a:ext cx="8229600" cy="648072"/>
          </a:xfrm>
        </p:spPr>
        <p:txBody>
          <a:bodyPr>
            <a:normAutofit/>
          </a:bodyPr>
          <a:lstStyle/>
          <a:p>
            <a:pPr algn="l"/>
            <a:r>
              <a:rPr lang="de-CH" sz="3200" dirty="0" err="1"/>
              <a:t>Monitorage</a:t>
            </a:r>
            <a:r>
              <a:rPr lang="de-CH" sz="3200" dirty="0"/>
              <a:t> en </a:t>
            </a:r>
            <a:r>
              <a:rPr lang="de-CH" sz="3200" dirty="0" err="1"/>
              <a:t>ligne</a:t>
            </a:r>
            <a:r>
              <a:rPr lang="de-CH" sz="3200" dirty="0"/>
              <a:t> &amp; W12</a:t>
            </a:r>
          </a:p>
        </p:txBody>
      </p:sp>
      <p:sp>
        <p:nvSpPr>
          <p:cNvPr id="3" name="Inhaltsplatzhalter 2"/>
          <p:cNvSpPr>
            <a:spLocks noGrp="1"/>
          </p:cNvSpPr>
          <p:nvPr>
            <p:ph idx="1"/>
          </p:nvPr>
        </p:nvSpPr>
        <p:spPr>
          <a:xfrm>
            <a:off x="570384" y="1340768"/>
            <a:ext cx="8003232" cy="4353347"/>
          </a:xfrm>
        </p:spPr>
        <p:txBody>
          <a:bodyPr vert="horz" lIns="91440" tIns="45720" rIns="91440" bIns="45720" rtlCol="0" anchor="t">
            <a:normAutofit/>
          </a:bodyPr>
          <a:lstStyle/>
          <a:p>
            <a:r>
              <a:rPr lang="de-CH" sz="2400" dirty="0"/>
              <a:t>Nouvelle W 12: </a:t>
            </a:r>
            <a:r>
              <a:rPr lang="de-CH" sz="2400" dirty="0" err="1"/>
              <a:t>il</a:t>
            </a:r>
            <a:r>
              <a:rPr lang="de-CH" sz="2400" dirty="0"/>
              <a:t> </a:t>
            </a:r>
            <a:r>
              <a:rPr lang="de-CH" sz="2400" dirty="0" err="1"/>
              <a:t>faut</a:t>
            </a:r>
            <a:r>
              <a:rPr lang="de-CH" sz="2400" dirty="0"/>
              <a:t> </a:t>
            </a:r>
            <a:r>
              <a:rPr lang="de-CH" sz="2400" dirty="0" err="1"/>
              <a:t>connaître</a:t>
            </a:r>
            <a:r>
              <a:rPr lang="de-CH" sz="2400" dirty="0"/>
              <a:t> en </a:t>
            </a:r>
            <a:r>
              <a:rPr lang="de-CH" sz="2400" dirty="0" err="1"/>
              <a:t>permanence</a:t>
            </a:r>
            <a:r>
              <a:rPr lang="de-CH" sz="2400" dirty="0"/>
              <a:t> </a:t>
            </a:r>
            <a:r>
              <a:rPr lang="de-CH" sz="2400" dirty="0" err="1"/>
              <a:t>l’état</a:t>
            </a:r>
            <a:r>
              <a:rPr lang="de-CH" sz="2400" dirty="0"/>
              <a:t> de </a:t>
            </a:r>
            <a:r>
              <a:rPr lang="de-CH" sz="2400" dirty="0" err="1"/>
              <a:t>l’eau</a:t>
            </a:r>
            <a:r>
              <a:rPr lang="de-CH" sz="2400" dirty="0"/>
              <a:t>. Le </a:t>
            </a:r>
            <a:r>
              <a:rPr lang="de-CH" sz="2400" dirty="0" err="1"/>
              <a:t>monitorage</a:t>
            </a:r>
            <a:r>
              <a:rPr lang="de-CH" sz="2400" dirty="0"/>
              <a:t> en </a:t>
            </a:r>
            <a:r>
              <a:rPr lang="de-CH" sz="2400" dirty="0" err="1"/>
              <a:t>ligne</a:t>
            </a:r>
            <a:r>
              <a:rPr lang="de-CH" sz="2400" dirty="0"/>
              <a:t> </a:t>
            </a:r>
            <a:r>
              <a:rPr lang="de-CH" sz="2400" dirty="0" err="1"/>
              <a:t>répond</a:t>
            </a:r>
            <a:r>
              <a:rPr lang="de-CH" sz="2400" dirty="0"/>
              <a:t> </a:t>
            </a:r>
            <a:r>
              <a:rPr lang="de-CH" sz="2400" dirty="0" err="1"/>
              <a:t>bien</a:t>
            </a:r>
            <a:r>
              <a:rPr lang="de-CH" sz="2400" dirty="0"/>
              <a:t> à </a:t>
            </a:r>
            <a:r>
              <a:rPr lang="de-CH" sz="2400" dirty="0" err="1"/>
              <a:t>cette</a:t>
            </a:r>
            <a:r>
              <a:rPr lang="de-CH" sz="2400" dirty="0"/>
              <a:t> </a:t>
            </a:r>
            <a:r>
              <a:rPr lang="de-CH" sz="2400" dirty="0" err="1"/>
              <a:t>exigence</a:t>
            </a:r>
            <a:r>
              <a:rPr lang="de-CH" sz="2400" dirty="0"/>
              <a:t>.</a:t>
            </a:r>
          </a:p>
          <a:p>
            <a:r>
              <a:rPr lang="de-CH" sz="2400" dirty="0" err="1"/>
              <a:t>Conditions</a:t>
            </a:r>
            <a:r>
              <a:rPr lang="de-CH" sz="2400" dirty="0"/>
              <a:t> à </a:t>
            </a:r>
            <a:r>
              <a:rPr lang="de-CH" sz="2400" dirty="0" err="1"/>
              <a:t>remplir</a:t>
            </a:r>
            <a:r>
              <a:rPr lang="de-CH" sz="2400" dirty="0"/>
              <a:t> </a:t>
            </a:r>
            <a:r>
              <a:rPr lang="de-CH" sz="2400" dirty="0" err="1"/>
              <a:t>selon</a:t>
            </a:r>
            <a:r>
              <a:rPr lang="de-CH" sz="2400" dirty="0"/>
              <a:t> la </a:t>
            </a:r>
            <a:r>
              <a:rPr lang="de-CH" sz="2400" dirty="0" err="1"/>
              <a:t>loi</a:t>
            </a:r>
            <a:r>
              <a:rPr lang="de-CH" sz="2400" dirty="0"/>
              <a:t> </a:t>
            </a:r>
            <a:r>
              <a:rPr lang="de-CH" sz="2400" dirty="0" err="1"/>
              <a:t>sur</a:t>
            </a:r>
            <a:r>
              <a:rPr lang="de-CH" sz="2400" dirty="0"/>
              <a:t> </a:t>
            </a:r>
            <a:r>
              <a:rPr lang="de-CH" sz="2400" dirty="0" err="1"/>
              <a:t>les</a:t>
            </a:r>
            <a:r>
              <a:rPr lang="de-CH" sz="2400" dirty="0"/>
              <a:t> </a:t>
            </a:r>
            <a:r>
              <a:rPr lang="de-CH" sz="2400" dirty="0" err="1"/>
              <a:t>denrées</a:t>
            </a:r>
            <a:r>
              <a:rPr lang="de-CH" sz="2400" dirty="0"/>
              <a:t> </a:t>
            </a:r>
            <a:r>
              <a:rPr lang="de-CH" sz="2400" dirty="0" err="1"/>
              <a:t>alimentaires</a:t>
            </a:r>
            <a:r>
              <a:rPr lang="de-CH" sz="2400" dirty="0"/>
              <a:t>: </a:t>
            </a:r>
            <a:r>
              <a:rPr lang="de-CH" sz="2400" dirty="0" err="1"/>
              <a:t>il</a:t>
            </a:r>
            <a:r>
              <a:rPr lang="de-CH" sz="2400" dirty="0"/>
              <a:t> </a:t>
            </a:r>
            <a:r>
              <a:rPr lang="de-CH" sz="2400" dirty="0" err="1"/>
              <a:t>faut</a:t>
            </a:r>
            <a:r>
              <a:rPr lang="de-CH" sz="2400" dirty="0"/>
              <a:t> </a:t>
            </a:r>
            <a:r>
              <a:rPr lang="de-CH" sz="2400" dirty="0" err="1"/>
              <a:t>savoir</a:t>
            </a:r>
            <a:r>
              <a:rPr lang="de-CH" sz="2400" dirty="0"/>
              <a:t> </a:t>
            </a:r>
            <a:r>
              <a:rPr lang="de-CH" sz="2400" dirty="0" err="1"/>
              <a:t>quels</a:t>
            </a:r>
            <a:r>
              <a:rPr lang="de-CH" sz="2400" dirty="0"/>
              <a:t> </a:t>
            </a:r>
            <a:r>
              <a:rPr lang="de-CH" sz="2400" dirty="0" err="1"/>
              <a:t>paramètres</a:t>
            </a:r>
            <a:r>
              <a:rPr lang="de-CH" sz="2400" dirty="0"/>
              <a:t> </a:t>
            </a:r>
            <a:r>
              <a:rPr lang="de-CH" sz="2400" dirty="0" err="1"/>
              <a:t>peuvent</a:t>
            </a:r>
            <a:r>
              <a:rPr lang="de-CH" sz="2400" dirty="0"/>
              <a:t> </a:t>
            </a:r>
            <a:r>
              <a:rPr lang="de-CH" sz="2400" dirty="0" err="1"/>
              <a:t>être</a:t>
            </a:r>
            <a:r>
              <a:rPr lang="de-CH" sz="2400" dirty="0"/>
              <a:t> </a:t>
            </a:r>
            <a:r>
              <a:rPr lang="de-CH" sz="2400" dirty="0" err="1"/>
              <a:t>monitorés</a:t>
            </a:r>
            <a:r>
              <a:rPr lang="de-CH" sz="2400" dirty="0"/>
              <a:t>.</a:t>
            </a:r>
          </a:p>
          <a:p>
            <a:r>
              <a:rPr lang="de-CH" sz="2400" dirty="0" err="1"/>
              <a:t>Application</a:t>
            </a:r>
            <a:r>
              <a:rPr lang="de-CH" sz="2400" dirty="0"/>
              <a:t> de la W12: on </a:t>
            </a:r>
            <a:r>
              <a:rPr lang="de-CH" sz="2400" dirty="0" err="1"/>
              <a:t>constate</a:t>
            </a:r>
            <a:r>
              <a:rPr lang="de-CH" sz="2400" dirty="0"/>
              <a:t> </a:t>
            </a:r>
            <a:r>
              <a:rPr lang="de-CH" sz="2400" dirty="0" err="1"/>
              <a:t>rapidement</a:t>
            </a:r>
            <a:r>
              <a:rPr lang="de-CH" sz="2400" dirty="0"/>
              <a:t> </a:t>
            </a:r>
            <a:r>
              <a:rPr lang="de-CH" sz="2400" dirty="0" err="1"/>
              <a:t>ce</a:t>
            </a:r>
            <a:r>
              <a:rPr lang="de-CH" sz="2400" dirty="0"/>
              <a:t> </a:t>
            </a:r>
            <a:r>
              <a:rPr lang="de-CH" sz="2400" dirty="0" err="1"/>
              <a:t>qui</a:t>
            </a:r>
            <a:r>
              <a:rPr lang="de-CH" sz="2400" dirty="0"/>
              <a:t> </a:t>
            </a:r>
            <a:r>
              <a:rPr lang="de-CH" sz="2400" dirty="0" err="1"/>
              <a:t>est</a:t>
            </a:r>
            <a:r>
              <a:rPr lang="de-CH" sz="2400" dirty="0"/>
              <a:t> </a:t>
            </a:r>
            <a:r>
              <a:rPr lang="de-CH" sz="2400" dirty="0" err="1"/>
              <a:t>nécessaire</a:t>
            </a:r>
            <a:r>
              <a:rPr lang="de-CH" sz="2400" dirty="0"/>
              <a:t> et </a:t>
            </a:r>
            <a:r>
              <a:rPr lang="de-CH" sz="2400" dirty="0" err="1"/>
              <a:t>ce</a:t>
            </a:r>
            <a:r>
              <a:rPr lang="de-CH" sz="2400" dirty="0"/>
              <a:t> </a:t>
            </a:r>
            <a:r>
              <a:rPr lang="de-CH" sz="2400" dirty="0" err="1"/>
              <a:t>qui</a:t>
            </a:r>
            <a:r>
              <a:rPr lang="de-CH" sz="2400" dirty="0"/>
              <a:t> </a:t>
            </a:r>
            <a:r>
              <a:rPr lang="de-CH" sz="2400" dirty="0" err="1"/>
              <a:t>est</a:t>
            </a:r>
            <a:r>
              <a:rPr lang="de-CH" sz="2400" dirty="0"/>
              <a:t> </a:t>
            </a:r>
            <a:r>
              <a:rPr lang="de-CH" sz="2400" dirty="0" err="1"/>
              <a:t>judicieux</a:t>
            </a:r>
            <a:r>
              <a:rPr lang="de-CH" sz="2400" dirty="0"/>
              <a:t> </a:t>
            </a:r>
            <a:r>
              <a:rPr lang="de-CH" sz="2400" dirty="0" err="1"/>
              <a:t>pour</a:t>
            </a:r>
            <a:r>
              <a:rPr lang="de-CH" sz="2400" dirty="0"/>
              <a:t> </a:t>
            </a:r>
            <a:r>
              <a:rPr lang="de-CH" sz="2400" dirty="0" err="1"/>
              <a:t>l’installation</a:t>
            </a:r>
            <a:r>
              <a:rPr lang="de-CH" sz="2400" dirty="0"/>
              <a:t>.</a:t>
            </a:r>
          </a:p>
          <a:p>
            <a:r>
              <a:rPr lang="de-CH" sz="2400" dirty="0" err="1"/>
              <a:t>Paramètres</a:t>
            </a:r>
            <a:r>
              <a:rPr lang="de-CH" sz="2400" dirty="0"/>
              <a:t> et </a:t>
            </a:r>
            <a:r>
              <a:rPr lang="de-CH" sz="2400" dirty="0" err="1"/>
              <a:t>méthodes</a:t>
            </a:r>
            <a:r>
              <a:rPr lang="de-CH" sz="2400" dirty="0"/>
              <a:t>: tour </a:t>
            </a:r>
            <a:r>
              <a:rPr lang="de-CH" sz="2400" dirty="0" err="1"/>
              <a:t>d’horizon</a:t>
            </a:r>
            <a:r>
              <a:rPr lang="de-CH" sz="2400" dirty="0"/>
              <a:t>.</a:t>
            </a:r>
          </a:p>
        </p:txBody>
      </p:sp>
      <p:sp>
        <p:nvSpPr>
          <p:cNvPr id="4" name="Datumsplatzhalter 4">
            <a:extLst>
              <a:ext uri="{FF2B5EF4-FFF2-40B4-BE49-F238E27FC236}">
                <a16:creationId xmlns:a16="http://schemas.microsoft.com/office/drawing/2014/main" xmlns="" id="{4062620B-C2D1-4895-B72F-E5C2FB4EE166}"/>
              </a:ext>
            </a:extLst>
          </p:cNvPr>
          <p:cNvSpPr>
            <a:spLocks noGrp="1"/>
          </p:cNvSpPr>
          <p:nvPr>
            <p:ph type="dt" sz="half" idx="10"/>
          </p:nvPr>
        </p:nvSpPr>
        <p:spPr>
          <a:xfrm>
            <a:off x="467544" y="6309320"/>
            <a:ext cx="2592288" cy="365125"/>
          </a:xfrm>
        </p:spPr>
        <p:txBody>
          <a:bodyPr/>
          <a:lstStyle/>
          <a:p>
            <a:r>
              <a:rPr lang="de-DE" dirty="0"/>
              <a:t>Formation </a:t>
            </a:r>
            <a:r>
              <a:rPr lang="de-DE" dirty="0" err="1"/>
              <a:t>continue</a:t>
            </a:r>
            <a:r>
              <a:rPr lang="de-DE" dirty="0"/>
              <a:t> ASF 2018</a:t>
            </a:r>
            <a:endParaRPr lang="de-CH" dirty="0"/>
          </a:p>
        </p:txBody>
      </p:sp>
    </p:spTree>
    <p:extLst>
      <p:ext uri="{BB962C8B-B14F-4D97-AF65-F5344CB8AC3E}">
        <p14:creationId xmlns:p14="http://schemas.microsoft.com/office/powerpoint/2010/main" val="23450511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88640"/>
            <a:ext cx="6491064" cy="648072"/>
          </a:xfrm>
        </p:spPr>
        <p:txBody>
          <a:bodyPr>
            <a:normAutofit/>
          </a:bodyPr>
          <a:lstStyle/>
          <a:p>
            <a:pPr algn="l"/>
            <a:r>
              <a:rPr lang="de-CH" sz="3200" dirty="0"/>
              <a:t>Processus de </a:t>
            </a:r>
            <a:r>
              <a:rPr lang="de-CH" sz="3200" dirty="0" err="1"/>
              <a:t>production</a:t>
            </a:r>
            <a:endParaRPr lang="de-CH" sz="3200" dirty="0"/>
          </a:p>
        </p:txBody>
      </p:sp>
      <p:pic>
        <p:nvPicPr>
          <p:cNvPr id="4" name="Inhaltsplatzhalter 3"/>
          <p:cNvPicPr>
            <a:picLocks noGrp="1" noChangeAspect="1"/>
          </p:cNvPicPr>
          <p:nvPr>
            <p:ph idx="1"/>
          </p:nvPr>
        </p:nvPicPr>
        <p:blipFill>
          <a:blip r:embed="rId2"/>
          <a:stretch>
            <a:fillRect/>
          </a:stretch>
        </p:blipFill>
        <p:spPr>
          <a:xfrm>
            <a:off x="4716016" y="1124744"/>
            <a:ext cx="4052138" cy="5577216"/>
          </a:xfrm>
          <a:prstGeom prst="rect">
            <a:avLst/>
          </a:prstGeom>
        </p:spPr>
      </p:pic>
      <p:sp>
        <p:nvSpPr>
          <p:cNvPr id="5" name="Textfeld 4"/>
          <p:cNvSpPr txBox="1"/>
          <p:nvPr/>
        </p:nvSpPr>
        <p:spPr>
          <a:xfrm>
            <a:off x="485151" y="1412776"/>
            <a:ext cx="4034589" cy="3046988"/>
          </a:xfrm>
          <a:prstGeom prst="rect">
            <a:avLst/>
          </a:prstGeom>
          <a:noFill/>
        </p:spPr>
        <p:txBody>
          <a:bodyPr wrap="square" rtlCol="0">
            <a:spAutoFit/>
          </a:bodyPr>
          <a:lstStyle/>
          <a:p>
            <a:r>
              <a:rPr lang="de-CH" sz="2400" dirty="0" err="1"/>
              <a:t>Production</a:t>
            </a:r>
            <a:r>
              <a:rPr lang="de-CH" sz="2400" dirty="0"/>
              <a:t> </a:t>
            </a:r>
            <a:r>
              <a:rPr lang="de-CH" sz="2400" dirty="0" err="1"/>
              <a:t>d’eau</a:t>
            </a:r>
            <a:r>
              <a:rPr lang="de-CH" sz="2400" dirty="0"/>
              <a:t> </a:t>
            </a:r>
            <a:r>
              <a:rPr lang="de-CH" sz="2400" dirty="0" err="1"/>
              <a:t>potable</a:t>
            </a:r>
            <a:endParaRPr lang="de-CH" sz="2400" dirty="0"/>
          </a:p>
          <a:p>
            <a:endParaRPr lang="de-CH" sz="1400" dirty="0"/>
          </a:p>
          <a:p>
            <a:r>
              <a:rPr lang="de-CH" sz="2000" dirty="0" err="1"/>
              <a:t>Schéma</a:t>
            </a:r>
            <a:r>
              <a:rPr lang="de-CH" sz="2000" dirty="0"/>
              <a:t> de </a:t>
            </a:r>
            <a:r>
              <a:rPr lang="de-CH" sz="2000" dirty="0" err="1"/>
              <a:t>principe</a:t>
            </a:r>
            <a:r>
              <a:rPr lang="de-CH" sz="2000" dirty="0"/>
              <a:t> de la </a:t>
            </a:r>
            <a:r>
              <a:rPr lang="de-CH" sz="2000" dirty="0" err="1"/>
              <a:t>distribution</a:t>
            </a:r>
            <a:r>
              <a:rPr lang="de-CH" sz="2000" dirty="0"/>
              <a:t> </a:t>
            </a:r>
            <a:r>
              <a:rPr lang="de-CH" sz="2000" dirty="0" err="1"/>
              <a:t>d’eau</a:t>
            </a:r>
            <a:r>
              <a:rPr lang="de-CH" sz="2000" dirty="0"/>
              <a:t> </a:t>
            </a:r>
            <a:r>
              <a:rPr lang="de-CH" sz="2000" dirty="0" err="1"/>
              <a:t>potable</a:t>
            </a:r>
            <a:r>
              <a:rPr lang="de-CH" sz="2000" dirty="0"/>
              <a:t>. Analyse de </a:t>
            </a:r>
            <a:r>
              <a:rPr lang="de-CH" sz="2000" dirty="0" err="1"/>
              <a:t>l’eau</a:t>
            </a:r>
            <a:r>
              <a:rPr lang="de-CH" sz="2000" dirty="0"/>
              <a:t> </a:t>
            </a:r>
            <a:r>
              <a:rPr lang="de-CH" sz="2000" dirty="0" err="1"/>
              <a:t>dans</a:t>
            </a:r>
            <a:r>
              <a:rPr lang="de-CH" sz="2000" dirty="0"/>
              <a:t> </a:t>
            </a:r>
            <a:r>
              <a:rPr lang="de-CH" sz="2000" dirty="0" err="1"/>
              <a:t>les</a:t>
            </a:r>
            <a:r>
              <a:rPr lang="de-CH" sz="2000" dirty="0"/>
              <a:t> </a:t>
            </a:r>
            <a:r>
              <a:rPr lang="de-CH" sz="2000" dirty="0" err="1"/>
              <a:t>processus</a:t>
            </a:r>
            <a:r>
              <a:rPr lang="de-CH" sz="2000" dirty="0"/>
              <a:t> </a:t>
            </a:r>
            <a:r>
              <a:rPr lang="de-CH" sz="2800" b="1" dirty="0" err="1">
                <a:solidFill>
                  <a:srgbClr val="00B050"/>
                </a:solidFill>
              </a:rPr>
              <a:t>captage</a:t>
            </a:r>
            <a:r>
              <a:rPr lang="de-CH" sz="2800" b="1" dirty="0">
                <a:solidFill>
                  <a:srgbClr val="00B050"/>
                </a:solidFill>
              </a:rPr>
              <a:t> </a:t>
            </a:r>
            <a:r>
              <a:rPr lang="de-CH" sz="2000" dirty="0"/>
              <a:t>et </a:t>
            </a:r>
            <a:r>
              <a:rPr lang="de-CH" sz="2800" b="1" dirty="0" err="1">
                <a:solidFill>
                  <a:srgbClr val="FF0000"/>
                </a:solidFill>
              </a:rPr>
              <a:t>traitement</a:t>
            </a:r>
            <a:r>
              <a:rPr lang="de-CH" sz="2800" b="1" dirty="0">
                <a:solidFill>
                  <a:srgbClr val="FF0000"/>
                </a:solidFill>
              </a:rPr>
              <a:t>.</a:t>
            </a:r>
          </a:p>
          <a:p>
            <a:r>
              <a:rPr lang="de-CH" sz="2000" dirty="0" err="1"/>
              <a:t>Schéma</a:t>
            </a:r>
            <a:r>
              <a:rPr lang="de-CH" sz="2000" dirty="0"/>
              <a:t> </a:t>
            </a:r>
            <a:r>
              <a:rPr lang="de-CH" sz="2000" dirty="0" err="1"/>
              <a:t>tiré</a:t>
            </a:r>
            <a:r>
              <a:rPr lang="de-CH" sz="2000" dirty="0"/>
              <a:t> de la </a:t>
            </a:r>
            <a:r>
              <a:rPr lang="de-CH" sz="2000" dirty="0" err="1"/>
              <a:t>directive</a:t>
            </a:r>
            <a:r>
              <a:rPr lang="de-CH" sz="2000" dirty="0"/>
              <a:t> SSIGE W12</a:t>
            </a:r>
          </a:p>
          <a:p>
            <a:endParaRPr lang="de-CH" dirty="0"/>
          </a:p>
        </p:txBody>
      </p:sp>
      <p:sp>
        <p:nvSpPr>
          <p:cNvPr id="6" name="Datumsplatzhalter 4">
            <a:extLst>
              <a:ext uri="{FF2B5EF4-FFF2-40B4-BE49-F238E27FC236}">
                <a16:creationId xmlns:a16="http://schemas.microsoft.com/office/drawing/2014/main" xmlns="" id="{4062620B-C2D1-4895-B72F-E5C2FB4EE166}"/>
              </a:ext>
            </a:extLst>
          </p:cNvPr>
          <p:cNvSpPr>
            <a:spLocks noGrp="1"/>
          </p:cNvSpPr>
          <p:nvPr>
            <p:ph type="dt" sz="half" idx="10"/>
          </p:nvPr>
        </p:nvSpPr>
        <p:spPr>
          <a:xfrm>
            <a:off x="467544" y="6309320"/>
            <a:ext cx="2592288" cy="365125"/>
          </a:xfrm>
        </p:spPr>
        <p:txBody>
          <a:bodyPr/>
          <a:lstStyle/>
          <a:p>
            <a:r>
              <a:rPr lang="de-DE" dirty="0"/>
              <a:t>Formation </a:t>
            </a:r>
            <a:r>
              <a:rPr lang="de-DE" dirty="0" err="1"/>
              <a:t>continue</a:t>
            </a:r>
            <a:r>
              <a:rPr lang="de-DE" dirty="0"/>
              <a:t> ASF 2018</a:t>
            </a:r>
            <a:endParaRPr lang="de-CH" dirty="0"/>
          </a:p>
        </p:txBody>
      </p:sp>
    </p:spTree>
    <p:extLst>
      <p:ext uri="{BB962C8B-B14F-4D97-AF65-F5344CB8AC3E}">
        <p14:creationId xmlns:p14="http://schemas.microsoft.com/office/powerpoint/2010/main" val="9464010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bwMode="auto">
          <a:xfrm>
            <a:off x="251520" y="249736"/>
            <a:ext cx="8435280" cy="53625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Autofit/>
          </a:bodyPr>
          <a:lstStyle/>
          <a:p>
            <a:pPr algn="l" eaLnBrk="1" hangingPunct="1"/>
            <a:r>
              <a:rPr lang="de-CH" altLang="de-DE" sz="3200" dirty="0" err="1"/>
              <a:t>Schéma</a:t>
            </a:r>
            <a:r>
              <a:rPr lang="de-CH" altLang="de-DE" sz="3200" dirty="0"/>
              <a:t> de la </a:t>
            </a:r>
            <a:r>
              <a:rPr lang="de-CH" altLang="de-DE" sz="3200" dirty="0" err="1"/>
              <a:t>production</a:t>
            </a:r>
            <a:r>
              <a:rPr lang="de-CH" altLang="de-DE" sz="3200" dirty="0"/>
              <a:t> </a:t>
            </a:r>
            <a:r>
              <a:rPr lang="de-CH" altLang="de-DE" sz="3200" dirty="0" err="1"/>
              <a:t>d’eau</a:t>
            </a:r>
            <a:r>
              <a:rPr lang="de-CH" altLang="de-DE" sz="3200" dirty="0"/>
              <a:t> </a:t>
            </a:r>
            <a:r>
              <a:rPr lang="de-CH" altLang="de-DE" sz="3200" dirty="0" err="1"/>
              <a:t>potable</a:t>
            </a:r>
            <a:endParaRPr lang="de-CH" altLang="de-DE" sz="3200" dirty="0"/>
          </a:p>
        </p:txBody>
      </p:sp>
      <p:grpSp>
        <p:nvGrpSpPr>
          <p:cNvPr id="22531" name="Group 5"/>
          <p:cNvGrpSpPr>
            <a:grpSpLocks/>
          </p:cNvGrpSpPr>
          <p:nvPr/>
        </p:nvGrpSpPr>
        <p:grpSpPr bwMode="auto">
          <a:xfrm>
            <a:off x="2907380" y="1786512"/>
            <a:ext cx="944702" cy="1419445"/>
            <a:chOff x="672" y="960"/>
            <a:chExt cx="768" cy="960"/>
          </a:xfrm>
        </p:grpSpPr>
        <p:sp>
          <p:nvSpPr>
            <p:cNvPr id="22623" name="Rectangle 6"/>
            <p:cNvSpPr>
              <a:spLocks noChangeArrowheads="1"/>
            </p:cNvSpPr>
            <p:nvPr/>
          </p:nvSpPr>
          <p:spPr bwMode="auto">
            <a:xfrm>
              <a:off x="816" y="1200"/>
              <a:ext cx="480" cy="720"/>
            </a:xfrm>
            <a:prstGeom prst="rect">
              <a:avLst/>
            </a:prstGeom>
            <a:solidFill>
              <a:schemeClr val="folHlink"/>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endParaRPr lang="de-CH" altLang="de-DE" dirty="0"/>
            </a:p>
          </p:txBody>
        </p:sp>
        <p:sp>
          <p:nvSpPr>
            <p:cNvPr id="22624" name="Rectangle 7"/>
            <p:cNvSpPr>
              <a:spLocks noChangeArrowheads="1"/>
            </p:cNvSpPr>
            <p:nvPr/>
          </p:nvSpPr>
          <p:spPr bwMode="auto">
            <a:xfrm>
              <a:off x="960" y="960"/>
              <a:ext cx="192" cy="240"/>
            </a:xfrm>
            <a:prstGeom prst="rect">
              <a:avLst/>
            </a:prstGeom>
            <a:solidFill>
              <a:schemeClr val="bg1"/>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endParaRPr lang="de-CH" altLang="de-DE" dirty="0"/>
            </a:p>
          </p:txBody>
        </p:sp>
        <p:sp>
          <p:nvSpPr>
            <p:cNvPr id="22625" name="Rectangle 8"/>
            <p:cNvSpPr>
              <a:spLocks noChangeArrowheads="1"/>
            </p:cNvSpPr>
            <p:nvPr/>
          </p:nvSpPr>
          <p:spPr bwMode="auto">
            <a:xfrm>
              <a:off x="864" y="1248"/>
              <a:ext cx="384" cy="624"/>
            </a:xfrm>
            <a:prstGeom prst="rect">
              <a:avLst/>
            </a:prstGeom>
            <a:solidFill>
              <a:schemeClr val="bg1"/>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endParaRPr lang="de-CH" altLang="de-DE" dirty="0"/>
            </a:p>
          </p:txBody>
        </p:sp>
        <p:sp>
          <p:nvSpPr>
            <p:cNvPr id="22626" name="Freeform 9"/>
            <p:cNvSpPr>
              <a:spLocks/>
            </p:cNvSpPr>
            <p:nvPr/>
          </p:nvSpPr>
          <p:spPr bwMode="auto">
            <a:xfrm>
              <a:off x="864" y="1152"/>
              <a:ext cx="384" cy="48"/>
            </a:xfrm>
            <a:custGeom>
              <a:avLst/>
              <a:gdLst>
                <a:gd name="T0" fmla="*/ 0 w 384"/>
                <a:gd name="T1" fmla="*/ 48 h 48"/>
                <a:gd name="T2" fmla="*/ 96 w 384"/>
                <a:gd name="T3" fmla="*/ 0 h 48"/>
                <a:gd name="T4" fmla="*/ 288 w 384"/>
                <a:gd name="T5" fmla="*/ 0 h 48"/>
                <a:gd name="T6" fmla="*/ 384 w 384"/>
                <a:gd name="T7" fmla="*/ 48 h 48"/>
                <a:gd name="T8" fmla="*/ 0 w 384"/>
                <a:gd name="T9" fmla="*/ 48 h 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84" h="48">
                  <a:moveTo>
                    <a:pt x="0" y="48"/>
                  </a:moveTo>
                  <a:lnTo>
                    <a:pt x="96" y="0"/>
                  </a:lnTo>
                  <a:lnTo>
                    <a:pt x="288" y="0"/>
                  </a:lnTo>
                  <a:lnTo>
                    <a:pt x="384" y="48"/>
                  </a:lnTo>
                  <a:lnTo>
                    <a:pt x="0" y="48"/>
                  </a:lnTo>
                  <a:close/>
                </a:path>
              </a:pathLst>
            </a:custGeom>
            <a:solidFill>
              <a:schemeClr val="bg1"/>
            </a:solidFill>
            <a:ln w="6350"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dirty="0"/>
            </a:p>
          </p:txBody>
        </p:sp>
        <p:sp>
          <p:nvSpPr>
            <p:cNvPr id="22627" name="Freeform 10" descr="20%"/>
            <p:cNvSpPr>
              <a:spLocks/>
            </p:cNvSpPr>
            <p:nvPr/>
          </p:nvSpPr>
          <p:spPr bwMode="auto">
            <a:xfrm>
              <a:off x="672" y="1440"/>
              <a:ext cx="576" cy="432"/>
            </a:xfrm>
            <a:custGeom>
              <a:avLst/>
              <a:gdLst>
                <a:gd name="T0" fmla="*/ 0 w 576"/>
                <a:gd name="T1" fmla="*/ 384 h 432"/>
                <a:gd name="T2" fmla="*/ 192 w 576"/>
                <a:gd name="T3" fmla="*/ 384 h 432"/>
                <a:gd name="T4" fmla="*/ 192 w 576"/>
                <a:gd name="T5" fmla="*/ 432 h 432"/>
                <a:gd name="T6" fmla="*/ 576 w 576"/>
                <a:gd name="T7" fmla="*/ 432 h 432"/>
                <a:gd name="T8" fmla="*/ 576 w 576"/>
                <a:gd name="T9" fmla="*/ 0 h 432"/>
                <a:gd name="T10" fmla="*/ 192 w 576"/>
                <a:gd name="T11" fmla="*/ 0 h 432"/>
                <a:gd name="T12" fmla="*/ 192 w 576"/>
                <a:gd name="T13" fmla="*/ 336 h 432"/>
                <a:gd name="T14" fmla="*/ 0 w 576"/>
                <a:gd name="T15" fmla="*/ 336 h 432"/>
                <a:gd name="T16" fmla="*/ 0 w 576"/>
                <a:gd name="T17" fmla="*/ 384 h 4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76" h="432">
                  <a:moveTo>
                    <a:pt x="0" y="384"/>
                  </a:moveTo>
                  <a:lnTo>
                    <a:pt x="192" y="384"/>
                  </a:lnTo>
                  <a:lnTo>
                    <a:pt x="192" y="432"/>
                  </a:lnTo>
                  <a:lnTo>
                    <a:pt x="576" y="432"/>
                  </a:lnTo>
                  <a:lnTo>
                    <a:pt x="576" y="0"/>
                  </a:lnTo>
                  <a:lnTo>
                    <a:pt x="192" y="0"/>
                  </a:lnTo>
                  <a:lnTo>
                    <a:pt x="192" y="336"/>
                  </a:lnTo>
                  <a:lnTo>
                    <a:pt x="0" y="336"/>
                  </a:lnTo>
                  <a:lnTo>
                    <a:pt x="0" y="384"/>
                  </a:lnTo>
                  <a:close/>
                </a:path>
              </a:pathLst>
            </a:custGeom>
            <a:pattFill prst="pct20">
              <a:fgClr>
                <a:srgbClr val="0066FF"/>
              </a:fgClr>
              <a:bgClr>
                <a:srgbClr val="FFFFFF"/>
              </a:bgClr>
            </a:pattFill>
            <a:ln w="6350"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dirty="0"/>
            </a:p>
          </p:txBody>
        </p:sp>
        <p:sp>
          <p:nvSpPr>
            <p:cNvPr id="22628" name="Freeform 11" descr="20%"/>
            <p:cNvSpPr>
              <a:spLocks/>
            </p:cNvSpPr>
            <p:nvPr/>
          </p:nvSpPr>
          <p:spPr bwMode="auto">
            <a:xfrm>
              <a:off x="1008" y="1200"/>
              <a:ext cx="432" cy="624"/>
            </a:xfrm>
            <a:custGeom>
              <a:avLst/>
              <a:gdLst>
                <a:gd name="T0" fmla="*/ 432 w 432"/>
                <a:gd name="T1" fmla="*/ 144 h 624"/>
                <a:gd name="T2" fmla="*/ 432 w 432"/>
                <a:gd name="T3" fmla="*/ 96 h 624"/>
                <a:gd name="T4" fmla="*/ 96 w 432"/>
                <a:gd name="T5" fmla="*/ 96 h 624"/>
                <a:gd name="T6" fmla="*/ 96 w 432"/>
                <a:gd name="T7" fmla="*/ 0 h 624"/>
                <a:gd name="T8" fmla="*/ 0 w 432"/>
                <a:gd name="T9" fmla="*/ 0 h 624"/>
                <a:gd name="T10" fmla="*/ 0 w 432"/>
                <a:gd name="T11" fmla="*/ 624 h 624"/>
                <a:gd name="T12" fmla="*/ 96 w 432"/>
                <a:gd name="T13" fmla="*/ 624 h 624"/>
                <a:gd name="T14" fmla="*/ 96 w 432"/>
                <a:gd name="T15" fmla="*/ 144 h 624"/>
                <a:gd name="T16" fmla="*/ 432 w 432"/>
                <a:gd name="T17" fmla="*/ 144 h 6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32" h="624">
                  <a:moveTo>
                    <a:pt x="432" y="144"/>
                  </a:moveTo>
                  <a:lnTo>
                    <a:pt x="432" y="96"/>
                  </a:lnTo>
                  <a:lnTo>
                    <a:pt x="96" y="96"/>
                  </a:lnTo>
                  <a:lnTo>
                    <a:pt x="96" y="0"/>
                  </a:lnTo>
                  <a:lnTo>
                    <a:pt x="0" y="0"/>
                  </a:lnTo>
                  <a:lnTo>
                    <a:pt x="0" y="624"/>
                  </a:lnTo>
                  <a:lnTo>
                    <a:pt x="96" y="624"/>
                  </a:lnTo>
                  <a:lnTo>
                    <a:pt x="96" y="144"/>
                  </a:lnTo>
                  <a:lnTo>
                    <a:pt x="432" y="144"/>
                  </a:lnTo>
                  <a:close/>
                </a:path>
              </a:pathLst>
            </a:custGeom>
            <a:pattFill prst="pct20">
              <a:fgClr>
                <a:srgbClr val="0066FF"/>
              </a:fgClr>
              <a:bgClr>
                <a:srgbClr val="FFFFFF"/>
              </a:bgClr>
            </a:pattFill>
            <a:ln w="6350"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dirty="0"/>
            </a:p>
          </p:txBody>
        </p:sp>
        <p:sp>
          <p:nvSpPr>
            <p:cNvPr id="22629" name="Line 12"/>
            <p:cNvSpPr>
              <a:spLocks noChangeShapeType="1"/>
            </p:cNvSpPr>
            <p:nvPr/>
          </p:nvSpPr>
          <p:spPr bwMode="auto">
            <a:xfrm>
              <a:off x="1008" y="1776"/>
              <a:ext cx="96"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dirty="0"/>
            </a:p>
          </p:txBody>
        </p:sp>
        <p:sp>
          <p:nvSpPr>
            <p:cNvPr id="22630" name="Line 13"/>
            <p:cNvSpPr>
              <a:spLocks noChangeShapeType="1"/>
            </p:cNvSpPr>
            <p:nvPr/>
          </p:nvSpPr>
          <p:spPr bwMode="auto">
            <a:xfrm>
              <a:off x="1008" y="1728"/>
              <a:ext cx="96"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dirty="0"/>
            </a:p>
          </p:txBody>
        </p:sp>
      </p:grpSp>
      <p:sp>
        <p:nvSpPr>
          <p:cNvPr id="22532" name="Rectangle 14" descr="20%"/>
          <p:cNvSpPr>
            <a:spLocks noChangeArrowheads="1"/>
          </p:cNvSpPr>
          <p:nvPr/>
        </p:nvSpPr>
        <p:spPr bwMode="auto">
          <a:xfrm>
            <a:off x="5256823" y="3100154"/>
            <a:ext cx="1333697" cy="81990"/>
          </a:xfrm>
          <a:prstGeom prst="rect">
            <a:avLst/>
          </a:prstGeom>
          <a:pattFill prst="pct20">
            <a:fgClr>
              <a:srgbClr val="0066FF"/>
            </a:fgClr>
            <a:bgClr>
              <a:srgbClr val="FFFFFF"/>
            </a:bgClr>
          </a:patt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endParaRPr lang="de-CH" altLang="de-DE" dirty="0"/>
          </a:p>
        </p:txBody>
      </p:sp>
      <p:sp>
        <p:nvSpPr>
          <p:cNvPr id="22533" name="Rectangle 15" descr="10%"/>
          <p:cNvSpPr>
            <a:spLocks noChangeArrowheads="1"/>
          </p:cNvSpPr>
          <p:nvPr/>
        </p:nvSpPr>
        <p:spPr bwMode="auto">
          <a:xfrm>
            <a:off x="5292603" y="2795354"/>
            <a:ext cx="916917" cy="81990"/>
          </a:xfrm>
          <a:prstGeom prst="rect">
            <a:avLst/>
          </a:prstGeom>
          <a:pattFill prst="pct10">
            <a:fgClr>
              <a:schemeClr val="folHlink"/>
            </a:fgClr>
            <a:bgClr>
              <a:srgbClr val="FFFFFF"/>
            </a:bgClr>
          </a:patt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endParaRPr lang="de-CH" altLang="de-DE" dirty="0"/>
          </a:p>
        </p:txBody>
      </p:sp>
      <p:sp>
        <p:nvSpPr>
          <p:cNvPr id="22534" name="Rectangle 16" descr="30%"/>
          <p:cNvSpPr>
            <a:spLocks noChangeArrowheads="1"/>
          </p:cNvSpPr>
          <p:nvPr/>
        </p:nvSpPr>
        <p:spPr bwMode="auto">
          <a:xfrm>
            <a:off x="5292603" y="2865765"/>
            <a:ext cx="916917" cy="163979"/>
          </a:xfrm>
          <a:prstGeom prst="rect">
            <a:avLst/>
          </a:prstGeom>
          <a:pattFill prst="pct30">
            <a:fgClr>
              <a:schemeClr val="folHlink"/>
            </a:fgClr>
            <a:bgClr>
              <a:srgbClr val="FFFFFF"/>
            </a:bgClr>
          </a:patt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endParaRPr lang="de-CH" altLang="de-DE" dirty="0"/>
          </a:p>
        </p:txBody>
      </p:sp>
      <p:sp>
        <p:nvSpPr>
          <p:cNvPr id="22535" name="Rectangle 17" descr="Sphere"/>
          <p:cNvSpPr>
            <a:spLocks noChangeArrowheads="1"/>
          </p:cNvSpPr>
          <p:nvPr/>
        </p:nvSpPr>
        <p:spPr bwMode="auto">
          <a:xfrm>
            <a:off x="5292603" y="3023954"/>
            <a:ext cx="916917" cy="81990"/>
          </a:xfrm>
          <a:prstGeom prst="rect">
            <a:avLst/>
          </a:prstGeom>
          <a:pattFill prst="sphere">
            <a:fgClr>
              <a:schemeClr val="folHlink"/>
            </a:fgClr>
            <a:bgClr>
              <a:srgbClr val="FFFFFF"/>
            </a:bgClr>
          </a:patt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endParaRPr lang="de-CH" altLang="de-DE" dirty="0"/>
          </a:p>
        </p:txBody>
      </p:sp>
      <p:sp>
        <p:nvSpPr>
          <p:cNvPr id="22536" name="Oval 18"/>
          <p:cNvSpPr>
            <a:spLocks noChangeArrowheads="1"/>
          </p:cNvSpPr>
          <p:nvPr/>
        </p:nvSpPr>
        <p:spPr bwMode="auto">
          <a:xfrm>
            <a:off x="5433208" y="3094365"/>
            <a:ext cx="166712" cy="163979"/>
          </a:xfrm>
          <a:prstGeom prst="ellipse">
            <a:avLst/>
          </a:prstGeom>
          <a:noFill/>
          <a:ln w="63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endParaRPr lang="de-CH" altLang="de-DE" dirty="0"/>
          </a:p>
        </p:txBody>
      </p:sp>
      <p:sp>
        <p:nvSpPr>
          <p:cNvPr id="22537" name="Oval 19"/>
          <p:cNvSpPr>
            <a:spLocks noChangeArrowheads="1"/>
          </p:cNvSpPr>
          <p:nvPr/>
        </p:nvSpPr>
        <p:spPr bwMode="auto">
          <a:xfrm>
            <a:off x="5661808" y="3094365"/>
            <a:ext cx="166712" cy="163979"/>
          </a:xfrm>
          <a:prstGeom prst="ellipse">
            <a:avLst/>
          </a:prstGeom>
          <a:noFill/>
          <a:ln w="63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endParaRPr lang="de-CH" altLang="de-DE" dirty="0"/>
          </a:p>
        </p:txBody>
      </p:sp>
      <p:sp>
        <p:nvSpPr>
          <p:cNvPr id="22538" name="Oval 20"/>
          <p:cNvSpPr>
            <a:spLocks noChangeArrowheads="1"/>
          </p:cNvSpPr>
          <p:nvPr/>
        </p:nvSpPr>
        <p:spPr bwMode="auto">
          <a:xfrm>
            <a:off x="5890408" y="3094365"/>
            <a:ext cx="166712" cy="163979"/>
          </a:xfrm>
          <a:prstGeom prst="ellipse">
            <a:avLst/>
          </a:prstGeom>
          <a:noFill/>
          <a:ln w="63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endParaRPr lang="de-CH" altLang="de-DE" dirty="0"/>
          </a:p>
        </p:txBody>
      </p:sp>
      <p:grpSp>
        <p:nvGrpSpPr>
          <p:cNvPr id="22539" name="Group 21"/>
          <p:cNvGrpSpPr>
            <a:grpSpLocks/>
          </p:cNvGrpSpPr>
          <p:nvPr/>
        </p:nvGrpSpPr>
        <p:grpSpPr bwMode="auto">
          <a:xfrm>
            <a:off x="3558955" y="2139438"/>
            <a:ext cx="1583765" cy="737906"/>
            <a:chOff x="720" y="1824"/>
            <a:chExt cx="912" cy="432"/>
          </a:xfrm>
        </p:grpSpPr>
        <p:grpSp>
          <p:nvGrpSpPr>
            <p:cNvPr id="22594" name="Group 22"/>
            <p:cNvGrpSpPr>
              <a:grpSpLocks/>
            </p:cNvGrpSpPr>
            <p:nvPr/>
          </p:nvGrpSpPr>
          <p:grpSpPr bwMode="auto">
            <a:xfrm>
              <a:off x="864" y="1824"/>
              <a:ext cx="624" cy="432"/>
              <a:chOff x="1728" y="1824"/>
              <a:chExt cx="624" cy="384"/>
            </a:xfrm>
          </p:grpSpPr>
          <p:sp>
            <p:nvSpPr>
              <p:cNvPr id="22621" name="Rectangle 23"/>
              <p:cNvSpPr>
                <a:spLocks noChangeArrowheads="1"/>
              </p:cNvSpPr>
              <p:nvPr/>
            </p:nvSpPr>
            <p:spPr bwMode="auto">
              <a:xfrm>
                <a:off x="1728" y="1824"/>
                <a:ext cx="624" cy="384"/>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endParaRPr lang="de-CH" altLang="de-DE" dirty="0"/>
              </a:p>
            </p:txBody>
          </p:sp>
          <p:sp>
            <p:nvSpPr>
              <p:cNvPr id="22622" name="Rectangle 24"/>
              <p:cNvSpPr>
                <a:spLocks noChangeArrowheads="1"/>
              </p:cNvSpPr>
              <p:nvPr/>
            </p:nvSpPr>
            <p:spPr bwMode="auto">
              <a:xfrm>
                <a:off x="1776" y="1872"/>
                <a:ext cx="528" cy="2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endParaRPr lang="de-CH" altLang="de-DE" dirty="0"/>
              </a:p>
            </p:txBody>
          </p:sp>
        </p:grpSp>
        <p:sp>
          <p:nvSpPr>
            <p:cNvPr id="22595" name="Freeform 25" descr="20%"/>
            <p:cNvSpPr>
              <a:spLocks/>
            </p:cNvSpPr>
            <p:nvPr/>
          </p:nvSpPr>
          <p:spPr bwMode="auto">
            <a:xfrm>
              <a:off x="720" y="1920"/>
              <a:ext cx="912" cy="288"/>
            </a:xfrm>
            <a:custGeom>
              <a:avLst/>
              <a:gdLst>
                <a:gd name="T0" fmla="*/ 0 w 912"/>
                <a:gd name="T1" fmla="*/ 0 h 288"/>
                <a:gd name="T2" fmla="*/ 720 w 912"/>
                <a:gd name="T3" fmla="*/ 0 h 288"/>
                <a:gd name="T4" fmla="*/ 720 w 912"/>
                <a:gd name="T5" fmla="*/ 240 h 288"/>
                <a:gd name="T6" fmla="*/ 912 w 912"/>
                <a:gd name="T7" fmla="*/ 240 h 288"/>
                <a:gd name="T8" fmla="*/ 912 w 912"/>
                <a:gd name="T9" fmla="*/ 288 h 288"/>
                <a:gd name="T10" fmla="*/ 192 w 912"/>
                <a:gd name="T11" fmla="*/ 288 h 288"/>
                <a:gd name="T12" fmla="*/ 192 w 912"/>
                <a:gd name="T13" fmla="*/ 48 h 288"/>
                <a:gd name="T14" fmla="*/ 0 w 912"/>
                <a:gd name="T15" fmla="*/ 48 h 288"/>
                <a:gd name="T16" fmla="*/ 0 w 912"/>
                <a:gd name="T17" fmla="*/ 0 h 28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12" h="288">
                  <a:moveTo>
                    <a:pt x="0" y="0"/>
                  </a:moveTo>
                  <a:lnTo>
                    <a:pt x="720" y="0"/>
                  </a:lnTo>
                  <a:lnTo>
                    <a:pt x="720" y="240"/>
                  </a:lnTo>
                  <a:lnTo>
                    <a:pt x="912" y="240"/>
                  </a:lnTo>
                  <a:lnTo>
                    <a:pt x="912" y="288"/>
                  </a:lnTo>
                  <a:lnTo>
                    <a:pt x="192" y="288"/>
                  </a:lnTo>
                  <a:lnTo>
                    <a:pt x="192" y="48"/>
                  </a:lnTo>
                  <a:lnTo>
                    <a:pt x="0" y="48"/>
                  </a:lnTo>
                  <a:lnTo>
                    <a:pt x="0" y="0"/>
                  </a:lnTo>
                  <a:close/>
                </a:path>
              </a:pathLst>
            </a:custGeom>
            <a:pattFill prst="pct20">
              <a:fgClr>
                <a:srgbClr val="0066FF"/>
              </a:fgClr>
              <a:bgClr>
                <a:srgbClr val="FFFFFF"/>
              </a:bgClr>
            </a:pattFill>
            <a:ln w="6350"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dirty="0"/>
            </a:p>
          </p:txBody>
        </p:sp>
        <p:sp>
          <p:nvSpPr>
            <p:cNvPr id="22596" name="Oval 26"/>
            <p:cNvSpPr>
              <a:spLocks noChangeArrowheads="1"/>
            </p:cNvSpPr>
            <p:nvPr/>
          </p:nvSpPr>
          <p:spPr bwMode="auto">
            <a:xfrm>
              <a:off x="960" y="2112"/>
              <a:ext cx="96" cy="96"/>
            </a:xfrm>
            <a:prstGeom prst="ellipse">
              <a:avLst/>
            </a:prstGeom>
            <a:solidFill>
              <a:schemeClr val="bg2"/>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endParaRPr lang="de-CH" altLang="de-DE" dirty="0"/>
            </a:p>
          </p:txBody>
        </p:sp>
        <p:sp>
          <p:nvSpPr>
            <p:cNvPr id="22597" name="Oval 27"/>
            <p:cNvSpPr>
              <a:spLocks noChangeArrowheads="1"/>
            </p:cNvSpPr>
            <p:nvPr/>
          </p:nvSpPr>
          <p:spPr bwMode="auto">
            <a:xfrm>
              <a:off x="1104" y="2112"/>
              <a:ext cx="96" cy="96"/>
            </a:xfrm>
            <a:prstGeom prst="ellipse">
              <a:avLst/>
            </a:prstGeom>
            <a:solidFill>
              <a:schemeClr val="bg2"/>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endParaRPr lang="de-CH" altLang="de-DE" dirty="0"/>
            </a:p>
          </p:txBody>
        </p:sp>
        <p:sp>
          <p:nvSpPr>
            <p:cNvPr id="22598" name="Oval 28"/>
            <p:cNvSpPr>
              <a:spLocks noChangeArrowheads="1"/>
            </p:cNvSpPr>
            <p:nvPr/>
          </p:nvSpPr>
          <p:spPr bwMode="auto">
            <a:xfrm>
              <a:off x="1248" y="2112"/>
              <a:ext cx="96" cy="96"/>
            </a:xfrm>
            <a:prstGeom prst="ellipse">
              <a:avLst/>
            </a:prstGeom>
            <a:solidFill>
              <a:schemeClr val="bg2"/>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endParaRPr lang="de-CH" altLang="de-DE" dirty="0"/>
            </a:p>
          </p:txBody>
        </p:sp>
        <p:sp>
          <p:nvSpPr>
            <p:cNvPr id="22599" name="Rectangle 29" descr="20%"/>
            <p:cNvSpPr>
              <a:spLocks noChangeArrowheads="1"/>
            </p:cNvSpPr>
            <p:nvPr/>
          </p:nvSpPr>
          <p:spPr bwMode="auto">
            <a:xfrm>
              <a:off x="912" y="2160"/>
              <a:ext cx="528" cy="48"/>
            </a:xfrm>
            <a:prstGeom prst="rect">
              <a:avLst/>
            </a:prstGeom>
            <a:pattFill prst="pct20">
              <a:fgClr>
                <a:srgbClr val="0066FF"/>
              </a:fgClr>
              <a:bgClr>
                <a:srgbClr val="FFFFFF"/>
              </a:bgClr>
            </a:patt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endParaRPr lang="de-CH" altLang="de-DE" dirty="0"/>
            </a:p>
          </p:txBody>
        </p:sp>
        <p:sp>
          <p:nvSpPr>
            <p:cNvPr id="22600" name="Line 30"/>
            <p:cNvSpPr>
              <a:spLocks noChangeShapeType="1"/>
            </p:cNvSpPr>
            <p:nvPr/>
          </p:nvSpPr>
          <p:spPr bwMode="auto">
            <a:xfrm>
              <a:off x="1008" y="2160"/>
              <a:ext cx="0"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dirty="0"/>
            </a:p>
          </p:txBody>
        </p:sp>
        <p:sp>
          <p:nvSpPr>
            <p:cNvPr id="22601" name="Line 31"/>
            <p:cNvSpPr>
              <a:spLocks noChangeShapeType="1"/>
            </p:cNvSpPr>
            <p:nvPr/>
          </p:nvSpPr>
          <p:spPr bwMode="auto">
            <a:xfrm>
              <a:off x="1152" y="2160"/>
              <a:ext cx="0"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dirty="0"/>
            </a:p>
          </p:txBody>
        </p:sp>
        <p:sp>
          <p:nvSpPr>
            <p:cNvPr id="22602" name="Line 32"/>
            <p:cNvSpPr>
              <a:spLocks noChangeShapeType="1"/>
            </p:cNvSpPr>
            <p:nvPr/>
          </p:nvSpPr>
          <p:spPr bwMode="auto">
            <a:xfrm>
              <a:off x="1296" y="2160"/>
              <a:ext cx="0"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dirty="0"/>
            </a:p>
          </p:txBody>
        </p:sp>
        <p:sp>
          <p:nvSpPr>
            <p:cNvPr id="22603" name="Oval 33"/>
            <p:cNvSpPr>
              <a:spLocks noChangeArrowheads="1"/>
            </p:cNvSpPr>
            <p:nvPr/>
          </p:nvSpPr>
          <p:spPr bwMode="auto">
            <a:xfrm>
              <a:off x="1008" y="2016"/>
              <a:ext cx="27" cy="30"/>
            </a:xfrm>
            <a:prstGeom prst="ellipse">
              <a:avLst/>
            </a:prstGeom>
            <a:solidFill>
              <a:schemeClr val="bg1"/>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endParaRPr lang="de-CH" altLang="de-DE" dirty="0"/>
            </a:p>
          </p:txBody>
        </p:sp>
        <p:sp>
          <p:nvSpPr>
            <p:cNvPr id="22604" name="Oval 34"/>
            <p:cNvSpPr>
              <a:spLocks noChangeArrowheads="1"/>
            </p:cNvSpPr>
            <p:nvPr/>
          </p:nvSpPr>
          <p:spPr bwMode="auto">
            <a:xfrm>
              <a:off x="1232" y="2008"/>
              <a:ext cx="27" cy="30"/>
            </a:xfrm>
            <a:prstGeom prst="ellipse">
              <a:avLst/>
            </a:prstGeom>
            <a:solidFill>
              <a:schemeClr val="bg1"/>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endParaRPr lang="de-CH" altLang="de-DE" dirty="0"/>
            </a:p>
          </p:txBody>
        </p:sp>
        <p:sp>
          <p:nvSpPr>
            <p:cNvPr id="22605" name="Oval 35"/>
            <p:cNvSpPr>
              <a:spLocks noChangeArrowheads="1"/>
            </p:cNvSpPr>
            <p:nvPr/>
          </p:nvSpPr>
          <p:spPr bwMode="auto">
            <a:xfrm>
              <a:off x="1312" y="2042"/>
              <a:ext cx="27" cy="30"/>
            </a:xfrm>
            <a:prstGeom prst="ellipse">
              <a:avLst/>
            </a:prstGeom>
            <a:solidFill>
              <a:schemeClr val="bg1"/>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endParaRPr lang="de-CH" altLang="de-DE" dirty="0"/>
            </a:p>
          </p:txBody>
        </p:sp>
        <p:sp>
          <p:nvSpPr>
            <p:cNvPr id="22606" name="Oval 36"/>
            <p:cNvSpPr>
              <a:spLocks noChangeArrowheads="1"/>
            </p:cNvSpPr>
            <p:nvPr/>
          </p:nvSpPr>
          <p:spPr bwMode="auto">
            <a:xfrm>
              <a:off x="1248" y="2066"/>
              <a:ext cx="27" cy="30"/>
            </a:xfrm>
            <a:prstGeom prst="ellipse">
              <a:avLst/>
            </a:prstGeom>
            <a:solidFill>
              <a:schemeClr val="bg1"/>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endParaRPr lang="de-CH" altLang="de-DE" dirty="0"/>
            </a:p>
          </p:txBody>
        </p:sp>
        <p:sp>
          <p:nvSpPr>
            <p:cNvPr id="22607" name="Oval 37"/>
            <p:cNvSpPr>
              <a:spLocks noChangeArrowheads="1"/>
            </p:cNvSpPr>
            <p:nvPr/>
          </p:nvSpPr>
          <p:spPr bwMode="auto">
            <a:xfrm>
              <a:off x="1128" y="2054"/>
              <a:ext cx="27" cy="30"/>
            </a:xfrm>
            <a:prstGeom prst="ellipse">
              <a:avLst/>
            </a:prstGeom>
            <a:solidFill>
              <a:schemeClr val="bg1"/>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endParaRPr lang="de-CH" altLang="de-DE" dirty="0"/>
            </a:p>
          </p:txBody>
        </p:sp>
        <p:sp>
          <p:nvSpPr>
            <p:cNvPr id="22608" name="Oval 38"/>
            <p:cNvSpPr>
              <a:spLocks noChangeArrowheads="1"/>
            </p:cNvSpPr>
            <p:nvPr/>
          </p:nvSpPr>
          <p:spPr bwMode="auto">
            <a:xfrm>
              <a:off x="1184" y="2078"/>
              <a:ext cx="27" cy="30"/>
            </a:xfrm>
            <a:prstGeom prst="ellipse">
              <a:avLst/>
            </a:prstGeom>
            <a:solidFill>
              <a:schemeClr val="bg1"/>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endParaRPr lang="de-CH" altLang="de-DE" dirty="0"/>
            </a:p>
          </p:txBody>
        </p:sp>
        <p:sp>
          <p:nvSpPr>
            <p:cNvPr id="22609" name="Oval 39"/>
            <p:cNvSpPr>
              <a:spLocks noChangeArrowheads="1"/>
            </p:cNvSpPr>
            <p:nvPr/>
          </p:nvSpPr>
          <p:spPr bwMode="auto">
            <a:xfrm>
              <a:off x="1356" y="1996"/>
              <a:ext cx="27" cy="30"/>
            </a:xfrm>
            <a:prstGeom prst="ellipse">
              <a:avLst/>
            </a:prstGeom>
            <a:solidFill>
              <a:schemeClr val="bg1"/>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endParaRPr lang="de-CH" altLang="de-DE" dirty="0"/>
            </a:p>
          </p:txBody>
        </p:sp>
        <p:sp>
          <p:nvSpPr>
            <p:cNvPr id="22610" name="Oval 40"/>
            <p:cNvSpPr>
              <a:spLocks noChangeArrowheads="1"/>
            </p:cNvSpPr>
            <p:nvPr/>
          </p:nvSpPr>
          <p:spPr bwMode="auto">
            <a:xfrm>
              <a:off x="1076" y="1998"/>
              <a:ext cx="27" cy="30"/>
            </a:xfrm>
            <a:prstGeom prst="ellipse">
              <a:avLst/>
            </a:prstGeom>
            <a:solidFill>
              <a:schemeClr val="bg1"/>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endParaRPr lang="de-CH" altLang="de-DE" dirty="0"/>
            </a:p>
          </p:txBody>
        </p:sp>
        <p:sp>
          <p:nvSpPr>
            <p:cNvPr id="22611" name="Oval 41"/>
            <p:cNvSpPr>
              <a:spLocks noChangeArrowheads="1"/>
            </p:cNvSpPr>
            <p:nvPr/>
          </p:nvSpPr>
          <p:spPr bwMode="auto">
            <a:xfrm>
              <a:off x="1058" y="2068"/>
              <a:ext cx="27" cy="30"/>
            </a:xfrm>
            <a:prstGeom prst="ellipse">
              <a:avLst/>
            </a:prstGeom>
            <a:solidFill>
              <a:schemeClr val="bg1"/>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endParaRPr lang="de-CH" altLang="de-DE" dirty="0"/>
            </a:p>
          </p:txBody>
        </p:sp>
        <p:sp>
          <p:nvSpPr>
            <p:cNvPr id="22612" name="Oval 42"/>
            <p:cNvSpPr>
              <a:spLocks noChangeArrowheads="1"/>
            </p:cNvSpPr>
            <p:nvPr/>
          </p:nvSpPr>
          <p:spPr bwMode="auto">
            <a:xfrm>
              <a:off x="1164" y="1998"/>
              <a:ext cx="27" cy="30"/>
            </a:xfrm>
            <a:prstGeom prst="ellipse">
              <a:avLst/>
            </a:prstGeom>
            <a:solidFill>
              <a:schemeClr val="bg1"/>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endParaRPr lang="de-CH" altLang="de-DE" dirty="0"/>
            </a:p>
          </p:txBody>
        </p:sp>
        <p:sp>
          <p:nvSpPr>
            <p:cNvPr id="22613" name="Oval 43"/>
            <p:cNvSpPr>
              <a:spLocks noChangeArrowheads="1"/>
            </p:cNvSpPr>
            <p:nvPr/>
          </p:nvSpPr>
          <p:spPr bwMode="auto">
            <a:xfrm>
              <a:off x="1350" y="2086"/>
              <a:ext cx="27" cy="30"/>
            </a:xfrm>
            <a:prstGeom prst="ellipse">
              <a:avLst/>
            </a:prstGeom>
            <a:solidFill>
              <a:schemeClr val="bg1"/>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endParaRPr lang="de-CH" altLang="de-DE" dirty="0"/>
            </a:p>
          </p:txBody>
        </p:sp>
        <p:sp>
          <p:nvSpPr>
            <p:cNvPr id="22614" name="Oval 44"/>
            <p:cNvSpPr>
              <a:spLocks noChangeArrowheads="1"/>
            </p:cNvSpPr>
            <p:nvPr/>
          </p:nvSpPr>
          <p:spPr bwMode="auto">
            <a:xfrm>
              <a:off x="948" y="1974"/>
              <a:ext cx="27" cy="30"/>
            </a:xfrm>
            <a:prstGeom prst="ellipse">
              <a:avLst/>
            </a:prstGeom>
            <a:solidFill>
              <a:schemeClr val="bg1"/>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endParaRPr lang="de-CH" altLang="de-DE" dirty="0"/>
            </a:p>
          </p:txBody>
        </p:sp>
        <p:sp>
          <p:nvSpPr>
            <p:cNvPr id="22615" name="Oval 45"/>
            <p:cNvSpPr>
              <a:spLocks noChangeArrowheads="1"/>
            </p:cNvSpPr>
            <p:nvPr/>
          </p:nvSpPr>
          <p:spPr bwMode="auto">
            <a:xfrm>
              <a:off x="950" y="2076"/>
              <a:ext cx="27" cy="30"/>
            </a:xfrm>
            <a:prstGeom prst="ellipse">
              <a:avLst/>
            </a:prstGeom>
            <a:solidFill>
              <a:schemeClr val="bg1"/>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endParaRPr lang="de-CH" altLang="de-DE" dirty="0"/>
            </a:p>
          </p:txBody>
        </p:sp>
        <p:sp>
          <p:nvSpPr>
            <p:cNvPr id="22616" name="Oval 46"/>
            <p:cNvSpPr>
              <a:spLocks noChangeArrowheads="1"/>
            </p:cNvSpPr>
            <p:nvPr/>
          </p:nvSpPr>
          <p:spPr bwMode="auto">
            <a:xfrm>
              <a:off x="1026" y="1942"/>
              <a:ext cx="27" cy="30"/>
            </a:xfrm>
            <a:prstGeom prst="ellipse">
              <a:avLst/>
            </a:prstGeom>
            <a:solidFill>
              <a:schemeClr val="bg1"/>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endParaRPr lang="de-CH" altLang="de-DE" dirty="0"/>
            </a:p>
          </p:txBody>
        </p:sp>
        <p:sp>
          <p:nvSpPr>
            <p:cNvPr id="22617" name="Oval 47"/>
            <p:cNvSpPr>
              <a:spLocks noChangeArrowheads="1"/>
            </p:cNvSpPr>
            <p:nvPr/>
          </p:nvSpPr>
          <p:spPr bwMode="auto">
            <a:xfrm>
              <a:off x="1236" y="1942"/>
              <a:ext cx="27" cy="30"/>
            </a:xfrm>
            <a:prstGeom prst="ellipse">
              <a:avLst/>
            </a:prstGeom>
            <a:solidFill>
              <a:schemeClr val="bg1"/>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endParaRPr lang="de-CH" altLang="de-DE" dirty="0"/>
            </a:p>
          </p:txBody>
        </p:sp>
        <p:sp>
          <p:nvSpPr>
            <p:cNvPr id="22618" name="Oval 48"/>
            <p:cNvSpPr>
              <a:spLocks noChangeArrowheads="1"/>
            </p:cNvSpPr>
            <p:nvPr/>
          </p:nvSpPr>
          <p:spPr bwMode="auto">
            <a:xfrm>
              <a:off x="1314" y="1950"/>
              <a:ext cx="27" cy="30"/>
            </a:xfrm>
            <a:prstGeom prst="ellipse">
              <a:avLst/>
            </a:prstGeom>
            <a:solidFill>
              <a:schemeClr val="bg1"/>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endParaRPr lang="de-CH" altLang="de-DE" dirty="0"/>
            </a:p>
          </p:txBody>
        </p:sp>
        <p:sp>
          <p:nvSpPr>
            <p:cNvPr id="22619" name="Oval 49"/>
            <p:cNvSpPr>
              <a:spLocks noChangeArrowheads="1"/>
            </p:cNvSpPr>
            <p:nvPr/>
          </p:nvSpPr>
          <p:spPr bwMode="auto">
            <a:xfrm>
              <a:off x="1392" y="1946"/>
              <a:ext cx="27" cy="30"/>
            </a:xfrm>
            <a:prstGeom prst="ellipse">
              <a:avLst/>
            </a:prstGeom>
            <a:solidFill>
              <a:schemeClr val="bg1"/>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endParaRPr lang="de-CH" altLang="de-DE" dirty="0"/>
            </a:p>
          </p:txBody>
        </p:sp>
        <p:sp>
          <p:nvSpPr>
            <p:cNvPr id="22620" name="Oval 50"/>
            <p:cNvSpPr>
              <a:spLocks noChangeArrowheads="1"/>
            </p:cNvSpPr>
            <p:nvPr/>
          </p:nvSpPr>
          <p:spPr bwMode="auto">
            <a:xfrm>
              <a:off x="1118" y="1946"/>
              <a:ext cx="27" cy="30"/>
            </a:xfrm>
            <a:prstGeom prst="ellipse">
              <a:avLst/>
            </a:prstGeom>
            <a:solidFill>
              <a:schemeClr val="bg1"/>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endParaRPr lang="de-CH" altLang="de-DE" dirty="0"/>
            </a:p>
          </p:txBody>
        </p:sp>
      </p:grpSp>
      <p:sp>
        <p:nvSpPr>
          <p:cNvPr id="22540" name="Freeform 51" descr="30%"/>
          <p:cNvSpPr>
            <a:spLocks/>
          </p:cNvSpPr>
          <p:nvPr/>
        </p:nvSpPr>
        <p:spPr bwMode="auto">
          <a:xfrm>
            <a:off x="1118161" y="3029839"/>
            <a:ext cx="1667121" cy="942880"/>
          </a:xfrm>
          <a:custGeom>
            <a:avLst/>
            <a:gdLst>
              <a:gd name="T0" fmla="*/ 0 w 960"/>
              <a:gd name="T1" fmla="*/ 0 h 552"/>
              <a:gd name="T2" fmla="*/ 2147483647 w 960"/>
              <a:gd name="T3" fmla="*/ 0 h 552"/>
              <a:gd name="T4" fmla="*/ 2147483647 w 960"/>
              <a:gd name="T5" fmla="*/ 45362813 h 552"/>
              <a:gd name="T6" fmla="*/ 2147483647 w 960"/>
              <a:gd name="T7" fmla="*/ 75604688 h 552"/>
              <a:gd name="T8" fmla="*/ 2147483647 w 960"/>
              <a:gd name="T9" fmla="*/ 151209375 h 552"/>
              <a:gd name="T10" fmla="*/ 2071568438 w 960"/>
              <a:gd name="T11" fmla="*/ 317539688 h 552"/>
              <a:gd name="T12" fmla="*/ 1980842813 w 960"/>
              <a:gd name="T13" fmla="*/ 332660625 h 552"/>
              <a:gd name="T14" fmla="*/ 1799391563 w 960"/>
              <a:gd name="T15" fmla="*/ 635079375 h 552"/>
              <a:gd name="T16" fmla="*/ 1708665938 w 960"/>
              <a:gd name="T17" fmla="*/ 650200313 h 552"/>
              <a:gd name="T18" fmla="*/ 1466730938 w 960"/>
              <a:gd name="T19" fmla="*/ 892135313 h 552"/>
              <a:gd name="T20" fmla="*/ 1330642500 w 960"/>
              <a:gd name="T21" fmla="*/ 952619063 h 552"/>
              <a:gd name="T22" fmla="*/ 1315521563 w 960"/>
              <a:gd name="T23" fmla="*/ 1149191250 h 552"/>
              <a:gd name="T24" fmla="*/ 1224795938 w 960"/>
              <a:gd name="T25" fmla="*/ 1164312188 h 552"/>
              <a:gd name="T26" fmla="*/ 892135313 w 960"/>
              <a:gd name="T27" fmla="*/ 1149191250 h 552"/>
              <a:gd name="T28" fmla="*/ 680442188 w 960"/>
              <a:gd name="T29" fmla="*/ 1164312188 h 552"/>
              <a:gd name="T30" fmla="*/ 241935000 w 960"/>
              <a:gd name="T31" fmla="*/ 1315521563 h 552"/>
              <a:gd name="T32" fmla="*/ 136088438 w 960"/>
              <a:gd name="T33" fmla="*/ 1330642500 h 552"/>
              <a:gd name="T34" fmla="*/ 0 w 960"/>
              <a:gd name="T35" fmla="*/ 1391126250 h 552"/>
              <a:gd name="T36" fmla="*/ 0 w 960"/>
              <a:gd name="T37" fmla="*/ 0 h 55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960" h="552">
                <a:moveTo>
                  <a:pt x="0" y="0"/>
                </a:moveTo>
                <a:lnTo>
                  <a:pt x="960" y="0"/>
                </a:lnTo>
                <a:cubicBezTo>
                  <a:pt x="956" y="6"/>
                  <a:pt x="954" y="14"/>
                  <a:pt x="948" y="18"/>
                </a:cubicBezTo>
                <a:cubicBezTo>
                  <a:pt x="937" y="25"/>
                  <a:pt x="912" y="30"/>
                  <a:pt x="912" y="30"/>
                </a:cubicBezTo>
                <a:cubicBezTo>
                  <a:pt x="901" y="41"/>
                  <a:pt x="886" y="48"/>
                  <a:pt x="876" y="60"/>
                </a:cubicBezTo>
                <a:cubicBezTo>
                  <a:pt x="860" y="78"/>
                  <a:pt x="849" y="117"/>
                  <a:pt x="822" y="126"/>
                </a:cubicBezTo>
                <a:cubicBezTo>
                  <a:pt x="810" y="130"/>
                  <a:pt x="798" y="130"/>
                  <a:pt x="786" y="132"/>
                </a:cubicBezTo>
                <a:cubicBezTo>
                  <a:pt x="737" y="157"/>
                  <a:pt x="730" y="204"/>
                  <a:pt x="714" y="252"/>
                </a:cubicBezTo>
                <a:cubicBezTo>
                  <a:pt x="710" y="264"/>
                  <a:pt x="690" y="256"/>
                  <a:pt x="678" y="258"/>
                </a:cubicBezTo>
                <a:cubicBezTo>
                  <a:pt x="641" y="282"/>
                  <a:pt x="622" y="327"/>
                  <a:pt x="582" y="354"/>
                </a:cubicBezTo>
                <a:cubicBezTo>
                  <a:pt x="566" y="365"/>
                  <a:pt x="528" y="378"/>
                  <a:pt x="528" y="378"/>
                </a:cubicBezTo>
                <a:cubicBezTo>
                  <a:pt x="526" y="404"/>
                  <a:pt x="534" y="433"/>
                  <a:pt x="522" y="456"/>
                </a:cubicBezTo>
                <a:cubicBezTo>
                  <a:pt x="517" y="467"/>
                  <a:pt x="498" y="462"/>
                  <a:pt x="486" y="462"/>
                </a:cubicBezTo>
                <a:cubicBezTo>
                  <a:pt x="442" y="462"/>
                  <a:pt x="398" y="458"/>
                  <a:pt x="354" y="456"/>
                </a:cubicBezTo>
                <a:cubicBezTo>
                  <a:pt x="325" y="446"/>
                  <a:pt x="298" y="453"/>
                  <a:pt x="270" y="462"/>
                </a:cubicBezTo>
                <a:cubicBezTo>
                  <a:pt x="246" y="533"/>
                  <a:pt x="150" y="519"/>
                  <a:pt x="96" y="522"/>
                </a:cubicBezTo>
                <a:cubicBezTo>
                  <a:pt x="82" y="524"/>
                  <a:pt x="67" y="523"/>
                  <a:pt x="54" y="528"/>
                </a:cubicBezTo>
                <a:cubicBezTo>
                  <a:pt x="25" y="540"/>
                  <a:pt x="45" y="552"/>
                  <a:pt x="0" y="552"/>
                </a:cubicBezTo>
                <a:lnTo>
                  <a:pt x="0" y="0"/>
                </a:lnTo>
                <a:close/>
              </a:path>
            </a:pathLst>
          </a:custGeom>
          <a:pattFill prst="pct30">
            <a:fgClr>
              <a:srgbClr val="0066FF"/>
            </a:fgClr>
            <a:bgClr>
              <a:srgbClr val="FFFFFF"/>
            </a:bgClr>
          </a:pattFill>
          <a:ln w="6350"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dirty="0"/>
          </a:p>
        </p:txBody>
      </p:sp>
      <p:grpSp>
        <p:nvGrpSpPr>
          <p:cNvPr id="22541" name="Group 52"/>
          <p:cNvGrpSpPr>
            <a:grpSpLocks/>
          </p:cNvGrpSpPr>
          <p:nvPr/>
        </p:nvGrpSpPr>
        <p:grpSpPr bwMode="auto">
          <a:xfrm>
            <a:off x="1811641" y="2948300"/>
            <a:ext cx="1392741" cy="703744"/>
            <a:chOff x="1406" y="1824"/>
            <a:chExt cx="802" cy="412"/>
          </a:xfrm>
        </p:grpSpPr>
        <p:sp>
          <p:nvSpPr>
            <p:cNvPr id="22592" name="Rectangle 53" descr="20%"/>
            <p:cNvSpPr>
              <a:spLocks noChangeArrowheads="1"/>
            </p:cNvSpPr>
            <p:nvPr/>
          </p:nvSpPr>
          <p:spPr bwMode="auto">
            <a:xfrm rot="2708719">
              <a:off x="1420" y="2154"/>
              <a:ext cx="68" cy="96"/>
            </a:xfrm>
            <a:prstGeom prst="rect">
              <a:avLst/>
            </a:prstGeom>
            <a:pattFill prst="pct20">
              <a:fgClr>
                <a:srgbClr val="0066FF"/>
              </a:fgClr>
              <a:bgClr>
                <a:srgbClr val="FFFFFF"/>
              </a:bgClr>
            </a:patt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endParaRPr lang="de-CH" altLang="de-DE" dirty="0"/>
            </a:p>
          </p:txBody>
        </p:sp>
        <p:sp>
          <p:nvSpPr>
            <p:cNvPr id="22593" name="Freeform 54" descr="20%"/>
            <p:cNvSpPr>
              <a:spLocks/>
            </p:cNvSpPr>
            <p:nvPr/>
          </p:nvSpPr>
          <p:spPr bwMode="auto">
            <a:xfrm>
              <a:off x="1470" y="1824"/>
              <a:ext cx="738" cy="363"/>
            </a:xfrm>
            <a:custGeom>
              <a:avLst/>
              <a:gdLst>
                <a:gd name="T0" fmla="*/ 736 w 738"/>
                <a:gd name="T1" fmla="*/ 0 h 363"/>
                <a:gd name="T2" fmla="*/ 738 w 738"/>
                <a:gd name="T3" fmla="*/ 49 h 363"/>
                <a:gd name="T4" fmla="*/ 354 w 738"/>
                <a:gd name="T5" fmla="*/ 49 h 363"/>
                <a:gd name="T6" fmla="*/ 339 w 738"/>
                <a:gd name="T7" fmla="*/ 60 h 363"/>
                <a:gd name="T8" fmla="*/ 33 w 738"/>
                <a:gd name="T9" fmla="*/ 363 h 363"/>
                <a:gd name="T10" fmla="*/ 0 w 738"/>
                <a:gd name="T11" fmla="*/ 328 h 363"/>
                <a:gd name="T12" fmla="*/ 304 w 738"/>
                <a:gd name="T13" fmla="*/ 22 h 363"/>
                <a:gd name="T14" fmla="*/ 352 w 738"/>
                <a:gd name="T15" fmla="*/ 1 h 363"/>
                <a:gd name="T16" fmla="*/ 736 w 738"/>
                <a:gd name="T17" fmla="*/ 0 h 3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38" h="363">
                  <a:moveTo>
                    <a:pt x="736" y="0"/>
                  </a:moveTo>
                  <a:lnTo>
                    <a:pt x="738" y="49"/>
                  </a:lnTo>
                  <a:lnTo>
                    <a:pt x="354" y="49"/>
                  </a:lnTo>
                  <a:lnTo>
                    <a:pt x="339" y="60"/>
                  </a:lnTo>
                  <a:lnTo>
                    <a:pt x="33" y="363"/>
                  </a:lnTo>
                  <a:lnTo>
                    <a:pt x="0" y="328"/>
                  </a:lnTo>
                  <a:lnTo>
                    <a:pt x="304" y="22"/>
                  </a:lnTo>
                  <a:lnTo>
                    <a:pt x="352" y="1"/>
                  </a:lnTo>
                  <a:lnTo>
                    <a:pt x="736" y="0"/>
                  </a:lnTo>
                  <a:close/>
                </a:path>
              </a:pathLst>
            </a:custGeom>
            <a:pattFill prst="pct20">
              <a:fgClr>
                <a:srgbClr val="0066FF"/>
              </a:fgClr>
              <a:bgClr>
                <a:srgbClr val="FFFFFF"/>
              </a:bgClr>
            </a:pattFill>
            <a:ln w="6350"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dirty="0"/>
            </a:p>
          </p:txBody>
        </p:sp>
      </p:grpSp>
      <p:grpSp>
        <p:nvGrpSpPr>
          <p:cNvPr id="22542" name="Group 55"/>
          <p:cNvGrpSpPr>
            <a:grpSpLocks/>
          </p:cNvGrpSpPr>
          <p:nvPr/>
        </p:nvGrpSpPr>
        <p:grpSpPr bwMode="auto">
          <a:xfrm>
            <a:off x="6440242" y="1582137"/>
            <a:ext cx="1750478" cy="1750820"/>
            <a:chOff x="3744" y="799"/>
            <a:chExt cx="1008" cy="1025"/>
          </a:xfrm>
        </p:grpSpPr>
        <p:grpSp>
          <p:nvGrpSpPr>
            <p:cNvPr id="22579" name="Group 56"/>
            <p:cNvGrpSpPr>
              <a:grpSpLocks/>
            </p:cNvGrpSpPr>
            <p:nvPr/>
          </p:nvGrpSpPr>
          <p:grpSpPr bwMode="auto">
            <a:xfrm>
              <a:off x="3840" y="1008"/>
              <a:ext cx="816" cy="816"/>
              <a:chOff x="4848" y="1440"/>
              <a:chExt cx="816" cy="816"/>
            </a:xfrm>
          </p:grpSpPr>
          <p:sp>
            <p:nvSpPr>
              <p:cNvPr id="22590" name="Freeform 57"/>
              <p:cNvSpPr>
                <a:spLocks/>
              </p:cNvSpPr>
              <p:nvPr/>
            </p:nvSpPr>
            <p:spPr bwMode="auto">
              <a:xfrm>
                <a:off x="4848" y="1440"/>
                <a:ext cx="816" cy="816"/>
              </a:xfrm>
              <a:custGeom>
                <a:avLst/>
                <a:gdLst>
                  <a:gd name="T0" fmla="*/ 0 w 816"/>
                  <a:gd name="T1" fmla="*/ 0 h 816"/>
                  <a:gd name="T2" fmla="*/ 0 w 816"/>
                  <a:gd name="T3" fmla="*/ 816 h 816"/>
                  <a:gd name="T4" fmla="*/ 816 w 816"/>
                  <a:gd name="T5" fmla="*/ 816 h 816"/>
                  <a:gd name="T6" fmla="*/ 816 w 816"/>
                  <a:gd name="T7" fmla="*/ 0 h 816"/>
                  <a:gd name="T8" fmla="*/ 480 w 816"/>
                  <a:gd name="T9" fmla="*/ 0 h 816"/>
                  <a:gd name="T10" fmla="*/ 480 w 816"/>
                  <a:gd name="T11" fmla="*/ 624 h 816"/>
                  <a:gd name="T12" fmla="*/ 432 w 816"/>
                  <a:gd name="T13" fmla="*/ 624 h 816"/>
                  <a:gd name="T14" fmla="*/ 432 w 816"/>
                  <a:gd name="T15" fmla="*/ 0 h 816"/>
                  <a:gd name="T16" fmla="*/ 0 w 816"/>
                  <a:gd name="T17" fmla="*/ 0 h 8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16" h="816">
                    <a:moveTo>
                      <a:pt x="0" y="0"/>
                    </a:moveTo>
                    <a:lnTo>
                      <a:pt x="0" y="816"/>
                    </a:lnTo>
                    <a:lnTo>
                      <a:pt x="816" y="816"/>
                    </a:lnTo>
                    <a:lnTo>
                      <a:pt x="816" y="0"/>
                    </a:lnTo>
                    <a:lnTo>
                      <a:pt x="480" y="0"/>
                    </a:lnTo>
                    <a:lnTo>
                      <a:pt x="480" y="624"/>
                    </a:lnTo>
                    <a:lnTo>
                      <a:pt x="432" y="624"/>
                    </a:lnTo>
                    <a:lnTo>
                      <a:pt x="432" y="0"/>
                    </a:lnTo>
                    <a:lnTo>
                      <a:pt x="0" y="0"/>
                    </a:lnTo>
                    <a:close/>
                  </a:path>
                </a:pathLst>
              </a:custGeom>
              <a:solidFill>
                <a:schemeClr val="folHlink"/>
              </a:solidFill>
              <a:ln w="6350"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dirty="0"/>
              </a:p>
            </p:txBody>
          </p:sp>
          <p:sp>
            <p:nvSpPr>
              <p:cNvPr id="22591" name="Freeform 58"/>
              <p:cNvSpPr>
                <a:spLocks/>
              </p:cNvSpPr>
              <p:nvPr/>
            </p:nvSpPr>
            <p:spPr bwMode="auto">
              <a:xfrm>
                <a:off x="4896" y="1488"/>
                <a:ext cx="720" cy="720"/>
              </a:xfrm>
              <a:custGeom>
                <a:avLst/>
                <a:gdLst>
                  <a:gd name="T0" fmla="*/ 0 w 720"/>
                  <a:gd name="T1" fmla="*/ 0 h 720"/>
                  <a:gd name="T2" fmla="*/ 0 w 720"/>
                  <a:gd name="T3" fmla="*/ 720 h 720"/>
                  <a:gd name="T4" fmla="*/ 144 w 720"/>
                  <a:gd name="T5" fmla="*/ 720 h 720"/>
                  <a:gd name="T6" fmla="*/ 144 w 720"/>
                  <a:gd name="T7" fmla="*/ 48 h 720"/>
                  <a:gd name="T8" fmla="*/ 192 w 720"/>
                  <a:gd name="T9" fmla="*/ 96 h 720"/>
                  <a:gd name="T10" fmla="*/ 192 w 720"/>
                  <a:gd name="T11" fmla="*/ 720 h 720"/>
                  <a:gd name="T12" fmla="*/ 720 w 720"/>
                  <a:gd name="T13" fmla="*/ 720 h 720"/>
                  <a:gd name="T14" fmla="*/ 720 w 720"/>
                  <a:gd name="T15" fmla="*/ 0 h 720"/>
                  <a:gd name="T16" fmla="*/ 480 w 720"/>
                  <a:gd name="T17" fmla="*/ 0 h 720"/>
                  <a:gd name="T18" fmla="*/ 480 w 720"/>
                  <a:gd name="T19" fmla="*/ 624 h 720"/>
                  <a:gd name="T20" fmla="*/ 336 w 720"/>
                  <a:gd name="T21" fmla="*/ 624 h 720"/>
                  <a:gd name="T22" fmla="*/ 336 w 720"/>
                  <a:gd name="T23" fmla="*/ 0 h 720"/>
                  <a:gd name="T24" fmla="*/ 0 w 720"/>
                  <a:gd name="T25" fmla="*/ 0 h 7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20" h="720">
                    <a:moveTo>
                      <a:pt x="0" y="0"/>
                    </a:moveTo>
                    <a:lnTo>
                      <a:pt x="0" y="720"/>
                    </a:lnTo>
                    <a:lnTo>
                      <a:pt x="144" y="720"/>
                    </a:lnTo>
                    <a:lnTo>
                      <a:pt x="144" y="48"/>
                    </a:lnTo>
                    <a:lnTo>
                      <a:pt x="192" y="96"/>
                    </a:lnTo>
                    <a:lnTo>
                      <a:pt x="192" y="720"/>
                    </a:lnTo>
                    <a:lnTo>
                      <a:pt x="720" y="720"/>
                    </a:lnTo>
                    <a:lnTo>
                      <a:pt x="720" y="0"/>
                    </a:lnTo>
                    <a:lnTo>
                      <a:pt x="480" y="0"/>
                    </a:lnTo>
                    <a:lnTo>
                      <a:pt x="480" y="624"/>
                    </a:lnTo>
                    <a:lnTo>
                      <a:pt x="336" y="624"/>
                    </a:lnTo>
                    <a:lnTo>
                      <a:pt x="336" y="0"/>
                    </a:lnTo>
                    <a:lnTo>
                      <a:pt x="0" y="0"/>
                    </a:lnTo>
                    <a:close/>
                  </a:path>
                </a:pathLst>
              </a:custGeom>
              <a:solidFill>
                <a:schemeClr val="bg1"/>
              </a:solidFill>
              <a:ln w="6350"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dirty="0"/>
              </a:p>
            </p:txBody>
          </p:sp>
        </p:grpSp>
        <p:sp>
          <p:nvSpPr>
            <p:cNvPr id="22580" name="Freeform 59" descr="20%"/>
            <p:cNvSpPr>
              <a:spLocks/>
            </p:cNvSpPr>
            <p:nvPr/>
          </p:nvSpPr>
          <p:spPr bwMode="auto">
            <a:xfrm>
              <a:off x="3744" y="1104"/>
              <a:ext cx="1008" cy="672"/>
            </a:xfrm>
            <a:custGeom>
              <a:avLst/>
              <a:gdLst>
                <a:gd name="T0" fmla="*/ 144 w 1008"/>
                <a:gd name="T1" fmla="*/ 672 h 672"/>
                <a:gd name="T2" fmla="*/ 144 w 1008"/>
                <a:gd name="T3" fmla="*/ 624 h 672"/>
                <a:gd name="T4" fmla="*/ 0 w 1008"/>
                <a:gd name="T5" fmla="*/ 624 h 672"/>
                <a:gd name="T6" fmla="*/ 0 w 1008"/>
                <a:gd name="T7" fmla="*/ 576 h 672"/>
                <a:gd name="T8" fmla="*/ 144 w 1008"/>
                <a:gd name="T9" fmla="*/ 576 h 672"/>
                <a:gd name="T10" fmla="*/ 144 w 1008"/>
                <a:gd name="T11" fmla="*/ 0 h 672"/>
                <a:gd name="T12" fmla="*/ 288 w 1008"/>
                <a:gd name="T13" fmla="*/ 0 h 672"/>
                <a:gd name="T14" fmla="*/ 480 w 1008"/>
                <a:gd name="T15" fmla="*/ 0 h 672"/>
                <a:gd name="T16" fmla="*/ 480 w 1008"/>
                <a:gd name="T17" fmla="*/ 576 h 672"/>
                <a:gd name="T18" fmla="*/ 624 w 1008"/>
                <a:gd name="T19" fmla="*/ 576 h 672"/>
                <a:gd name="T20" fmla="*/ 624 w 1008"/>
                <a:gd name="T21" fmla="*/ 0 h 672"/>
                <a:gd name="T22" fmla="*/ 1008 w 1008"/>
                <a:gd name="T23" fmla="*/ 0 h 672"/>
                <a:gd name="T24" fmla="*/ 1008 w 1008"/>
                <a:gd name="T25" fmla="*/ 48 h 672"/>
                <a:gd name="T26" fmla="*/ 864 w 1008"/>
                <a:gd name="T27" fmla="*/ 48 h 672"/>
                <a:gd name="T28" fmla="*/ 864 w 1008"/>
                <a:gd name="T29" fmla="*/ 672 h 672"/>
                <a:gd name="T30" fmla="*/ 336 w 1008"/>
                <a:gd name="T31" fmla="*/ 672 h 672"/>
                <a:gd name="T32" fmla="*/ 336 w 1008"/>
                <a:gd name="T33" fmla="*/ 48 h 672"/>
                <a:gd name="T34" fmla="*/ 288 w 1008"/>
                <a:gd name="T35" fmla="*/ 0 h 672"/>
                <a:gd name="T36" fmla="*/ 288 w 1008"/>
                <a:gd name="T37" fmla="*/ 672 h 672"/>
                <a:gd name="T38" fmla="*/ 144 w 1008"/>
                <a:gd name="T39" fmla="*/ 672 h 67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008" h="672">
                  <a:moveTo>
                    <a:pt x="144" y="672"/>
                  </a:moveTo>
                  <a:lnTo>
                    <a:pt x="144" y="624"/>
                  </a:lnTo>
                  <a:lnTo>
                    <a:pt x="0" y="624"/>
                  </a:lnTo>
                  <a:lnTo>
                    <a:pt x="0" y="576"/>
                  </a:lnTo>
                  <a:lnTo>
                    <a:pt x="144" y="576"/>
                  </a:lnTo>
                  <a:lnTo>
                    <a:pt x="144" y="0"/>
                  </a:lnTo>
                  <a:lnTo>
                    <a:pt x="288" y="0"/>
                  </a:lnTo>
                  <a:lnTo>
                    <a:pt x="480" y="0"/>
                  </a:lnTo>
                  <a:lnTo>
                    <a:pt x="480" y="576"/>
                  </a:lnTo>
                  <a:lnTo>
                    <a:pt x="624" y="576"/>
                  </a:lnTo>
                  <a:lnTo>
                    <a:pt x="624" y="0"/>
                  </a:lnTo>
                  <a:lnTo>
                    <a:pt x="1008" y="0"/>
                  </a:lnTo>
                  <a:lnTo>
                    <a:pt x="1008" y="48"/>
                  </a:lnTo>
                  <a:lnTo>
                    <a:pt x="864" y="48"/>
                  </a:lnTo>
                  <a:lnTo>
                    <a:pt x="864" y="672"/>
                  </a:lnTo>
                  <a:lnTo>
                    <a:pt x="336" y="672"/>
                  </a:lnTo>
                  <a:lnTo>
                    <a:pt x="336" y="48"/>
                  </a:lnTo>
                  <a:lnTo>
                    <a:pt x="288" y="0"/>
                  </a:lnTo>
                  <a:lnTo>
                    <a:pt x="288" y="672"/>
                  </a:lnTo>
                  <a:lnTo>
                    <a:pt x="144" y="672"/>
                  </a:lnTo>
                  <a:close/>
                </a:path>
              </a:pathLst>
            </a:custGeom>
            <a:pattFill prst="pct20">
              <a:fgClr>
                <a:srgbClr val="0066FF"/>
              </a:fgClr>
              <a:bgClr>
                <a:srgbClr val="FFFFFF"/>
              </a:bgClr>
            </a:pattFill>
            <a:ln w="6350"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dirty="0"/>
            </a:p>
          </p:txBody>
        </p:sp>
        <p:grpSp>
          <p:nvGrpSpPr>
            <p:cNvPr id="22581" name="Group 60"/>
            <p:cNvGrpSpPr>
              <a:grpSpLocks/>
            </p:cNvGrpSpPr>
            <p:nvPr/>
          </p:nvGrpSpPr>
          <p:grpSpPr bwMode="auto">
            <a:xfrm>
              <a:off x="4358" y="799"/>
              <a:ext cx="272" cy="748"/>
              <a:chOff x="4896" y="912"/>
              <a:chExt cx="272" cy="748"/>
            </a:xfrm>
          </p:grpSpPr>
          <p:sp>
            <p:nvSpPr>
              <p:cNvPr id="22585" name="Rectangle 61" descr="20%"/>
              <p:cNvSpPr>
                <a:spLocks noChangeArrowheads="1"/>
              </p:cNvSpPr>
              <p:nvPr/>
            </p:nvSpPr>
            <p:spPr bwMode="auto">
              <a:xfrm>
                <a:off x="4998" y="1120"/>
                <a:ext cx="68" cy="540"/>
              </a:xfrm>
              <a:prstGeom prst="rect">
                <a:avLst/>
              </a:prstGeom>
              <a:pattFill prst="pct20">
                <a:fgClr>
                  <a:srgbClr val="0066FF"/>
                </a:fgClr>
                <a:bgClr>
                  <a:srgbClr val="FFFFFF"/>
                </a:bgClr>
              </a:patt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endParaRPr lang="de-CH" altLang="de-DE" dirty="0"/>
              </a:p>
            </p:txBody>
          </p:sp>
          <p:sp>
            <p:nvSpPr>
              <p:cNvPr id="22586" name="Rectangle 62"/>
              <p:cNvSpPr>
                <a:spLocks noChangeArrowheads="1"/>
              </p:cNvSpPr>
              <p:nvPr/>
            </p:nvSpPr>
            <p:spPr bwMode="auto">
              <a:xfrm>
                <a:off x="4964" y="912"/>
                <a:ext cx="136" cy="208"/>
              </a:xfrm>
              <a:prstGeom prst="rect">
                <a:avLst/>
              </a:prstGeom>
              <a:solidFill>
                <a:schemeClr val="bg1"/>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endParaRPr lang="de-CH" altLang="de-DE" dirty="0"/>
              </a:p>
            </p:txBody>
          </p:sp>
          <p:sp>
            <p:nvSpPr>
              <p:cNvPr id="22587" name="Freeform 63"/>
              <p:cNvSpPr>
                <a:spLocks/>
              </p:cNvSpPr>
              <p:nvPr/>
            </p:nvSpPr>
            <p:spPr bwMode="auto">
              <a:xfrm>
                <a:off x="4896" y="1078"/>
                <a:ext cx="272" cy="42"/>
              </a:xfrm>
              <a:custGeom>
                <a:avLst/>
                <a:gdLst>
                  <a:gd name="T0" fmla="*/ 0 w 384"/>
                  <a:gd name="T1" fmla="*/ 37 h 48"/>
                  <a:gd name="T2" fmla="*/ 48 w 384"/>
                  <a:gd name="T3" fmla="*/ 0 h 48"/>
                  <a:gd name="T4" fmla="*/ 145 w 384"/>
                  <a:gd name="T5" fmla="*/ 0 h 48"/>
                  <a:gd name="T6" fmla="*/ 193 w 384"/>
                  <a:gd name="T7" fmla="*/ 37 h 48"/>
                  <a:gd name="T8" fmla="*/ 0 w 384"/>
                  <a:gd name="T9" fmla="*/ 37 h 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84" h="48">
                    <a:moveTo>
                      <a:pt x="0" y="48"/>
                    </a:moveTo>
                    <a:lnTo>
                      <a:pt x="96" y="0"/>
                    </a:lnTo>
                    <a:lnTo>
                      <a:pt x="288" y="0"/>
                    </a:lnTo>
                    <a:lnTo>
                      <a:pt x="384" y="48"/>
                    </a:lnTo>
                    <a:lnTo>
                      <a:pt x="0" y="48"/>
                    </a:lnTo>
                    <a:close/>
                  </a:path>
                </a:pathLst>
              </a:custGeom>
              <a:solidFill>
                <a:schemeClr val="bg1"/>
              </a:solidFill>
              <a:ln w="6350"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dirty="0"/>
              </a:p>
            </p:txBody>
          </p:sp>
          <p:sp>
            <p:nvSpPr>
              <p:cNvPr id="22588" name="Line 64"/>
              <p:cNvSpPr>
                <a:spLocks noChangeShapeType="1"/>
              </p:cNvSpPr>
              <p:nvPr/>
            </p:nvSpPr>
            <p:spPr bwMode="auto">
              <a:xfrm>
                <a:off x="4998" y="1618"/>
                <a:ext cx="68"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dirty="0"/>
              </a:p>
            </p:txBody>
          </p:sp>
          <p:sp>
            <p:nvSpPr>
              <p:cNvPr id="22589" name="Line 65"/>
              <p:cNvSpPr>
                <a:spLocks noChangeShapeType="1"/>
              </p:cNvSpPr>
              <p:nvPr/>
            </p:nvSpPr>
            <p:spPr bwMode="auto">
              <a:xfrm>
                <a:off x="4998" y="1577"/>
                <a:ext cx="68"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dirty="0"/>
              </a:p>
            </p:txBody>
          </p:sp>
        </p:grpSp>
        <p:sp>
          <p:nvSpPr>
            <p:cNvPr id="22582" name="Rectangle 66" descr="20%"/>
            <p:cNvSpPr>
              <a:spLocks noChangeArrowheads="1"/>
            </p:cNvSpPr>
            <p:nvPr/>
          </p:nvSpPr>
          <p:spPr bwMode="auto">
            <a:xfrm>
              <a:off x="4512" y="1103"/>
              <a:ext cx="95" cy="56"/>
            </a:xfrm>
            <a:prstGeom prst="rect">
              <a:avLst/>
            </a:prstGeom>
            <a:pattFill prst="pct20">
              <a:fgClr>
                <a:srgbClr val="0066FF"/>
              </a:fgClr>
              <a:bgClr>
                <a:srgbClr val="FFFFFF"/>
              </a:bgClr>
            </a:patt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endParaRPr lang="de-CH" altLang="de-DE" dirty="0"/>
            </a:p>
          </p:txBody>
        </p:sp>
        <p:sp>
          <p:nvSpPr>
            <p:cNvPr id="22583" name="Line 67"/>
            <p:cNvSpPr>
              <a:spLocks noChangeShapeType="1"/>
            </p:cNvSpPr>
            <p:nvPr/>
          </p:nvSpPr>
          <p:spPr bwMode="auto">
            <a:xfrm>
              <a:off x="4529" y="1103"/>
              <a:ext cx="81"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dirty="0"/>
            </a:p>
          </p:txBody>
        </p:sp>
        <p:sp>
          <p:nvSpPr>
            <p:cNvPr id="22584" name="Line 68"/>
            <p:cNvSpPr>
              <a:spLocks noChangeShapeType="1"/>
            </p:cNvSpPr>
            <p:nvPr/>
          </p:nvSpPr>
          <p:spPr bwMode="auto">
            <a:xfrm flipH="1">
              <a:off x="4527" y="1152"/>
              <a:ext cx="80"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dirty="0"/>
            </a:p>
          </p:txBody>
        </p:sp>
      </p:grpSp>
      <p:sp>
        <p:nvSpPr>
          <p:cNvPr id="22543" name="Text Box 69"/>
          <p:cNvSpPr txBox="1">
            <a:spLocks noChangeArrowheads="1"/>
          </p:cNvSpPr>
          <p:nvPr/>
        </p:nvSpPr>
        <p:spPr bwMode="auto">
          <a:xfrm>
            <a:off x="866441" y="1052736"/>
            <a:ext cx="1677541"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eaLnBrk="1" hangingPunct="1">
              <a:spcBef>
                <a:spcPct val="50000"/>
              </a:spcBef>
            </a:pPr>
            <a:r>
              <a:rPr lang="de-CH" altLang="de-DE" sz="1600" dirty="0" err="1">
                <a:solidFill>
                  <a:srgbClr val="0066FF"/>
                </a:solidFill>
              </a:rPr>
              <a:t>Eaux</a:t>
            </a:r>
            <a:r>
              <a:rPr lang="de-CH" altLang="de-DE" sz="1600" dirty="0">
                <a:solidFill>
                  <a:srgbClr val="0066FF"/>
                </a:solidFill>
              </a:rPr>
              <a:t> de </a:t>
            </a:r>
            <a:r>
              <a:rPr lang="de-CH" altLang="de-DE" sz="1600" dirty="0" err="1">
                <a:solidFill>
                  <a:srgbClr val="0066FF"/>
                </a:solidFill>
              </a:rPr>
              <a:t>surface</a:t>
            </a:r>
            <a:endParaRPr lang="de-CH" altLang="de-DE" sz="1600" dirty="0">
              <a:solidFill>
                <a:srgbClr val="0066FF"/>
              </a:solidFill>
            </a:endParaRPr>
          </a:p>
          <a:p>
            <a:pPr algn="ctr" eaLnBrk="1" hangingPunct="1">
              <a:spcBef>
                <a:spcPct val="50000"/>
              </a:spcBef>
            </a:pPr>
            <a:r>
              <a:rPr lang="de-CH" altLang="de-DE" sz="1600" dirty="0" err="1">
                <a:solidFill>
                  <a:srgbClr val="0066FF"/>
                </a:solidFill>
              </a:rPr>
              <a:t>Eaux</a:t>
            </a:r>
            <a:r>
              <a:rPr lang="de-CH" altLang="de-DE" sz="1600" dirty="0">
                <a:solidFill>
                  <a:srgbClr val="0066FF"/>
                </a:solidFill>
              </a:rPr>
              <a:t> </a:t>
            </a:r>
            <a:r>
              <a:rPr lang="de-CH" altLang="de-DE" sz="1600" dirty="0" err="1">
                <a:solidFill>
                  <a:srgbClr val="0066FF"/>
                </a:solidFill>
              </a:rPr>
              <a:t>souterraines</a:t>
            </a:r>
            <a:endParaRPr lang="de-CH" altLang="de-DE" sz="1600" dirty="0">
              <a:solidFill>
                <a:srgbClr val="0066FF"/>
              </a:solidFill>
            </a:endParaRPr>
          </a:p>
        </p:txBody>
      </p:sp>
      <p:sp>
        <p:nvSpPr>
          <p:cNvPr id="22544" name="Text Box 70"/>
          <p:cNvSpPr txBox="1">
            <a:spLocks noChangeArrowheads="1"/>
          </p:cNvSpPr>
          <p:nvPr/>
        </p:nvSpPr>
        <p:spPr bwMode="auto">
          <a:xfrm>
            <a:off x="2572360" y="1080598"/>
            <a:ext cx="133369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eaLnBrk="1" hangingPunct="1">
              <a:spcBef>
                <a:spcPct val="50000"/>
              </a:spcBef>
            </a:pPr>
            <a:r>
              <a:rPr lang="de-CH" altLang="de-DE" sz="1600" dirty="0">
                <a:solidFill>
                  <a:srgbClr val="0066FF"/>
                </a:solidFill>
              </a:rPr>
              <a:t>Pompe </a:t>
            </a:r>
            <a:r>
              <a:rPr lang="de-CH" altLang="de-DE" sz="1600" dirty="0" err="1">
                <a:solidFill>
                  <a:srgbClr val="0066FF"/>
                </a:solidFill>
              </a:rPr>
              <a:t>d’eau</a:t>
            </a:r>
            <a:r>
              <a:rPr lang="de-CH" altLang="de-DE" sz="1600" dirty="0">
                <a:solidFill>
                  <a:srgbClr val="0066FF"/>
                </a:solidFill>
              </a:rPr>
              <a:t> </a:t>
            </a:r>
            <a:r>
              <a:rPr lang="de-CH" altLang="de-DE" sz="1600" dirty="0" err="1">
                <a:solidFill>
                  <a:srgbClr val="0066FF"/>
                </a:solidFill>
              </a:rPr>
              <a:t>brute</a:t>
            </a:r>
            <a:endParaRPr lang="de-CH" altLang="de-DE" sz="1600" dirty="0">
              <a:solidFill>
                <a:srgbClr val="0066FF"/>
              </a:solidFill>
            </a:endParaRPr>
          </a:p>
        </p:txBody>
      </p:sp>
      <p:sp>
        <p:nvSpPr>
          <p:cNvPr id="22545" name="Text Box 71"/>
          <p:cNvSpPr txBox="1">
            <a:spLocks noChangeArrowheads="1"/>
          </p:cNvSpPr>
          <p:nvPr/>
        </p:nvSpPr>
        <p:spPr bwMode="auto">
          <a:xfrm>
            <a:off x="3753263" y="1099173"/>
            <a:ext cx="2667394"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eaLnBrk="1" hangingPunct="1">
              <a:spcBef>
                <a:spcPct val="50000"/>
              </a:spcBef>
            </a:pPr>
            <a:r>
              <a:rPr lang="de-CH" altLang="de-DE" sz="1600" dirty="0" err="1">
                <a:solidFill>
                  <a:srgbClr val="0066FF"/>
                </a:solidFill>
              </a:rPr>
              <a:t>Désinfection</a:t>
            </a:r>
            <a:r>
              <a:rPr lang="de-CH" altLang="de-DE" sz="1600" dirty="0">
                <a:solidFill>
                  <a:srgbClr val="0066FF"/>
                </a:solidFill>
              </a:rPr>
              <a:t> / </a:t>
            </a:r>
            <a:r>
              <a:rPr lang="de-CH" altLang="de-DE" sz="1600" dirty="0" err="1">
                <a:solidFill>
                  <a:srgbClr val="0066FF"/>
                </a:solidFill>
              </a:rPr>
              <a:t>filtration</a:t>
            </a:r>
            <a:endParaRPr lang="de-CH" altLang="de-DE" sz="1600" dirty="0">
              <a:solidFill>
                <a:srgbClr val="0066FF"/>
              </a:solidFill>
            </a:endParaRPr>
          </a:p>
        </p:txBody>
      </p:sp>
      <p:sp>
        <p:nvSpPr>
          <p:cNvPr id="22546" name="Text Box 72"/>
          <p:cNvSpPr txBox="1">
            <a:spLocks noChangeArrowheads="1"/>
          </p:cNvSpPr>
          <p:nvPr/>
        </p:nvSpPr>
        <p:spPr bwMode="auto">
          <a:xfrm>
            <a:off x="6522817" y="1080598"/>
            <a:ext cx="1583765"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eaLnBrk="1" hangingPunct="1">
              <a:spcBef>
                <a:spcPct val="50000"/>
              </a:spcBef>
            </a:pPr>
            <a:r>
              <a:rPr lang="de-CH" altLang="de-DE" sz="1600" dirty="0" err="1">
                <a:solidFill>
                  <a:srgbClr val="0066FF"/>
                </a:solidFill>
              </a:rPr>
              <a:t>Réservoir</a:t>
            </a:r>
            <a:r>
              <a:rPr lang="de-CH" altLang="de-DE" sz="1600" dirty="0">
                <a:solidFill>
                  <a:srgbClr val="0066FF"/>
                </a:solidFill>
              </a:rPr>
              <a:t> </a:t>
            </a:r>
            <a:r>
              <a:rPr lang="de-CH" altLang="de-DE" sz="1600" dirty="0" err="1">
                <a:solidFill>
                  <a:srgbClr val="0066FF"/>
                </a:solidFill>
              </a:rPr>
              <a:t>d’eau</a:t>
            </a:r>
            <a:r>
              <a:rPr lang="de-CH" altLang="de-DE" sz="1600" dirty="0">
                <a:solidFill>
                  <a:srgbClr val="0066FF"/>
                </a:solidFill>
              </a:rPr>
              <a:t> </a:t>
            </a:r>
            <a:r>
              <a:rPr lang="de-CH" altLang="de-DE" sz="1600" dirty="0" err="1">
                <a:solidFill>
                  <a:srgbClr val="0066FF"/>
                </a:solidFill>
              </a:rPr>
              <a:t>potable</a:t>
            </a:r>
            <a:endParaRPr lang="de-CH" altLang="de-DE" sz="1600" dirty="0">
              <a:solidFill>
                <a:srgbClr val="0066FF"/>
              </a:solidFill>
            </a:endParaRPr>
          </a:p>
        </p:txBody>
      </p:sp>
      <p:sp>
        <p:nvSpPr>
          <p:cNvPr id="22547" name="Line 73"/>
          <p:cNvSpPr>
            <a:spLocks noChangeShapeType="1"/>
          </p:cNvSpPr>
          <p:nvPr/>
        </p:nvSpPr>
        <p:spPr bwMode="auto">
          <a:xfrm>
            <a:off x="5071282" y="2641024"/>
            <a:ext cx="0" cy="1638084"/>
          </a:xfrm>
          <a:prstGeom prst="line">
            <a:avLst/>
          </a:prstGeom>
          <a:noFill/>
          <a:ln w="952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dirty="0"/>
          </a:p>
        </p:txBody>
      </p:sp>
      <p:sp>
        <p:nvSpPr>
          <p:cNvPr id="22548" name="Oval 74"/>
          <p:cNvSpPr>
            <a:spLocks noChangeArrowheads="1"/>
          </p:cNvSpPr>
          <p:nvPr/>
        </p:nvSpPr>
        <p:spPr bwMode="auto">
          <a:xfrm>
            <a:off x="6891339" y="2766779"/>
            <a:ext cx="83356" cy="81990"/>
          </a:xfrm>
          <a:prstGeom prst="ellipse">
            <a:avLst/>
          </a:prstGeom>
          <a:solidFill>
            <a:srgbClr val="FF3300"/>
          </a:solidFill>
          <a:ln w="9525">
            <a:solidFill>
              <a:srgbClr val="FF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endParaRPr lang="de-CH" altLang="de-DE" dirty="0"/>
          </a:p>
        </p:txBody>
      </p:sp>
      <p:sp>
        <p:nvSpPr>
          <p:cNvPr id="22549" name="Line 75"/>
          <p:cNvSpPr>
            <a:spLocks noChangeShapeType="1"/>
          </p:cNvSpPr>
          <p:nvPr/>
        </p:nvSpPr>
        <p:spPr bwMode="auto">
          <a:xfrm>
            <a:off x="6936446" y="2614533"/>
            <a:ext cx="1737" cy="3317162"/>
          </a:xfrm>
          <a:prstGeom prst="line">
            <a:avLst/>
          </a:prstGeom>
          <a:noFill/>
          <a:ln w="952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dirty="0"/>
          </a:p>
        </p:txBody>
      </p:sp>
      <p:grpSp>
        <p:nvGrpSpPr>
          <p:cNvPr id="22550" name="Group 76"/>
          <p:cNvGrpSpPr>
            <a:grpSpLocks/>
          </p:cNvGrpSpPr>
          <p:nvPr/>
        </p:nvGrpSpPr>
        <p:grpSpPr bwMode="auto">
          <a:xfrm>
            <a:off x="2848010" y="3505823"/>
            <a:ext cx="2500682" cy="362121"/>
            <a:chOff x="1584" y="2668"/>
            <a:chExt cx="1440" cy="212"/>
          </a:xfrm>
        </p:grpSpPr>
        <p:sp>
          <p:nvSpPr>
            <p:cNvPr id="22577" name="AutoShape 77"/>
            <p:cNvSpPr>
              <a:spLocks noChangeArrowheads="1"/>
            </p:cNvSpPr>
            <p:nvPr/>
          </p:nvSpPr>
          <p:spPr bwMode="auto">
            <a:xfrm>
              <a:off x="1584" y="2688"/>
              <a:ext cx="1440" cy="192"/>
            </a:xfrm>
            <a:prstGeom prst="roundRect">
              <a:avLst>
                <a:gd name="adj" fmla="val 16667"/>
              </a:avLst>
            </a:prstGeom>
            <a:solidFill>
              <a:schemeClr val="bg1"/>
            </a:solidFill>
            <a:ln w="9525">
              <a:solidFill>
                <a:srgbClr val="FF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eaLnBrk="1" hangingPunct="1"/>
              <a:endParaRPr lang="de-DE" altLang="de-DE" sz="2400" dirty="0">
                <a:solidFill>
                  <a:srgbClr val="FF3300"/>
                </a:solidFill>
                <a:latin typeface="Times New Roman" charset="0"/>
              </a:endParaRPr>
            </a:p>
          </p:txBody>
        </p:sp>
        <p:sp>
          <p:nvSpPr>
            <p:cNvPr id="22578" name="Text Box 78"/>
            <p:cNvSpPr txBox="1">
              <a:spLocks noChangeArrowheads="1"/>
            </p:cNvSpPr>
            <p:nvPr/>
          </p:nvSpPr>
          <p:spPr bwMode="auto">
            <a:xfrm>
              <a:off x="1652" y="2668"/>
              <a:ext cx="1302" cy="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eaLnBrk="1" hangingPunct="1"/>
              <a:r>
                <a:rPr lang="de-CH" altLang="de-DE" sz="1600" dirty="0" err="1">
                  <a:solidFill>
                    <a:srgbClr val="FF3300"/>
                  </a:solidFill>
                </a:rPr>
                <a:t>Mesure</a:t>
              </a:r>
              <a:r>
                <a:rPr lang="de-CH" altLang="de-DE" sz="1600" dirty="0">
                  <a:solidFill>
                    <a:srgbClr val="FF3300"/>
                  </a:solidFill>
                </a:rPr>
                <a:t> pH / </a:t>
              </a:r>
              <a:r>
                <a:rPr lang="de-CH" altLang="de-DE" sz="1600" dirty="0" err="1">
                  <a:solidFill>
                    <a:srgbClr val="FF3300"/>
                  </a:solidFill>
                </a:rPr>
                <a:t>régulation</a:t>
              </a:r>
              <a:endParaRPr lang="de-CH" altLang="de-DE" sz="1600" dirty="0">
                <a:solidFill>
                  <a:srgbClr val="FF3300"/>
                </a:solidFill>
              </a:endParaRPr>
            </a:p>
          </p:txBody>
        </p:sp>
      </p:grpSp>
      <p:grpSp>
        <p:nvGrpSpPr>
          <p:cNvPr id="22551" name="Group 79"/>
          <p:cNvGrpSpPr>
            <a:grpSpLocks/>
          </p:cNvGrpSpPr>
          <p:nvPr/>
        </p:nvGrpSpPr>
        <p:grpSpPr bwMode="auto">
          <a:xfrm>
            <a:off x="6017127" y="5255037"/>
            <a:ext cx="1781914" cy="400633"/>
            <a:chOff x="2943" y="3552"/>
            <a:chExt cx="723" cy="205"/>
          </a:xfrm>
        </p:grpSpPr>
        <p:sp>
          <p:nvSpPr>
            <p:cNvPr id="22575" name="AutoShape 80"/>
            <p:cNvSpPr>
              <a:spLocks noChangeArrowheads="1"/>
            </p:cNvSpPr>
            <p:nvPr/>
          </p:nvSpPr>
          <p:spPr bwMode="auto">
            <a:xfrm>
              <a:off x="3024" y="3552"/>
              <a:ext cx="576" cy="192"/>
            </a:xfrm>
            <a:prstGeom prst="roundRect">
              <a:avLst>
                <a:gd name="adj" fmla="val 16667"/>
              </a:avLst>
            </a:prstGeom>
            <a:solidFill>
              <a:schemeClr val="bg1"/>
            </a:solidFill>
            <a:ln w="9525">
              <a:solidFill>
                <a:srgbClr val="FF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eaLnBrk="1" hangingPunct="1"/>
              <a:endParaRPr lang="de-DE" altLang="de-DE" sz="2400" dirty="0">
                <a:solidFill>
                  <a:srgbClr val="FF3300"/>
                </a:solidFill>
                <a:latin typeface="Times New Roman" charset="0"/>
              </a:endParaRPr>
            </a:p>
          </p:txBody>
        </p:sp>
        <p:sp>
          <p:nvSpPr>
            <p:cNvPr id="22576" name="Text Box 81"/>
            <p:cNvSpPr txBox="1">
              <a:spLocks noChangeArrowheads="1"/>
            </p:cNvSpPr>
            <p:nvPr/>
          </p:nvSpPr>
          <p:spPr bwMode="auto">
            <a:xfrm>
              <a:off x="2943" y="3552"/>
              <a:ext cx="723" cy="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eaLnBrk="1" hangingPunct="1"/>
              <a:r>
                <a:rPr lang="de-CH" altLang="de-DE" b="1" dirty="0" err="1"/>
                <a:t>Turbidité</a:t>
              </a:r>
              <a:endParaRPr lang="de-CH" altLang="de-DE" b="1" dirty="0"/>
            </a:p>
          </p:txBody>
        </p:sp>
      </p:grpSp>
      <p:grpSp>
        <p:nvGrpSpPr>
          <p:cNvPr id="22552" name="Group 82"/>
          <p:cNvGrpSpPr>
            <a:grpSpLocks/>
          </p:cNvGrpSpPr>
          <p:nvPr/>
        </p:nvGrpSpPr>
        <p:grpSpPr bwMode="auto">
          <a:xfrm>
            <a:off x="5575335" y="3705852"/>
            <a:ext cx="2500682" cy="358705"/>
            <a:chOff x="1584" y="3216"/>
            <a:chExt cx="1440" cy="210"/>
          </a:xfrm>
        </p:grpSpPr>
        <p:sp>
          <p:nvSpPr>
            <p:cNvPr id="22573" name="AutoShape 83"/>
            <p:cNvSpPr>
              <a:spLocks noChangeArrowheads="1"/>
            </p:cNvSpPr>
            <p:nvPr/>
          </p:nvSpPr>
          <p:spPr bwMode="auto">
            <a:xfrm>
              <a:off x="1584" y="3234"/>
              <a:ext cx="1440" cy="192"/>
            </a:xfrm>
            <a:prstGeom prst="roundRect">
              <a:avLst>
                <a:gd name="adj" fmla="val 16667"/>
              </a:avLst>
            </a:prstGeom>
            <a:solidFill>
              <a:schemeClr val="bg1"/>
            </a:solidFill>
            <a:ln w="9525">
              <a:solidFill>
                <a:srgbClr val="FF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eaLnBrk="1" hangingPunct="1"/>
              <a:endParaRPr lang="de-DE" altLang="de-DE" sz="2400" dirty="0">
                <a:solidFill>
                  <a:srgbClr val="FF3300"/>
                </a:solidFill>
                <a:latin typeface="Times New Roman" charset="0"/>
              </a:endParaRPr>
            </a:p>
          </p:txBody>
        </p:sp>
        <p:sp>
          <p:nvSpPr>
            <p:cNvPr id="22574" name="Text Box 84"/>
            <p:cNvSpPr txBox="1">
              <a:spLocks noChangeArrowheads="1"/>
            </p:cNvSpPr>
            <p:nvPr/>
          </p:nvSpPr>
          <p:spPr bwMode="auto">
            <a:xfrm>
              <a:off x="1651" y="3216"/>
              <a:ext cx="1302" cy="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eaLnBrk="1" hangingPunct="1"/>
              <a:r>
                <a:rPr lang="de-CH" altLang="de-DE" sz="1600" dirty="0" err="1">
                  <a:solidFill>
                    <a:srgbClr val="FF3300"/>
                  </a:solidFill>
                </a:rPr>
                <a:t>Mesure</a:t>
              </a:r>
              <a:r>
                <a:rPr lang="de-CH" altLang="de-DE" sz="1600" dirty="0">
                  <a:solidFill>
                    <a:srgbClr val="FF3300"/>
                  </a:solidFill>
                </a:rPr>
                <a:t> pH / </a:t>
              </a:r>
              <a:r>
                <a:rPr lang="de-CH" altLang="de-DE" sz="1600" dirty="0" err="1">
                  <a:solidFill>
                    <a:srgbClr val="FF3300"/>
                  </a:solidFill>
                </a:rPr>
                <a:t>régulation</a:t>
              </a:r>
              <a:endParaRPr lang="de-CH" altLang="de-DE" sz="1600" dirty="0">
                <a:solidFill>
                  <a:srgbClr val="FF3300"/>
                </a:solidFill>
              </a:endParaRPr>
            </a:p>
          </p:txBody>
        </p:sp>
      </p:grpSp>
      <p:grpSp>
        <p:nvGrpSpPr>
          <p:cNvPr id="22553" name="Group 85"/>
          <p:cNvGrpSpPr>
            <a:grpSpLocks/>
          </p:cNvGrpSpPr>
          <p:nvPr/>
        </p:nvGrpSpPr>
        <p:grpSpPr bwMode="auto">
          <a:xfrm>
            <a:off x="6172786" y="4856784"/>
            <a:ext cx="1500409" cy="348456"/>
            <a:chOff x="1872" y="3780"/>
            <a:chExt cx="864" cy="204"/>
          </a:xfrm>
        </p:grpSpPr>
        <p:sp>
          <p:nvSpPr>
            <p:cNvPr id="22571" name="AutoShape 86"/>
            <p:cNvSpPr>
              <a:spLocks noChangeArrowheads="1"/>
            </p:cNvSpPr>
            <p:nvPr/>
          </p:nvSpPr>
          <p:spPr bwMode="auto">
            <a:xfrm>
              <a:off x="1872" y="3792"/>
              <a:ext cx="864" cy="192"/>
            </a:xfrm>
            <a:prstGeom prst="roundRect">
              <a:avLst>
                <a:gd name="adj" fmla="val 16667"/>
              </a:avLst>
            </a:prstGeom>
            <a:solidFill>
              <a:schemeClr val="bg1"/>
            </a:solidFill>
            <a:ln w="9525">
              <a:solidFill>
                <a:srgbClr val="FF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eaLnBrk="1" hangingPunct="1"/>
              <a:endParaRPr lang="de-DE" altLang="de-DE" sz="2400" dirty="0">
                <a:solidFill>
                  <a:srgbClr val="FF3300"/>
                </a:solidFill>
                <a:latin typeface="Times New Roman" charset="0"/>
              </a:endParaRPr>
            </a:p>
          </p:txBody>
        </p:sp>
        <p:sp>
          <p:nvSpPr>
            <p:cNvPr id="22572" name="Text Box 87"/>
            <p:cNvSpPr txBox="1">
              <a:spLocks noChangeArrowheads="1"/>
            </p:cNvSpPr>
            <p:nvPr/>
          </p:nvSpPr>
          <p:spPr bwMode="auto">
            <a:xfrm>
              <a:off x="1878" y="3780"/>
              <a:ext cx="788" cy="19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r>
                <a:rPr lang="de-CH" altLang="de-DE" sz="1600" dirty="0" err="1">
                  <a:solidFill>
                    <a:srgbClr val="FF3300"/>
                  </a:solidFill>
                </a:rPr>
                <a:t>Bactériologie</a:t>
              </a:r>
              <a:endParaRPr lang="de-CH" altLang="de-DE" sz="1600" dirty="0">
                <a:solidFill>
                  <a:srgbClr val="FF3300"/>
                </a:solidFill>
              </a:endParaRPr>
            </a:p>
          </p:txBody>
        </p:sp>
      </p:grpSp>
      <p:sp>
        <p:nvSpPr>
          <p:cNvPr id="22554" name="AutoShape 88"/>
          <p:cNvSpPr>
            <a:spLocks noChangeArrowheads="1"/>
          </p:cNvSpPr>
          <p:nvPr/>
        </p:nvSpPr>
        <p:spPr bwMode="auto">
          <a:xfrm>
            <a:off x="5686887" y="4132217"/>
            <a:ext cx="2333970" cy="573927"/>
          </a:xfrm>
          <a:prstGeom prst="roundRect">
            <a:avLst>
              <a:gd name="adj" fmla="val 16667"/>
            </a:avLst>
          </a:prstGeom>
          <a:solidFill>
            <a:schemeClr val="bg1"/>
          </a:solidFill>
          <a:ln w="9525">
            <a:solidFill>
              <a:srgbClr val="FF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eaLnBrk="1" hangingPunct="1"/>
            <a:endParaRPr lang="de-DE" altLang="de-DE" sz="2400" dirty="0">
              <a:solidFill>
                <a:srgbClr val="FF3300"/>
              </a:solidFill>
              <a:latin typeface="Times New Roman" charset="0"/>
            </a:endParaRPr>
          </a:p>
        </p:txBody>
      </p:sp>
      <p:sp>
        <p:nvSpPr>
          <p:cNvPr id="22555" name="Text Box 89"/>
          <p:cNvSpPr txBox="1">
            <a:spLocks noChangeArrowheads="1"/>
          </p:cNvSpPr>
          <p:nvPr/>
        </p:nvSpPr>
        <p:spPr bwMode="auto">
          <a:xfrm>
            <a:off x="5758224" y="4123183"/>
            <a:ext cx="223845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eaLnBrk="1" hangingPunct="1"/>
            <a:r>
              <a:rPr lang="de-CH" altLang="de-DE" sz="1600" dirty="0" err="1">
                <a:solidFill>
                  <a:srgbClr val="FF3300"/>
                </a:solidFill>
              </a:rPr>
              <a:t>Désinfection</a:t>
            </a:r>
            <a:endParaRPr lang="de-CH" altLang="de-DE" sz="1600" dirty="0">
              <a:solidFill>
                <a:srgbClr val="FF3300"/>
              </a:solidFill>
            </a:endParaRPr>
          </a:p>
          <a:p>
            <a:pPr algn="ctr" eaLnBrk="1" hangingPunct="1"/>
            <a:r>
              <a:rPr lang="de-CH" altLang="de-DE" sz="1600" dirty="0" err="1">
                <a:solidFill>
                  <a:srgbClr val="FF3300"/>
                </a:solidFill>
              </a:rPr>
              <a:t>Mesure</a:t>
            </a:r>
            <a:r>
              <a:rPr lang="de-CH" altLang="de-DE" sz="1600" dirty="0">
                <a:solidFill>
                  <a:srgbClr val="FF3300"/>
                </a:solidFill>
              </a:rPr>
              <a:t> / </a:t>
            </a:r>
            <a:r>
              <a:rPr lang="de-CH" altLang="de-DE" sz="1600" dirty="0" err="1">
                <a:solidFill>
                  <a:srgbClr val="FF3300"/>
                </a:solidFill>
              </a:rPr>
              <a:t>régulation</a:t>
            </a:r>
            <a:endParaRPr lang="de-CH" altLang="de-DE" sz="1600" dirty="0">
              <a:solidFill>
                <a:srgbClr val="FF3300"/>
              </a:solidFill>
            </a:endParaRPr>
          </a:p>
        </p:txBody>
      </p:sp>
      <p:grpSp>
        <p:nvGrpSpPr>
          <p:cNvPr id="22556" name="Group 91"/>
          <p:cNvGrpSpPr>
            <a:grpSpLocks/>
          </p:cNvGrpSpPr>
          <p:nvPr/>
        </p:nvGrpSpPr>
        <p:grpSpPr bwMode="auto">
          <a:xfrm>
            <a:off x="1776414" y="3044350"/>
            <a:ext cx="83356" cy="1614169"/>
            <a:chOff x="2376" y="1887"/>
            <a:chExt cx="48" cy="945"/>
          </a:xfrm>
        </p:grpSpPr>
        <p:sp>
          <p:nvSpPr>
            <p:cNvPr id="22569" name="Line 92"/>
            <p:cNvSpPr>
              <a:spLocks noChangeShapeType="1"/>
            </p:cNvSpPr>
            <p:nvPr/>
          </p:nvSpPr>
          <p:spPr bwMode="auto">
            <a:xfrm>
              <a:off x="2400" y="1920"/>
              <a:ext cx="0" cy="912"/>
            </a:xfrm>
            <a:prstGeom prst="line">
              <a:avLst/>
            </a:prstGeom>
            <a:noFill/>
            <a:ln w="952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dirty="0"/>
            </a:p>
          </p:txBody>
        </p:sp>
        <p:sp>
          <p:nvSpPr>
            <p:cNvPr id="22570" name="Oval 93"/>
            <p:cNvSpPr>
              <a:spLocks noChangeArrowheads="1"/>
            </p:cNvSpPr>
            <p:nvPr/>
          </p:nvSpPr>
          <p:spPr bwMode="auto">
            <a:xfrm>
              <a:off x="2376" y="1887"/>
              <a:ext cx="48" cy="48"/>
            </a:xfrm>
            <a:prstGeom prst="ellipse">
              <a:avLst/>
            </a:prstGeom>
            <a:solidFill>
              <a:srgbClr val="FF3300"/>
            </a:solidFill>
            <a:ln w="9525">
              <a:solidFill>
                <a:srgbClr val="FF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endParaRPr lang="de-CH" altLang="de-DE" dirty="0"/>
            </a:p>
          </p:txBody>
        </p:sp>
      </p:grpSp>
      <p:grpSp>
        <p:nvGrpSpPr>
          <p:cNvPr id="22557" name="Group 94"/>
          <p:cNvGrpSpPr>
            <a:grpSpLocks/>
          </p:cNvGrpSpPr>
          <p:nvPr/>
        </p:nvGrpSpPr>
        <p:grpSpPr bwMode="auto">
          <a:xfrm>
            <a:off x="733606" y="4469276"/>
            <a:ext cx="3177951" cy="1169359"/>
            <a:chOff x="522" y="3000"/>
            <a:chExt cx="1830" cy="914"/>
          </a:xfrm>
        </p:grpSpPr>
        <p:sp>
          <p:nvSpPr>
            <p:cNvPr id="22567" name="AutoShape 95"/>
            <p:cNvSpPr>
              <a:spLocks noChangeArrowheads="1"/>
            </p:cNvSpPr>
            <p:nvPr/>
          </p:nvSpPr>
          <p:spPr bwMode="auto">
            <a:xfrm>
              <a:off x="528" y="3024"/>
              <a:ext cx="1824" cy="890"/>
            </a:xfrm>
            <a:prstGeom prst="roundRect">
              <a:avLst>
                <a:gd name="adj" fmla="val 16667"/>
              </a:avLst>
            </a:prstGeom>
            <a:solidFill>
              <a:schemeClr val="bg1"/>
            </a:solidFill>
            <a:ln w="9525">
              <a:solidFill>
                <a:srgbClr val="FF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endParaRPr lang="de-CH" altLang="de-DE" dirty="0"/>
            </a:p>
          </p:txBody>
        </p:sp>
        <p:sp>
          <p:nvSpPr>
            <p:cNvPr id="22568" name="Text Box 96"/>
            <p:cNvSpPr txBox="1">
              <a:spLocks noChangeArrowheads="1"/>
            </p:cNvSpPr>
            <p:nvPr/>
          </p:nvSpPr>
          <p:spPr bwMode="auto">
            <a:xfrm>
              <a:off x="522" y="3000"/>
              <a:ext cx="1827" cy="8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r>
                <a:rPr lang="de-CH" altLang="de-DE" sz="1600" dirty="0">
                  <a:solidFill>
                    <a:srgbClr val="FF3300"/>
                  </a:solidFill>
                </a:rPr>
                <a:t>  </a:t>
              </a:r>
              <a:r>
                <a:rPr lang="de-CH" altLang="de-DE" b="1" dirty="0" err="1"/>
                <a:t>Conductivité</a:t>
              </a:r>
              <a:endParaRPr lang="de-CH" altLang="de-DE" b="1" dirty="0"/>
            </a:p>
            <a:p>
              <a:pPr eaLnBrk="1" hangingPunct="1"/>
              <a:r>
                <a:rPr lang="de-CH" altLang="de-DE" sz="1600" dirty="0">
                  <a:solidFill>
                    <a:srgbClr val="FF3300"/>
                  </a:solidFill>
                </a:rPr>
                <a:t>  </a:t>
              </a:r>
              <a:r>
                <a:rPr lang="de-CH" altLang="de-DE" sz="1600" dirty="0" err="1">
                  <a:solidFill>
                    <a:srgbClr val="FF3300"/>
                  </a:solidFill>
                </a:rPr>
                <a:t>impuretés</a:t>
              </a:r>
              <a:r>
                <a:rPr lang="de-CH" altLang="de-DE" sz="1600" dirty="0">
                  <a:solidFill>
                    <a:srgbClr val="FF3300"/>
                  </a:solidFill>
                </a:rPr>
                <a:t> </a:t>
              </a:r>
              <a:r>
                <a:rPr lang="de-CH" altLang="de-DE" sz="1600" dirty="0" err="1">
                  <a:solidFill>
                    <a:srgbClr val="FF3300"/>
                  </a:solidFill>
                </a:rPr>
                <a:t>organiques</a:t>
              </a:r>
              <a:endParaRPr lang="de-CH" altLang="de-DE" sz="1600" dirty="0">
                <a:solidFill>
                  <a:srgbClr val="FF3300"/>
                </a:solidFill>
              </a:endParaRPr>
            </a:p>
            <a:p>
              <a:pPr eaLnBrk="1" hangingPunct="1"/>
              <a:r>
                <a:rPr lang="de-CH" altLang="de-DE" sz="1600" dirty="0">
                  <a:solidFill>
                    <a:srgbClr val="FF3300"/>
                  </a:solidFill>
                </a:rPr>
                <a:t>  </a:t>
              </a:r>
              <a:r>
                <a:rPr lang="de-CH" altLang="de-DE" sz="1600" dirty="0" err="1">
                  <a:solidFill>
                    <a:srgbClr val="FF3300"/>
                  </a:solidFill>
                </a:rPr>
                <a:t>métaux</a:t>
              </a:r>
              <a:r>
                <a:rPr lang="de-CH" altLang="de-DE" sz="1600" dirty="0">
                  <a:solidFill>
                    <a:srgbClr val="FF3300"/>
                  </a:solidFill>
                </a:rPr>
                <a:t> </a:t>
              </a:r>
              <a:r>
                <a:rPr lang="de-CH" altLang="de-DE" sz="1600" dirty="0" err="1">
                  <a:solidFill>
                    <a:srgbClr val="FF3300"/>
                  </a:solidFill>
                </a:rPr>
                <a:t>lourds</a:t>
              </a:r>
              <a:endParaRPr lang="de-CH" altLang="de-DE" sz="1600" dirty="0">
                <a:solidFill>
                  <a:srgbClr val="FF3300"/>
                </a:solidFill>
              </a:endParaRPr>
            </a:p>
            <a:p>
              <a:pPr eaLnBrk="1" hangingPunct="1"/>
              <a:r>
                <a:rPr lang="de-CH" altLang="de-DE" sz="1600" dirty="0">
                  <a:solidFill>
                    <a:srgbClr val="FF3300"/>
                  </a:solidFill>
                </a:rPr>
                <a:t>  </a:t>
              </a:r>
              <a:r>
                <a:rPr lang="de-CH" altLang="de-DE" sz="1600" dirty="0" err="1">
                  <a:solidFill>
                    <a:srgbClr val="FF3300"/>
                  </a:solidFill>
                </a:rPr>
                <a:t>coloration</a:t>
              </a:r>
              <a:endParaRPr lang="de-CH" altLang="de-DE" sz="1600" dirty="0">
                <a:solidFill>
                  <a:srgbClr val="FF3300"/>
                </a:solidFill>
              </a:endParaRPr>
            </a:p>
          </p:txBody>
        </p:sp>
      </p:grpSp>
      <p:grpSp>
        <p:nvGrpSpPr>
          <p:cNvPr id="22558" name="Group 97"/>
          <p:cNvGrpSpPr>
            <a:grpSpLocks/>
          </p:cNvGrpSpPr>
          <p:nvPr/>
        </p:nvGrpSpPr>
        <p:grpSpPr bwMode="auto">
          <a:xfrm>
            <a:off x="3691235" y="3955155"/>
            <a:ext cx="1667122" cy="362121"/>
            <a:chOff x="3312" y="3600"/>
            <a:chExt cx="960" cy="212"/>
          </a:xfrm>
        </p:grpSpPr>
        <p:sp>
          <p:nvSpPr>
            <p:cNvPr id="22565" name="AutoShape 98"/>
            <p:cNvSpPr>
              <a:spLocks noChangeArrowheads="1"/>
            </p:cNvSpPr>
            <p:nvPr/>
          </p:nvSpPr>
          <p:spPr bwMode="auto">
            <a:xfrm>
              <a:off x="3312" y="3620"/>
              <a:ext cx="960" cy="192"/>
            </a:xfrm>
            <a:prstGeom prst="roundRect">
              <a:avLst>
                <a:gd name="adj" fmla="val 16667"/>
              </a:avLst>
            </a:prstGeom>
            <a:solidFill>
              <a:schemeClr val="bg1"/>
            </a:solidFill>
            <a:ln w="9525">
              <a:solidFill>
                <a:srgbClr val="FF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eaLnBrk="1" hangingPunct="1"/>
              <a:endParaRPr lang="de-DE" altLang="de-DE" sz="2400" dirty="0">
                <a:solidFill>
                  <a:srgbClr val="FF3300"/>
                </a:solidFill>
                <a:latin typeface="Times New Roman" charset="0"/>
              </a:endParaRPr>
            </a:p>
          </p:txBody>
        </p:sp>
        <p:sp>
          <p:nvSpPr>
            <p:cNvPr id="22566" name="Text Box 99"/>
            <p:cNvSpPr txBox="1">
              <a:spLocks noChangeArrowheads="1"/>
            </p:cNvSpPr>
            <p:nvPr/>
          </p:nvSpPr>
          <p:spPr bwMode="auto">
            <a:xfrm>
              <a:off x="3420" y="3600"/>
              <a:ext cx="783" cy="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eaLnBrk="1" hangingPunct="1"/>
              <a:r>
                <a:rPr lang="de-CH" altLang="de-DE" sz="1600" dirty="0" err="1">
                  <a:solidFill>
                    <a:srgbClr val="FF3300"/>
                  </a:solidFill>
                </a:rPr>
                <a:t>Dureté</a:t>
              </a:r>
              <a:r>
                <a:rPr lang="de-CH" altLang="de-DE" sz="1600" dirty="0">
                  <a:solidFill>
                    <a:srgbClr val="FF3300"/>
                  </a:solidFill>
                </a:rPr>
                <a:t> totale</a:t>
              </a:r>
            </a:p>
          </p:txBody>
        </p:sp>
      </p:grpSp>
      <p:sp>
        <p:nvSpPr>
          <p:cNvPr id="22559" name="Freeform 100"/>
          <p:cNvSpPr>
            <a:spLocks/>
          </p:cNvSpPr>
          <p:nvPr/>
        </p:nvSpPr>
        <p:spPr bwMode="auto">
          <a:xfrm>
            <a:off x="5202091" y="2602427"/>
            <a:ext cx="1083629" cy="655917"/>
          </a:xfrm>
          <a:custGeom>
            <a:avLst/>
            <a:gdLst>
              <a:gd name="T0" fmla="*/ 2520950 w 624"/>
              <a:gd name="T1" fmla="*/ 0 h 384"/>
              <a:gd name="T2" fmla="*/ 120967500 w 624"/>
              <a:gd name="T3" fmla="*/ 0 h 384"/>
              <a:gd name="T4" fmla="*/ 120967500 w 624"/>
              <a:gd name="T5" fmla="*/ 846772500 h 384"/>
              <a:gd name="T6" fmla="*/ 1572577500 w 624"/>
              <a:gd name="T7" fmla="*/ 846772500 h 384"/>
              <a:gd name="T8" fmla="*/ 1572577500 w 624"/>
              <a:gd name="T9" fmla="*/ 967740000 h 384"/>
              <a:gd name="T10" fmla="*/ 0 w 624"/>
              <a:gd name="T11" fmla="*/ 967740000 h 384"/>
              <a:gd name="T12" fmla="*/ 2520950 w 624"/>
              <a:gd name="T13" fmla="*/ 0 h 38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24" h="384">
                <a:moveTo>
                  <a:pt x="1" y="0"/>
                </a:moveTo>
                <a:lnTo>
                  <a:pt x="48" y="0"/>
                </a:lnTo>
                <a:lnTo>
                  <a:pt x="48" y="336"/>
                </a:lnTo>
                <a:lnTo>
                  <a:pt x="624" y="336"/>
                </a:lnTo>
                <a:lnTo>
                  <a:pt x="624" y="384"/>
                </a:lnTo>
                <a:lnTo>
                  <a:pt x="0" y="384"/>
                </a:lnTo>
                <a:lnTo>
                  <a:pt x="1" y="0"/>
                </a:lnTo>
                <a:close/>
              </a:path>
            </a:pathLst>
          </a:custGeom>
          <a:solidFill>
            <a:schemeClr val="folHlink"/>
          </a:solidFill>
          <a:ln w="6350"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dirty="0"/>
          </a:p>
        </p:txBody>
      </p:sp>
      <p:sp>
        <p:nvSpPr>
          <p:cNvPr id="22560" name="Freeform 101"/>
          <p:cNvSpPr>
            <a:spLocks/>
          </p:cNvSpPr>
          <p:nvPr/>
        </p:nvSpPr>
        <p:spPr bwMode="auto">
          <a:xfrm>
            <a:off x="6202364" y="2612299"/>
            <a:ext cx="83356" cy="493645"/>
          </a:xfrm>
          <a:custGeom>
            <a:avLst/>
            <a:gdLst>
              <a:gd name="T0" fmla="*/ 0 w 48"/>
              <a:gd name="T1" fmla="*/ 0 h 289"/>
              <a:gd name="T2" fmla="*/ 120967500 w 48"/>
              <a:gd name="T3" fmla="*/ 2519360 h 289"/>
              <a:gd name="T4" fmla="*/ 120967500 w 48"/>
              <a:gd name="T5" fmla="*/ 728323569 h 289"/>
              <a:gd name="T6" fmla="*/ 0 w 48"/>
              <a:gd name="T7" fmla="*/ 728323569 h 289"/>
              <a:gd name="T8" fmla="*/ 0 w 48"/>
              <a:gd name="T9" fmla="*/ 0 h 2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289">
                <a:moveTo>
                  <a:pt x="0" y="0"/>
                </a:moveTo>
                <a:lnTo>
                  <a:pt x="48" y="1"/>
                </a:lnTo>
                <a:lnTo>
                  <a:pt x="48" y="289"/>
                </a:lnTo>
                <a:lnTo>
                  <a:pt x="0" y="289"/>
                </a:lnTo>
                <a:lnTo>
                  <a:pt x="0" y="0"/>
                </a:lnTo>
                <a:close/>
              </a:path>
            </a:pathLst>
          </a:custGeom>
          <a:solidFill>
            <a:schemeClr val="folHlink"/>
          </a:solidFill>
          <a:ln w="6350"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dirty="0"/>
          </a:p>
        </p:txBody>
      </p:sp>
      <p:sp>
        <p:nvSpPr>
          <p:cNvPr id="22561" name="Rectangle 102" descr="20%"/>
          <p:cNvSpPr>
            <a:spLocks noChangeArrowheads="1"/>
          </p:cNvSpPr>
          <p:nvPr/>
        </p:nvSpPr>
        <p:spPr bwMode="auto">
          <a:xfrm>
            <a:off x="4959179" y="2719154"/>
            <a:ext cx="1250341" cy="81990"/>
          </a:xfrm>
          <a:prstGeom prst="rect">
            <a:avLst/>
          </a:prstGeom>
          <a:pattFill prst="pct20">
            <a:fgClr>
              <a:srgbClr val="0066FF"/>
            </a:fgClr>
            <a:bgClr>
              <a:srgbClr val="FFFFFF"/>
            </a:bgClr>
          </a:patt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endParaRPr lang="de-CH" altLang="de-DE" dirty="0"/>
          </a:p>
        </p:txBody>
      </p:sp>
      <p:sp>
        <p:nvSpPr>
          <p:cNvPr id="22562" name="Oval 90"/>
          <p:cNvSpPr>
            <a:spLocks noChangeArrowheads="1"/>
          </p:cNvSpPr>
          <p:nvPr/>
        </p:nvSpPr>
        <p:spPr bwMode="auto">
          <a:xfrm>
            <a:off x="5026026" y="2715979"/>
            <a:ext cx="83356" cy="81990"/>
          </a:xfrm>
          <a:prstGeom prst="ellipse">
            <a:avLst/>
          </a:prstGeom>
          <a:solidFill>
            <a:srgbClr val="FF3300"/>
          </a:solidFill>
          <a:ln w="9525">
            <a:solidFill>
              <a:srgbClr val="FF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endParaRPr lang="de-CH" altLang="de-DE" dirty="0"/>
          </a:p>
        </p:txBody>
      </p:sp>
      <p:sp>
        <p:nvSpPr>
          <p:cNvPr id="107" name="AutoShape 80"/>
          <p:cNvSpPr>
            <a:spLocks noChangeArrowheads="1"/>
          </p:cNvSpPr>
          <p:nvPr/>
        </p:nvSpPr>
        <p:spPr bwMode="auto">
          <a:xfrm>
            <a:off x="6417251" y="5790392"/>
            <a:ext cx="1000273" cy="327958"/>
          </a:xfrm>
          <a:prstGeom prst="roundRect">
            <a:avLst>
              <a:gd name="adj" fmla="val 16667"/>
            </a:avLst>
          </a:prstGeom>
          <a:solidFill>
            <a:schemeClr val="bg1"/>
          </a:solidFill>
          <a:ln w="9525">
            <a:solidFill>
              <a:srgbClr val="FF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eaLnBrk="1" hangingPunct="1"/>
            <a:r>
              <a:rPr lang="de-DE" altLang="de-DE" b="1" dirty="0">
                <a:latin typeface="Times New Roman" charset="0"/>
              </a:rPr>
              <a:t>CAS</a:t>
            </a:r>
          </a:p>
        </p:txBody>
      </p:sp>
      <p:grpSp>
        <p:nvGrpSpPr>
          <p:cNvPr id="109" name="Group 79"/>
          <p:cNvGrpSpPr>
            <a:grpSpLocks/>
          </p:cNvGrpSpPr>
          <p:nvPr/>
        </p:nvGrpSpPr>
        <p:grpSpPr bwMode="auto">
          <a:xfrm>
            <a:off x="8092551" y="2314932"/>
            <a:ext cx="763838" cy="398432"/>
            <a:chOff x="3024" y="3540"/>
            <a:chExt cx="576" cy="204"/>
          </a:xfrm>
        </p:grpSpPr>
        <p:sp>
          <p:nvSpPr>
            <p:cNvPr id="110" name="AutoShape 80"/>
            <p:cNvSpPr>
              <a:spLocks noChangeArrowheads="1"/>
            </p:cNvSpPr>
            <p:nvPr/>
          </p:nvSpPr>
          <p:spPr bwMode="auto">
            <a:xfrm>
              <a:off x="3024" y="3552"/>
              <a:ext cx="576" cy="192"/>
            </a:xfrm>
            <a:prstGeom prst="roundRect">
              <a:avLst>
                <a:gd name="adj" fmla="val 16667"/>
              </a:avLst>
            </a:prstGeom>
            <a:solidFill>
              <a:schemeClr val="bg1"/>
            </a:solidFill>
            <a:ln w="9525">
              <a:solidFill>
                <a:srgbClr val="FF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eaLnBrk="1" hangingPunct="1"/>
              <a:endParaRPr lang="de-DE" altLang="de-DE" sz="2400" dirty="0">
                <a:solidFill>
                  <a:srgbClr val="FF3300"/>
                </a:solidFill>
                <a:latin typeface="Times New Roman" charset="0"/>
              </a:endParaRPr>
            </a:p>
          </p:txBody>
        </p:sp>
        <p:sp>
          <p:nvSpPr>
            <p:cNvPr id="111" name="Text Box 81"/>
            <p:cNvSpPr txBox="1">
              <a:spLocks noChangeArrowheads="1"/>
            </p:cNvSpPr>
            <p:nvPr/>
          </p:nvSpPr>
          <p:spPr bwMode="auto">
            <a:xfrm>
              <a:off x="3160" y="3540"/>
              <a:ext cx="300" cy="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eaLnBrk="1" hangingPunct="1"/>
              <a:r>
                <a:rPr lang="de-CH" altLang="de-DE" sz="1600" dirty="0">
                  <a:solidFill>
                    <a:srgbClr val="FF3300"/>
                  </a:solidFill>
                </a:rPr>
                <a:t>UV</a:t>
              </a:r>
            </a:p>
          </p:txBody>
        </p:sp>
      </p:grpSp>
      <p:sp>
        <p:nvSpPr>
          <p:cNvPr id="105" name="Datumsplatzhalter 4">
            <a:extLst>
              <a:ext uri="{FF2B5EF4-FFF2-40B4-BE49-F238E27FC236}">
                <a16:creationId xmlns:a16="http://schemas.microsoft.com/office/drawing/2014/main" xmlns="" id="{4062620B-C2D1-4895-B72F-E5C2FB4EE166}"/>
              </a:ext>
            </a:extLst>
          </p:cNvPr>
          <p:cNvSpPr>
            <a:spLocks noGrp="1"/>
          </p:cNvSpPr>
          <p:nvPr>
            <p:ph type="dt" sz="half" idx="10"/>
          </p:nvPr>
        </p:nvSpPr>
        <p:spPr>
          <a:xfrm>
            <a:off x="467544" y="6309320"/>
            <a:ext cx="2592288" cy="365125"/>
          </a:xfrm>
        </p:spPr>
        <p:txBody>
          <a:bodyPr/>
          <a:lstStyle/>
          <a:p>
            <a:r>
              <a:rPr lang="de-DE" dirty="0"/>
              <a:t>Formation </a:t>
            </a:r>
            <a:r>
              <a:rPr lang="de-DE" dirty="0" err="1"/>
              <a:t>continue</a:t>
            </a:r>
            <a:r>
              <a:rPr lang="de-DE" dirty="0"/>
              <a:t> ASF 2018</a:t>
            </a:r>
            <a:endParaRPr lang="de-CH" dirty="0"/>
          </a:p>
        </p:txBody>
      </p:sp>
    </p:spTree>
    <p:extLst>
      <p:ext uri="{BB962C8B-B14F-4D97-AF65-F5344CB8AC3E}">
        <p14:creationId xmlns:p14="http://schemas.microsoft.com/office/powerpoint/2010/main" val="15518242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88640"/>
            <a:ext cx="8229600" cy="648072"/>
          </a:xfrm>
        </p:spPr>
        <p:txBody>
          <a:bodyPr>
            <a:normAutofit/>
          </a:bodyPr>
          <a:lstStyle/>
          <a:p>
            <a:pPr algn="l"/>
            <a:r>
              <a:rPr lang="de-CH" sz="3200" dirty="0" err="1"/>
              <a:t>Paramètres</a:t>
            </a:r>
            <a:r>
              <a:rPr lang="de-CH" sz="3200" dirty="0"/>
              <a:t> en </a:t>
            </a:r>
            <a:r>
              <a:rPr lang="de-CH" sz="3200" dirty="0" err="1"/>
              <a:t>lignes</a:t>
            </a:r>
            <a:endParaRPr lang="de-CH" sz="3200" dirty="0"/>
          </a:p>
        </p:txBody>
      </p:sp>
      <p:sp>
        <p:nvSpPr>
          <p:cNvPr id="3" name="Inhaltsplatzhalter 2"/>
          <p:cNvSpPr>
            <a:spLocks noGrp="1"/>
          </p:cNvSpPr>
          <p:nvPr>
            <p:ph idx="1"/>
          </p:nvPr>
        </p:nvSpPr>
        <p:spPr>
          <a:xfrm>
            <a:off x="457200" y="1600200"/>
            <a:ext cx="8229600" cy="766011"/>
          </a:xfrm>
        </p:spPr>
        <p:txBody>
          <a:bodyPr vert="horz" lIns="91440" tIns="45720" rIns="91440" bIns="45720" rtlCol="0" anchor="t">
            <a:normAutofit/>
          </a:bodyPr>
          <a:lstStyle/>
          <a:p>
            <a:r>
              <a:rPr lang="de-CH" dirty="0" err="1"/>
              <a:t>Principaux</a:t>
            </a:r>
            <a:r>
              <a:rPr lang="de-CH" dirty="0"/>
              <a:t> </a:t>
            </a:r>
            <a:r>
              <a:rPr lang="de-CH" dirty="0" err="1"/>
              <a:t>paramètres</a:t>
            </a:r>
            <a:r>
              <a:rPr lang="de-CH" dirty="0"/>
              <a:t> de </a:t>
            </a:r>
            <a:r>
              <a:rPr lang="de-CH" dirty="0" err="1"/>
              <a:t>mesure</a:t>
            </a:r>
            <a:endParaRPr lang="de-CH" dirty="0"/>
          </a:p>
          <a:p>
            <a:pPr marL="0" indent="0">
              <a:buNone/>
            </a:pPr>
            <a:endParaRPr lang="de-CH" dirty="0"/>
          </a:p>
        </p:txBody>
      </p:sp>
      <p:sp>
        <p:nvSpPr>
          <p:cNvPr id="4" name="Textfeld 3"/>
          <p:cNvSpPr txBox="1"/>
          <p:nvPr/>
        </p:nvSpPr>
        <p:spPr>
          <a:xfrm>
            <a:off x="2411760" y="2204865"/>
            <a:ext cx="4176464" cy="2985433"/>
          </a:xfrm>
          <a:prstGeom prst="rect">
            <a:avLst/>
          </a:prstGeom>
          <a:noFill/>
        </p:spPr>
        <p:txBody>
          <a:bodyPr wrap="square" rtlCol="0">
            <a:spAutoFit/>
          </a:bodyPr>
          <a:lstStyle/>
          <a:p>
            <a:pPr algn="ctr"/>
            <a:r>
              <a:rPr lang="de-CH" sz="3200" dirty="0" err="1"/>
              <a:t>conductivité</a:t>
            </a:r>
            <a:endParaRPr lang="de-CH" sz="3200" dirty="0"/>
          </a:p>
          <a:p>
            <a:pPr algn="ctr"/>
            <a:r>
              <a:rPr lang="de-CH" sz="3200" dirty="0" err="1"/>
              <a:t>turbidité</a:t>
            </a:r>
            <a:endParaRPr lang="de-CH" sz="3200" dirty="0"/>
          </a:p>
          <a:p>
            <a:pPr algn="ctr"/>
            <a:r>
              <a:rPr lang="de-CH" sz="3200" dirty="0"/>
              <a:t>CAS</a:t>
            </a:r>
          </a:p>
          <a:p>
            <a:pPr algn="ctr"/>
            <a:r>
              <a:rPr lang="de-CH" sz="3200" dirty="0">
                <a:solidFill>
                  <a:srgbClr val="00B0F0"/>
                </a:solidFill>
              </a:rPr>
              <a:t>pH/</a:t>
            </a:r>
            <a:r>
              <a:rPr lang="de-CH" sz="3200" dirty="0" err="1">
                <a:solidFill>
                  <a:srgbClr val="00B0F0"/>
                </a:solidFill>
              </a:rPr>
              <a:t>redox</a:t>
            </a:r>
            <a:endParaRPr lang="de-CH" sz="3200" dirty="0">
              <a:solidFill>
                <a:srgbClr val="00B0F0"/>
              </a:solidFill>
            </a:endParaRPr>
          </a:p>
          <a:p>
            <a:pPr algn="ctr"/>
            <a:r>
              <a:rPr lang="de-CH" sz="3200" dirty="0" err="1">
                <a:solidFill>
                  <a:srgbClr val="00B0F0"/>
                </a:solidFill>
              </a:rPr>
              <a:t>bactériologie</a:t>
            </a:r>
            <a:endParaRPr lang="de-CH" sz="3200" dirty="0">
              <a:solidFill>
                <a:srgbClr val="00B0F0"/>
              </a:solidFill>
            </a:endParaRPr>
          </a:p>
          <a:p>
            <a:pPr algn="ctr"/>
            <a:endParaRPr lang="de-CH" sz="2800" dirty="0"/>
          </a:p>
        </p:txBody>
      </p:sp>
      <p:sp>
        <p:nvSpPr>
          <p:cNvPr id="5" name="Textfeld 4"/>
          <p:cNvSpPr txBox="1"/>
          <p:nvPr/>
        </p:nvSpPr>
        <p:spPr>
          <a:xfrm>
            <a:off x="457200" y="5013176"/>
            <a:ext cx="8435280" cy="400110"/>
          </a:xfrm>
          <a:prstGeom prst="rect">
            <a:avLst/>
          </a:prstGeom>
          <a:noFill/>
        </p:spPr>
        <p:txBody>
          <a:bodyPr wrap="square" rtlCol="0" anchor="t">
            <a:spAutoFit/>
          </a:bodyPr>
          <a:lstStyle/>
          <a:p>
            <a:pPr algn="ctr"/>
            <a:r>
              <a:rPr lang="de-CH" sz="2000" dirty="0"/>
              <a:t>Nous </a:t>
            </a:r>
            <a:r>
              <a:rPr lang="de-CH" sz="2000" dirty="0" err="1"/>
              <a:t>nous</a:t>
            </a:r>
            <a:r>
              <a:rPr lang="de-CH" sz="2000" dirty="0"/>
              <a:t> </a:t>
            </a:r>
            <a:r>
              <a:rPr lang="de-CH" sz="2000" dirty="0" err="1"/>
              <a:t>limiterons</a:t>
            </a:r>
            <a:r>
              <a:rPr lang="de-CH" sz="2000" dirty="0"/>
              <a:t> </a:t>
            </a:r>
            <a:r>
              <a:rPr lang="de-CH" sz="2000" dirty="0" err="1"/>
              <a:t>aux</a:t>
            </a:r>
            <a:r>
              <a:rPr lang="de-CH" sz="2000" dirty="0"/>
              <a:t> </a:t>
            </a:r>
            <a:r>
              <a:rPr lang="de-CH" sz="2000" dirty="0" err="1"/>
              <a:t>trois</a:t>
            </a:r>
            <a:r>
              <a:rPr lang="de-CH" sz="2000" dirty="0"/>
              <a:t> </a:t>
            </a:r>
            <a:r>
              <a:rPr lang="de-CH" sz="2000" dirty="0" err="1"/>
              <a:t>premiers</a:t>
            </a:r>
            <a:r>
              <a:rPr lang="de-CH" sz="2000" dirty="0"/>
              <a:t> </a:t>
            </a:r>
            <a:r>
              <a:rPr lang="de-CH" sz="2000" dirty="0" err="1"/>
              <a:t>paramètres</a:t>
            </a:r>
            <a:r>
              <a:rPr lang="de-CH" sz="2000" dirty="0"/>
              <a:t>.</a:t>
            </a:r>
          </a:p>
        </p:txBody>
      </p:sp>
      <p:sp>
        <p:nvSpPr>
          <p:cNvPr id="6" name="Datumsplatzhalter 4">
            <a:extLst>
              <a:ext uri="{FF2B5EF4-FFF2-40B4-BE49-F238E27FC236}">
                <a16:creationId xmlns:a16="http://schemas.microsoft.com/office/drawing/2014/main" xmlns="" id="{4062620B-C2D1-4895-B72F-E5C2FB4EE166}"/>
              </a:ext>
            </a:extLst>
          </p:cNvPr>
          <p:cNvSpPr>
            <a:spLocks noGrp="1"/>
          </p:cNvSpPr>
          <p:nvPr>
            <p:ph type="dt" sz="half" idx="10"/>
          </p:nvPr>
        </p:nvSpPr>
        <p:spPr>
          <a:xfrm>
            <a:off x="467544" y="6309320"/>
            <a:ext cx="2592288" cy="365125"/>
          </a:xfrm>
        </p:spPr>
        <p:txBody>
          <a:bodyPr/>
          <a:lstStyle/>
          <a:p>
            <a:r>
              <a:rPr lang="de-DE" dirty="0"/>
              <a:t>Formation </a:t>
            </a:r>
            <a:r>
              <a:rPr lang="de-DE" dirty="0" err="1"/>
              <a:t>continue</a:t>
            </a:r>
            <a:r>
              <a:rPr lang="de-DE" dirty="0"/>
              <a:t> ASF 2018</a:t>
            </a:r>
            <a:endParaRPr lang="de-CH" dirty="0"/>
          </a:p>
        </p:txBody>
      </p:sp>
    </p:spTree>
    <p:extLst>
      <p:ext uri="{BB962C8B-B14F-4D97-AF65-F5344CB8AC3E}">
        <p14:creationId xmlns:p14="http://schemas.microsoft.com/office/powerpoint/2010/main" val="35757871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88640"/>
            <a:ext cx="8229600" cy="830034"/>
          </a:xfrm>
        </p:spPr>
        <p:txBody>
          <a:bodyPr>
            <a:normAutofit/>
          </a:bodyPr>
          <a:lstStyle/>
          <a:p>
            <a:pPr algn="l"/>
            <a:r>
              <a:rPr lang="de-CH" sz="3200" dirty="0"/>
              <a:t>Attention!</a:t>
            </a:r>
          </a:p>
        </p:txBody>
      </p:sp>
      <p:sp>
        <p:nvSpPr>
          <p:cNvPr id="3" name="Inhaltsplatzhalter 2"/>
          <p:cNvSpPr>
            <a:spLocks noGrp="1"/>
          </p:cNvSpPr>
          <p:nvPr>
            <p:ph idx="1"/>
          </p:nvPr>
        </p:nvSpPr>
        <p:spPr/>
        <p:txBody>
          <a:bodyPr vert="horz" lIns="91440" tIns="45720" rIns="91440" bIns="45720" rtlCol="0" anchor="t">
            <a:normAutofit fontScale="92500"/>
          </a:bodyPr>
          <a:lstStyle/>
          <a:p>
            <a:r>
              <a:rPr lang="de-CH" dirty="0" err="1"/>
              <a:t>Hypothèse</a:t>
            </a:r>
            <a:r>
              <a:rPr lang="de-CH" dirty="0"/>
              <a:t> </a:t>
            </a:r>
            <a:r>
              <a:rPr lang="de-CH" dirty="0" err="1"/>
              <a:t>générale</a:t>
            </a:r>
            <a:r>
              <a:rPr lang="de-CH" dirty="0"/>
              <a:t> </a:t>
            </a:r>
            <a:r>
              <a:rPr lang="de-CH" dirty="0" err="1"/>
              <a:t>pour</a:t>
            </a:r>
            <a:r>
              <a:rPr lang="de-CH" dirty="0"/>
              <a:t> </a:t>
            </a:r>
            <a:r>
              <a:rPr lang="de-CH" dirty="0" err="1"/>
              <a:t>tous</a:t>
            </a:r>
            <a:r>
              <a:rPr lang="de-CH" dirty="0"/>
              <a:t> </a:t>
            </a:r>
            <a:r>
              <a:rPr lang="de-CH" dirty="0" err="1"/>
              <a:t>les</a:t>
            </a:r>
            <a:r>
              <a:rPr lang="de-CH" dirty="0"/>
              <a:t> </a:t>
            </a:r>
            <a:r>
              <a:rPr lang="de-CH" dirty="0" err="1"/>
              <a:t>paramètres</a:t>
            </a:r>
            <a:r>
              <a:rPr lang="de-CH" dirty="0"/>
              <a:t> de </a:t>
            </a:r>
            <a:r>
              <a:rPr lang="de-CH" dirty="0" err="1"/>
              <a:t>mesure</a:t>
            </a:r>
            <a:r>
              <a:rPr lang="de-CH" dirty="0"/>
              <a:t>: </a:t>
            </a:r>
            <a:r>
              <a:rPr lang="de-CH" dirty="0" err="1"/>
              <a:t>appareils</a:t>
            </a:r>
            <a:r>
              <a:rPr lang="de-CH" dirty="0"/>
              <a:t> en </a:t>
            </a:r>
            <a:r>
              <a:rPr lang="de-CH" dirty="0" err="1"/>
              <a:t>bon</a:t>
            </a:r>
            <a:r>
              <a:rPr lang="de-CH" dirty="0"/>
              <a:t> </a:t>
            </a:r>
            <a:r>
              <a:rPr lang="de-CH" dirty="0" err="1"/>
              <a:t>état</a:t>
            </a:r>
            <a:r>
              <a:rPr lang="de-CH" dirty="0"/>
              <a:t>, </a:t>
            </a:r>
            <a:r>
              <a:rPr lang="de-CH" dirty="0" err="1"/>
              <a:t>maintenance</a:t>
            </a:r>
            <a:r>
              <a:rPr lang="de-CH" dirty="0"/>
              <a:t> </a:t>
            </a:r>
            <a:r>
              <a:rPr lang="de-CH" dirty="0" err="1"/>
              <a:t>régulière</a:t>
            </a:r>
            <a:r>
              <a:rPr lang="de-CH" dirty="0"/>
              <a:t>, </a:t>
            </a:r>
            <a:r>
              <a:rPr lang="de-CH" dirty="0" err="1"/>
              <a:t>contrôle</a:t>
            </a:r>
            <a:r>
              <a:rPr lang="de-CH" dirty="0"/>
              <a:t> de </a:t>
            </a:r>
            <a:r>
              <a:rPr lang="de-CH" dirty="0" err="1"/>
              <a:t>fonctionnement</a:t>
            </a:r>
            <a:r>
              <a:rPr lang="de-CH" dirty="0"/>
              <a:t> et </a:t>
            </a:r>
            <a:r>
              <a:rPr lang="de-CH" dirty="0" err="1"/>
              <a:t>calibrage</a:t>
            </a:r>
            <a:r>
              <a:rPr lang="de-CH" dirty="0"/>
              <a:t> </a:t>
            </a:r>
            <a:r>
              <a:rPr lang="de-CH" dirty="0" err="1"/>
              <a:t>périodique</a:t>
            </a:r>
            <a:r>
              <a:rPr lang="de-CH" dirty="0"/>
              <a:t>. </a:t>
            </a:r>
            <a:endParaRPr lang="de-DE" dirty="0"/>
          </a:p>
          <a:p>
            <a:r>
              <a:rPr lang="de-CH" dirty="0"/>
              <a:t>«</a:t>
            </a:r>
            <a:r>
              <a:rPr lang="de-CH" dirty="0" err="1"/>
              <a:t>Analyses</a:t>
            </a:r>
            <a:r>
              <a:rPr lang="de-CH" dirty="0"/>
              <a:t> en </a:t>
            </a:r>
            <a:r>
              <a:rPr lang="de-CH" dirty="0" err="1"/>
              <a:t>ligne</a:t>
            </a:r>
            <a:r>
              <a:rPr lang="de-CH" dirty="0"/>
              <a:t>»: on pense </a:t>
            </a:r>
            <a:r>
              <a:rPr lang="de-CH" dirty="0" err="1"/>
              <a:t>souvent</a:t>
            </a:r>
            <a:r>
              <a:rPr lang="de-CH" dirty="0"/>
              <a:t> </a:t>
            </a:r>
            <a:r>
              <a:rPr lang="de-CH" dirty="0" err="1"/>
              <a:t>que</a:t>
            </a:r>
            <a:r>
              <a:rPr lang="de-CH" dirty="0"/>
              <a:t> </a:t>
            </a:r>
            <a:r>
              <a:rPr lang="de-CH" dirty="0" err="1"/>
              <a:t>les</a:t>
            </a:r>
            <a:r>
              <a:rPr lang="de-CH" dirty="0"/>
              <a:t> </a:t>
            </a:r>
            <a:r>
              <a:rPr lang="de-CH" dirty="0" err="1"/>
              <a:t>dispositifs</a:t>
            </a:r>
            <a:r>
              <a:rPr lang="de-CH" dirty="0"/>
              <a:t> de </a:t>
            </a:r>
            <a:r>
              <a:rPr lang="de-CH" dirty="0" err="1"/>
              <a:t>monitorage</a:t>
            </a:r>
            <a:r>
              <a:rPr lang="de-CH" dirty="0"/>
              <a:t> en </a:t>
            </a:r>
            <a:r>
              <a:rPr lang="de-CH" dirty="0" err="1"/>
              <a:t>ligne</a:t>
            </a:r>
            <a:r>
              <a:rPr lang="de-CH" dirty="0"/>
              <a:t> ne </a:t>
            </a:r>
            <a:r>
              <a:rPr lang="de-CH" dirty="0" err="1"/>
              <a:t>nécessitent</a:t>
            </a:r>
            <a:r>
              <a:rPr lang="de-CH" dirty="0"/>
              <a:t> </a:t>
            </a:r>
            <a:r>
              <a:rPr lang="de-CH" dirty="0" err="1"/>
              <a:t>aucune</a:t>
            </a:r>
            <a:r>
              <a:rPr lang="de-CH" dirty="0"/>
              <a:t> </a:t>
            </a:r>
            <a:r>
              <a:rPr lang="de-CH" dirty="0" err="1"/>
              <a:t>maintenance</a:t>
            </a:r>
            <a:r>
              <a:rPr lang="de-CH" dirty="0"/>
              <a:t>. La </a:t>
            </a:r>
            <a:r>
              <a:rPr lang="de-CH" dirty="0" err="1"/>
              <a:t>technique</a:t>
            </a:r>
            <a:r>
              <a:rPr lang="de-CH" dirty="0"/>
              <a:t> la plus moderne </a:t>
            </a:r>
            <a:r>
              <a:rPr lang="de-CH" dirty="0" err="1"/>
              <a:t>nécessite</a:t>
            </a:r>
            <a:r>
              <a:rPr lang="de-CH" dirty="0"/>
              <a:t> </a:t>
            </a:r>
            <a:r>
              <a:rPr lang="de-CH" dirty="0" err="1"/>
              <a:t>aussi</a:t>
            </a:r>
            <a:r>
              <a:rPr lang="de-CH" dirty="0"/>
              <a:t> </a:t>
            </a:r>
            <a:r>
              <a:rPr lang="de-CH" dirty="0" err="1"/>
              <a:t>une</a:t>
            </a:r>
            <a:r>
              <a:rPr lang="de-CH" dirty="0"/>
              <a:t> </a:t>
            </a:r>
            <a:r>
              <a:rPr lang="de-CH" dirty="0" err="1"/>
              <a:t>maintenance</a:t>
            </a:r>
            <a:r>
              <a:rPr lang="de-CH" dirty="0"/>
              <a:t>. C’est très </a:t>
            </a:r>
            <a:r>
              <a:rPr lang="de-CH" dirty="0" err="1"/>
              <a:t>important</a:t>
            </a:r>
            <a:r>
              <a:rPr lang="de-CH" dirty="0"/>
              <a:t>, </a:t>
            </a:r>
            <a:r>
              <a:rPr lang="de-CH" dirty="0" err="1"/>
              <a:t>surtout</a:t>
            </a:r>
            <a:r>
              <a:rPr lang="de-CH" dirty="0"/>
              <a:t> </a:t>
            </a:r>
            <a:r>
              <a:rPr lang="de-CH" dirty="0" err="1"/>
              <a:t>pour</a:t>
            </a:r>
            <a:r>
              <a:rPr lang="de-CH" dirty="0"/>
              <a:t> </a:t>
            </a:r>
            <a:r>
              <a:rPr lang="de-CH" dirty="0" err="1"/>
              <a:t>l’eau</a:t>
            </a:r>
            <a:r>
              <a:rPr lang="de-CH" dirty="0"/>
              <a:t> </a:t>
            </a:r>
            <a:r>
              <a:rPr lang="de-CH" dirty="0" err="1"/>
              <a:t>potable</a:t>
            </a:r>
            <a:r>
              <a:rPr lang="de-CH" dirty="0"/>
              <a:t>!</a:t>
            </a:r>
          </a:p>
        </p:txBody>
      </p:sp>
      <p:sp>
        <p:nvSpPr>
          <p:cNvPr id="4" name="Datumsplatzhalter 4">
            <a:extLst>
              <a:ext uri="{FF2B5EF4-FFF2-40B4-BE49-F238E27FC236}">
                <a16:creationId xmlns:a16="http://schemas.microsoft.com/office/drawing/2014/main" xmlns="" id="{4062620B-C2D1-4895-B72F-E5C2FB4EE166}"/>
              </a:ext>
            </a:extLst>
          </p:cNvPr>
          <p:cNvSpPr>
            <a:spLocks noGrp="1"/>
          </p:cNvSpPr>
          <p:nvPr>
            <p:ph type="dt" sz="half" idx="10"/>
          </p:nvPr>
        </p:nvSpPr>
        <p:spPr>
          <a:xfrm>
            <a:off x="467544" y="6309320"/>
            <a:ext cx="2592288" cy="365125"/>
          </a:xfrm>
        </p:spPr>
        <p:txBody>
          <a:bodyPr/>
          <a:lstStyle/>
          <a:p>
            <a:r>
              <a:rPr lang="de-DE" dirty="0"/>
              <a:t>Formation </a:t>
            </a:r>
            <a:r>
              <a:rPr lang="de-DE" dirty="0" err="1"/>
              <a:t>continue</a:t>
            </a:r>
            <a:r>
              <a:rPr lang="de-DE" dirty="0"/>
              <a:t> ASF 2018</a:t>
            </a:r>
            <a:endParaRPr lang="de-CH" dirty="0"/>
          </a:p>
        </p:txBody>
      </p:sp>
    </p:spTree>
    <p:extLst>
      <p:ext uri="{BB962C8B-B14F-4D97-AF65-F5344CB8AC3E}">
        <p14:creationId xmlns:p14="http://schemas.microsoft.com/office/powerpoint/2010/main" val="41971803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744036"/>
          </a:xfrm>
        </p:spPr>
        <p:txBody>
          <a:bodyPr>
            <a:normAutofit fontScale="90000"/>
          </a:bodyPr>
          <a:lstStyle/>
          <a:p>
            <a:endParaRPr lang="de-CH" dirty="0"/>
          </a:p>
        </p:txBody>
      </p:sp>
      <p:sp>
        <p:nvSpPr>
          <p:cNvPr id="3" name="Inhaltsplatzhalter 2"/>
          <p:cNvSpPr>
            <a:spLocks noGrp="1"/>
          </p:cNvSpPr>
          <p:nvPr>
            <p:ph idx="1"/>
          </p:nvPr>
        </p:nvSpPr>
        <p:spPr>
          <a:xfrm>
            <a:off x="457200" y="1600201"/>
            <a:ext cx="8229600" cy="2116832"/>
          </a:xfrm>
        </p:spPr>
        <p:txBody>
          <a:bodyPr>
            <a:normAutofit/>
          </a:bodyPr>
          <a:lstStyle/>
          <a:p>
            <a:pPr algn="ctr"/>
            <a:r>
              <a:rPr lang="de-CH" sz="7200" dirty="0" err="1"/>
              <a:t>Conductivité</a:t>
            </a:r>
            <a:endParaRPr lang="de-CH" sz="7200" dirty="0"/>
          </a:p>
        </p:txBody>
      </p:sp>
      <p:sp>
        <p:nvSpPr>
          <p:cNvPr id="4" name="Datumsplatzhalter 4">
            <a:extLst>
              <a:ext uri="{FF2B5EF4-FFF2-40B4-BE49-F238E27FC236}">
                <a16:creationId xmlns:a16="http://schemas.microsoft.com/office/drawing/2014/main" xmlns="" id="{4062620B-C2D1-4895-B72F-E5C2FB4EE166}"/>
              </a:ext>
            </a:extLst>
          </p:cNvPr>
          <p:cNvSpPr>
            <a:spLocks noGrp="1"/>
          </p:cNvSpPr>
          <p:nvPr>
            <p:ph type="dt" sz="half" idx="10"/>
          </p:nvPr>
        </p:nvSpPr>
        <p:spPr>
          <a:xfrm>
            <a:off x="467544" y="6309320"/>
            <a:ext cx="2592288" cy="365125"/>
          </a:xfrm>
        </p:spPr>
        <p:txBody>
          <a:bodyPr/>
          <a:lstStyle/>
          <a:p>
            <a:r>
              <a:rPr lang="de-DE" dirty="0"/>
              <a:t>Formation </a:t>
            </a:r>
            <a:r>
              <a:rPr lang="de-DE" dirty="0" err="1"/>
              <a:t>continue</a:t>
            </a:r>
            <a:r>
              <a:rPr lang="de-DE" dirty="0"/>
              <a:t> ASF 2018</a:t>
            </a:r>
            <a:endParaRPr lang="de-CH" dirty="0"/>
          </a:p>
        </p:txBody>
      </p:sp>
    </p:spTree>
    <p:extLst>
      <p:ext uri="{BB962C8B-B14F-4D97-AF65-F5344CB8AC3E}">
        <p14:creationId xmlns:p14="http://schemas.microsoft.com/office/powerpoint/2010/main" val="35945475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bwMode="auto">
          <a:xfrm>
            <a:off x="448357" y="188640"/>
            <a:ext cx="6347048" cy="712887"/>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algn="l" eaLnBrk="1" hangingPunct="1"/>
            <a:r>
              <a:rPr lang="de-CH" altLang="de-DE" sz="3200" dirty="0" err="1"/>
              <a:t>Conductivité</a:t>
            </a:r>
            <a:r>
              <a:rPr lang="de-CH" altLang="de-DE" sz="3200" dirty="0"/>
              <a:t> </a:t>
            </a:r>
          </a:p>
        </p:txBody>
      </p:sp>
      <p:sp>
        <p:nvSpPr>
          <p:cNvPr id="27651" name="Rectangle 168"/>
          <p:cNvSpPr>
            <a:spLocks noChangeArrowheads="1"/>
          </p:cNvSpPr>
          <p:nvPr/>
        </p:nvSpPr>
        <p:spPr bwMode="auto">
          <a:xfrm>
            <a:off x="1187624" y="1340768"/>
            <a:ext cx="6840760" cy="49552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t">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eaLnBrk="1" hangingPunct="1"/>
            <a:r>
              <a:rPr lang="de-CH" altLang="de-DE" sz="2400" dirty="0" err="1">
                <a:cs typeface="Times New Roman" charset="0"/>
              </a:rPr>
              <a:t>Mesure</a:t>
            </a:r>
            <a:r>
              <a:rPr lang="de-CH" altLang="de-DE" sz="2400" dirty="0">
                <a:cs typeface="Times New Roman" charset="0"/>
              </a:rPr>
              <a:t> de la </a:t>
            </a:r>
            <a:r>
              <a:rPr lang="de-CH" altLang="de-DE" sz="2400" b="1" dirty="0" err="1">
                <a:cs typeface="Times New Roman" charset="0"/>
              </a:rPr>
              <a:t>conductivité</a:t>
            </a:r>
            <a:r>
              <a:rPr lang="de-CH" altLang="de-DE" sz="2400" b="1" dirty="0">
                <a:cs typeface="Times New Roman" charset="0"/>
              </a:rPr>
              <a:t> </a:t>
            </a:r>
            <a:r>
              <a:rPr lang="de-CH" altLang="de-DE" sz="2400" b="1" dirty="0" err="1">
                <a:cs typeface="Times New Roman" charset="0"/>
              </a:rPr>
              <a:t>électrique</a:t>
            </a:r>
            <a:endParaRPr lang="de-CH" altLang="de-DE" sz="2400" dirty="0">
              <a:cs typeface="Times New Roman" charset="0"/>
            </a:endParaRPr>
          </a:p>
          <a:p>
            <a:pPr algn="ctr" eaLnBrk="1" hangingPunct="1"/>
            <a:endParaRPr lang="de-CH" altLang="de-DE" sz="1600" dirty="0">
              <a:cs typeface="Times New Roman" charset="0"/>
            </a:endParaRPr>
          </a:p>
          <a:p>
            <a:pPr eaLnBrk="1" hangingPunct="1"/>
            <a:endParaRPr lang="de-CH" altLang="de-DE" sz="1600" dirty="0">
              <a:cs typeface="Times New Roman" charset="0"/>
            </a:endParaRPr>
          </a:p>
          <a:p>
            <a:r>
              <a:rPr lang="de-CH" altLang="de-DE" dirty="0" err="1">
                <a:cs typeface="Times New Roman" charset="0"/>
              </a:rPr>
              <a:t>Conducteurs</a:t>
            </a:r>
            <a:r>
              <a:rPr lang="de-CH" altLang="de-DE" dirty="0">
                <a:cs typeface="Times New Roman" charset="0"/>
              </a:rPr>
              <a:t> </a:t>
            </a:r>
            <a:r>
              <a:rPr lang="de-CH" altLang="de-DE" dirty="0" err="1">
                <a:cs typeface="Times New Roman" charset="0"/>
              </a:rPr>
              <a:t>métalliques</a:t>
            </a:r>
            <a:r>
              <a:rPr lang="de-CH" altLang="de-DE" dirty="0">
                <a:cs typeface="Times New Roman" charset="0"/>
              </a:rPr>
              <a:t>: le courant </a:t>
            </a:r>
            <a:r>
              <a:rPr lang="de-CH" altLang="de-DE" dirty="0" err="1">
                <a:cs typeface="Times New Roman" charset="0"/>
              </a:rPr>
              <a:t>électrique</a:t>
            </a:r>
            <a:r>
              <a:rPr lang="de-CH" altLang="de-DE" dirty="0">
                <a:cs typeface="Times New Roman" charset="0"/>
              </a:rPr>
              <a:t> </a:t>
            </a:r>
            <a:r>
              <a:rPr lang="de-CH" altLang="de-DE" dirty="0" err="1">
                <a:cs typeface="Times New Roman" charset="0"/>
              </a:rPr>
              <a:t>est</a:t>
            </a:r>
            <a:r>
              <a:rPr lang="de-CH" altLang="de-DE" dirty="0">
                <a:cs typeface="Times New Roman" charset="0"/>
              </a:rPr>
              <a:t> </a:t>
            </a:r>
            <a:r>
              <a:rPr lang="de-CH" altLang="de-DE" dirty="0" err="1">
                <a:cs typeface="Times New Roman" charset="0"/>
              </a:rPr>
              <a:t>transporté</a:t>
            </a:r>
            <a:r>
              <a:rPr lang="de-CH" altLang="de-DE" dirty="0">
                <a:cs typeface="Times New Roman" charset="0"/>
              </a:rPr>
              <a:t> par </a:t>
            </a:r>
            <a:r>
              <a:rPr lang="de-CH" altLang="de-DE" dirty="0" err="1">
                <a:cs typeface="Times New Roman" charset="0"/>
              </a:rPr>
              <a:t>les</a:t>
            </a:r>
            <a:r>
              <a:rPr lang="de-CH" altLang="de-DE" dirty="0">
                <a:cs typeface="Times New Roman" charset="0"/>
              </a:rPr>
              <a:t> </a:t>
            </a:r>
            <a:r>
              <a:rPr lang="de-CH" altLang="de-DE" dirty="0" err="1">
                <a:cs typeface="Times New Roman" charset="0"/>
              </a:rPr>
              <a:t>électrons</a:t>
            </a:r>
            <a:r>
              <a:rPr lang="de-CH" altLang="de-DE" dirty="0">
                <a:cs typeface="Times New Roman" charset="0"/>
              </a:rPr>
              <a:t> (</a:t>
            </a:r>
            <a:r>
              <a:rPr lang="de-CH" altLang="de-DE" dirty="0" err="1">
                <a:cs typeface="Times New Roman" charset="0"/>
              </a:rPr>
              <a:t>particules</a:t>
            </a:r>
            <a:r>
              <a:rPr lang="de-CH" altLang="de-DE" dirty="0">
                <a:cs typeface="Times New Roman" charset="0"/>
              </a:rPr>
              <a:t> </a:t>
            </a:r>
            <a:r>
              <a:rPr lang="de-CH" altLang="de-DE" dirty="0" err="1">
                <a:cs typeface="Times New Roman" charset="0"/>
              </a:rPr>
              <a:t>élémentaires</a:t>
            </a:r>
            <a:r>
              <a:rPr lang="de-CH" altLang="de-DE" dirty="0">
                <a:cs typeface="Times New Roman" charset="0"/>
              </a:rPr>
              <a:t> </a:t>
            </a:r>
            <a:r>
              <a:rPr lang="de-CH" altLang="de-DE" dirty="0" err="1">
                <a:cs typeface="Times New Roman" charset="0"/>
              </a:rPr>
              <a:t>négatives</a:t>
            </a:r>
            <a:r>
              <a:rPr lang="de-CH" altLang="de-DE" dirty="0">
                <a:cs typeface="Times New Roman" charset="0"/>
              </a:rPr>
              <a:t>).</a:t>
            </a:r>
          </a:p>
          <a:p>
            <a:r>
              <a:rPr lang="de-CH" altLang="de-DE" dirty="0">
                <a:cs typeface="Times New Roman" charset="0"/>
              </a:rPr>
              <a:t>Ce </a:t>
            </a:r>
            <a:r>
              <a:rPr lang="de-CH" altLang="de-DE" dirty="0" err="1">
                <a:cs typeface="Times New Roman" charset="0"/>
              </a:rPr>
              <a:t>processus</a:t>
            </a:r>
            <a:r>
              <a:rPr lang="de-CH" altLang="de-DE" dirty="0">
                <a:cs typeface="Times New Roman" charset="0"/>
              </a:rPr>
              <a:t> </a:t>
            </a:r>
            <a:r>
              <a:rPr lang="de-CH" altLang="de-DE" dirty="0" err="1">
                <a:cs typeface="Times New Roman" charset="0"/>
              </a:rPr>
              <a:t>est</a:t>
            </a:r>
            <a:r>
              <a:rPr lang="de-CH" altLang="de-DE" dirty="0">
                <a:cs typeface="Times New Roman" charset="0"/>
              </a:rPr>
              <a:t> </a:t>
            </a:r>
            <a:r>
              <a:rPr lang="de-CH" altLang="de-DE" dirty="0" err="1">
                <a:cs typeface="Times New Roman" charset="0"/>
              </a:rPr>
              <a:t>connu</a:t>
            </a:r>
            <a:r>
              <a:rPr lang="de-CH" altLang="de-DE" dirty="0">
                <a:cs typeface="Times New Roman" charset="0"/>
              </a:rPr>
              <a:t> de </a:t>
            </a:r>
            <a:r>
              <a:rPr lang="de-CH" altLang="de-DE" dirty="0" err="1">
                <a:cs typeface="Times New Roman" charset="0"/>
              </a:rPr>
              <a:t>tous</a:t>
            </a:r>
            <a:r>
              <a:rPr lang="de-CH" altLang="de-DE" dirty="0">
                <a:cs typeface="Times New Roman" charset="0"/>
              </a:rPr>
              <a:t> à travers </a:t>
            </a:r>
            <a:r>
              <a:rPr lang="de-CH" altLang="de-DE" dirty="0" err="1">
                <a:cs typeface="Times New Roman" charset="0"/>
              </a:rPr>
              <a:t>les</a:t>
            </a:r>
            <a:r>
              <a:rPr lang="de-CH" altLang="de-DE" dirty="0">
                <a:cs typeface="Times New Roman" charset="0"/>
              </a:rPr>
              <a:t> </a:t>
            </a:r>
            <a:r>
              <a:rPr lang="de-CH" altLang="de-DE" dirty="0" err="1">
                <a:cs typeface="Times New Roman" charset="0"/>
              </a:rPr>
              <a:t>expériences</a:t>
            </a:r>
            <a:r>
              <a:rPr lang="de-CH" altLang="de-DE" dirty="0">
                <a:cs typeface="Times New Roman" charset="0"/>
              </a:rPr>
              <a:t> de la </a:t>
            </a:r>
            <a:r>
              <a:rPr lang="de-CH" altLang="de-DE" dirty="0" err="1">
                <a:cs typeface="Times New Roman" charset="0"/>
              </a:rPr>
              <a:t>vie</a:t>
            </a:r>
            <a:r>
              <a:rPr lang="de-CH" altLang="de-DE" dirty="0">
                <a:cs typeface="Times New Roman" charset="0"/>
              </a:rPr>
              <a:t> </a:t>
            </a:r>
            <a:r>
              <a:rPr lang="de-CH" altLang="de-DE" dirty="0" err="1">
                <a:cs typeface="Times New Roman" charset="0"/>
              </a:rPr>
              <a:t>quotidienne</a:t>
            </a:r>
            <a:r>
              <a:rPr lang="de-CH" altLang="de-DE" dirty="0">
                <a:cs typeface="Times New Roman" charset="0"/>
              </a:rPr>
              <a:t>.</a:t>
            </a:r>
          </a:p>
          <a:p>
            <a:endParaRPr lang="de-CH" altLang="de-DE" dirty="0">
              <a:cs typeface="Times New Roman" charset="0"/>
            </a:endParaRPr>
          </a:p>
          <a:p>
            <a:r>
              <a:rPr lang="de-CH" altLang="de-DE" dirty="0">
                <a:cs typeface="Times New Roman" charset="0"/>
              </a:rPr>
              <a:t>C’est </a:t>
            </a:r>
            <a:r>
              <a:rPr lang="de-CH" altLang="de-DE" dirty="0" err="1">
                <a:cs typeface="Times New Roman" charset="0"/>
              </a:rPr>
              <a:t>un</a:t>
            </a:r>
            <a:r>
              <a:rPr lang="de-CH" altLang="de-DE" dirty="0">
                <a:cs typeface="Times New Roman" charset="0"/>
              </a:rPr>
              <a:t> </a:t>
            </a:r>
            <a:r>
              <a:rPr lang="de-CH" altLang="de-DE" dirty="0" err="1">
                <a:cs typeface="Times New Roman" charset="0"/>
              </a:rPr>
              <a:t>peu</a:t>
            </a:r>
            <a:r>
              <a:rPr lang="de-CH" altLang="de-DE" dirty="0">
                <a:cs typeface="Times New Roman" charset="0"/>
              </a:rPr>
              <a:t> </a:t>
            </a:r>
            <a:r>
              <a:rPr lang="de-CH" altLang="de-DE" dirty="0" err="1">
                <a:cs typeface="Times New Roman" charset="0"/>
              </a:rPr>
              <a:t>différent</a:t>
            </a:r>
            <a:r>
              <a:rPr lang="de-CH" altLang="de-DE" dirty="0">
                <a:cs typeface="Times New Roman" charset="0"/>
              </a:rPr>
              <a:t> </a:t>
            </a:r>
            <a:r>
              <a:rPr lang="de-CH" altLang="de-DE" dirty="0" err="1">
                <a:cs typeface="Times New Roman" charset="0"/>
              </a:rPr>
              <a:t>dans</a:t>
            </a:r>
            <a:r>
              <a:rPr lang="de-CH" altLang="de-DE" dirty="0">
                <a:cs typeface="Times New Roman" charset="0"/>
              </a:rPr>
              <a:t> le </a:t>
            </a:r>
            <a:r>
              <a:rPr lang="de-CH" altLang="de-DE" dirty="0" err="1">
                <a:cs typeface="Times New Roman" charset="0"/>
              </a:rPr>
              <a:t>domaine</a:t>
            </a:r>
            <a:r>
              <a:rPr lang="de-CH" altLang="de-DE" dirty="0">
                <a:cs typeface="Times New Roman" charset="0"/>
              </a:rPr>
              <a:t> de </a:t>
            </a:r>
            <a:r>
              <a:rPr lang="de-CH" altLang="de-DE" dirty="0" err="1">
                <a:cs typeface="Times New Roman" charset="0"/>
              </a:rPr>
              <a:t>l’eau</a:t>
            </a:r>
            <a:r>
              <a:rPr lang="de-CH" altLang="de-DE" dirty="0">
                <a:cs typeface="Times New Roman" charset="0"/>
              </a:rPr>
              <a:t>. </a:t>
            </a:r>
          </a:p>
          <a:p>
            <a:r>
              <a:rPr lang="de-CH" altLang="de-DE" dirty="0" err="1">
                <a:cs typeface="Times New Roman" charset="0"/>
              </a:rPr>
              <a:t>Moyen</a:t>
            </a:r>
            <a:r>
              <a:rPr lang="de-CH" altLang="de-DE" dirty="0">
                <a:cs typeface="Times New Roman" charset="0"/>
              </a:rPr>
              <a:t> de </a:t>
            </a:r>
            <a:r>
              <a:rPr lang="de-CH" altLang="de-DE" dirty="0" err="1">
                <a:cs typeface="Times New Roman" charset="0"/>
              </a:rPr>
              <a:t>transport</a:t>
            </a:r>
            <a:r>
              <a:rPr lang="de-CH" altLang="de-DE" dirty="0">
                <a:cs typeface="Times New Roman" charset="0"/>
              </a:rPr>
              <a:t>: </a:t>
            </a:r>
            <a:r>
              <a:rPr lang="de-CH" altLang="de-DE" dirty="0" err="1">
                <a:cs typeface="Times New Roman" charset="0"/>
              </a:rPr>
              <a:t>ce</a:t>
            </a:r>
            <a:r>
              <a:rPr lang="de-CH" altLang="de-DE" dirty="0">
                <a:cs typeface="Times New Roman" charset="0"/>
              </a:rPr>
              <a:t> ne </a:t>
            </a:r>
            <a:r>
              <a:rPr lang="de-CH" altLang="de-DE" dirty="0" err="1">
                <a:cs typeface="Times New Roman" charset="0"/>
              </a:rPr>
              <a:t>sont</a:t>
            </a:r>
            <a:r>
              <a:rPr lang="de-CH" altLang="de-DE" dirty="0">
                <a:cs typeface="Times New Roman" charset="0"/>
              </a:rPr>
              <a:t> </a:t>
            </a:r>
            <a:r>
              <a:rPr lang="de-CH" altLang="de-DE" dirty="0" err="1">
                <a:cs typeface="Times New Roman" charset="0"/>
              </a:rPr>
              <a:t>pas</a:t>
            </a:r>
            <a:r>
              <a:rPr lang="de-CH" altLang="de-DE" dirty="0">
                <a:cs typeface="Times New Roman" charset="0"/>
              </a:rPr>
              <a:t> </a:t>
            </a:r>
            <a:r>
              <a:rPr lang="de-CH" altLang="de-DE" dirty="0" err="1">
                <a:cs typeface="Times New Roman" charset="0"/>
              </a:rPr>
              <a:t>les</a:t>
            </a:r>
            <a:r>
              <a:rPr lang="de-CH" altLang="de-DE" dirty="0">
                <a:cs typeface="Times New Roman" charset="0"/>
              </a:rPr>
              <a:t> </a:t>
            </a:r>
            <a:r>
              <a:rPr lang="de-CH" altLang="de-DE" dirty="0" err="1">
                <a:cs typeface="Times New Roman" charset="0"/>
              </a:rPr>
              <a:t>électrons</a:t>
            </a:r>
            <a:r>
              <a:rPr lang="de-CH" altLang="de-DE" dirty="0">
                <a:cs typeface="Times New Roman" charset="0"/>
              </a:rPr>
              <a:t>, </a:t>
            </a:r>
            <a:r>
              <a:rPr lang="de-CH" altLang="de-DE" dirty="0" err="1">
                <a:cs typeface="Times New Roman" charset="0"/>
              </a:rPr>
              <a:t>mais</a:t>
            </a:r>
            <a:r>
              <a:rPr lang="de-CH" altLang="de-DE" dirty="0">
                <a:cs typeface="Times New Roman" charset="0"/>
              </a:rPr>
              <a:t> des </a:t>
            </a:r>
            <a:r>
              <a:rPr lang="de-CH" altLang="de-DE" dirty="0" err="1">
                <a:cs typeface="Times New Roman" charset="0"/>
              </a:rPr>
              <a:t>ions</a:t>
            </a:r>
            <a:r>
              <a:rPr lang="de-CH" altLang="de-DE" dirty="0">
                <a:cs typeface="Times New Roman" charset="0"/>
              </a:rPr>
              <a:t> </a:t>
            </a:r>
            <a:r>
              <a:rPr lang="de-CH" altLang="de-DE" dirty="0" err="1">
                <a:cs typeface="Times New Roman" charset="0"/>
              </a:rPr>
              <a:t>dissous</a:t>
            </a:r>
            <a:r>
              <a:rPr lang="de-CH" altLang="de-DE" dirty="0">
                <a:cs typeface="Times New Roman" charset="0"/>
              </a:rPr>
              <a:t> </a:t>
            </a:r>
            <a:r>
              <a:rPr lang="de-CH" altLang="de-DE" dirty="0" err="1">
                <a:cs typeface="Times New Roman" charset="0"/>
              </a:rPr>
              <a:t>dans</a:t>
            </a:r>
            <a:r>
              <a:rPr lang="de-CH" altLang="de-DE" dirty="0">
                <a:cs typeface="Times New Roman" charset="0"/>
              </a:rPr>
              <a:t> </a:t>
            </a:r>
            <a:r>
              <a:rPr lang="de-CH" altLang="de-DE" dirty="0" err="1">
                <a:cs typeface="Times New Roman" charset="0"/>
              </a:rPr>
              <a:t>l’eau</a:t>
            </a:r>
            <a:r>
              <a:rPr lang="de-CH" altLang="de-DE" dirty="0">
                <a:cs typeface="Times New Roman" charset="0"/>
              </a:rPr>
              <a:t>, des </a:t>
            </a:r>
            <a:r>
              <a:rPr lang="de-CH" altLang="de-DE" dirty="0" err="1">
                <a:cs typeface="Times New Roman" charset="0"/>
              </a:rPr>
              <a:t>atomes</a:t>
            </a:r>
            <a:r>
              <a:rPr lang="de-CH" altLang="de-DE" dirty="0">
                <a:cs typeface="Times New Roman" charset="0"/>
              </a:rPr>
              <a:t> et des </a:t>
            </a:r>
            <a:r>
              <a:rPr lang="de-CH" altLang="de-DE" dirty="0" err="1">
                <a:cs typeface="Times New Roman" charset="0"/>
              </a:rPr>
              <a:t>molécules</a:t>
            </a:r>
            <a:r>
              <a:rPr lang="de-CH" altLang="de-DE" dirty="0">
                <a:cs typeface="Times New Roman" charset="0"/>
              </a:rPr>
              <a:t> à </a:t>
            </a:r>
            <a:r>
              <a:rPr lang="de-CH" altLang="de-DE" dirty="0" err="1">
                <a:cs typeface="Times New Roman" charset="0"/>
              </a:rPr>
              <a:t>charge</a:t>
            </a:r>
            <a:r>
              <a:rPr lang="de-CH" altLang="de-DE" dirty="0">
                <a:cs typeface="Times New Roman" charset="0"/>
              </a:rPr>
              <a:t> positive </a:t>
            </a:r>
            <a:r>
              <a:rPr lang="de-CH" altLang="de-DE" dirty="0" err="1">
                <a:cs typeface="Times New Roman" charset="0"/>
              </a:rPr>
              <a:t>ou</a:t>
            </a:r>
            <a:r>
              <a:rPr lang="de-CH" altLang="de-DE" dirty="0">
                <a:cs typeface="Times New Roman" charset="0"/>
              </a:rPr>
              <a:t> </a:t>
            </a:r>
            <a:r>
              <a:rPr lang="de-CH" altLang="de-DE" dirty="0" err="1">
                <a:cs typeface="Times New Roman" charset="0"/>
              </a:rPr>
              <a:t>négative</a:t>
            </a:r>
            <a:r>
              <a:rPr lang="de-CH" altLang="de-DE" dirty="0">
                <a:cs typeface="Times New Roman" charset="0"/>
              </a:rPr>
              <a:t>.</a:t>
            </a:r>
            <a:endParaRPr lang="de-CH" altLang="de-DE" dirty="0"/>
          </a:p>
          <a:p>
            <a:endParaRPr lang="de-CH" altLang="de-DE" dirty="0"/>
          </a:p>
          <a:p>
            <a:r>
              <a:rPr lang="de-CH" dirty="0"/>
              <a:t>La </a:t>
            </a:r>
            <a:r>
              <a:rPr lang="de-CH" dirty="0" err="1"/>
              <a:t>valeur</a:t>
            </a:r>
            <a:r>
              <a:rPr lang="de-CH" dirty="0"/>
              <a:t> de </a:t>
            </a:r>
            <a:r>
              <a:rPr lang="de-CH" dirty="0" err="1"/>
              <a:t>conductivité</a:t>
            </a:r>
            <a:r>
              <a:rPr lang="de-CH" dirty="0"/>
              <a:t> </a:t>
            </a:r>
            <a:r>
              <a:rPr lang="de-CH" dirty="0" err="1"/>
              <a:t>est</a:t>
            </a:r>
            <a:r>
              <a:rPr lang="de-CH" dirty="0"/>
              <a:t> </a:t>
            </a:r>
            <a:r>
              <a:rPr lang="de-CH" dirty="0" err="1"/>
              <a:t>influencée</a:t>
            </a:r>
            <a:r>
              <a:rPr lang="de-CH" dirty="0"/>
              <a:t> p. ex. par </a:t>
            </a:r>
            <a:r>
              <a:rPr lang="de-CH" dirty="0" err="1"/>
              <a:t>les</a:t>
            </a:r>
            <a:r>
              <a:rPr lang="de-CH" dirty="0"/>
              <a:t> </a:t>
            </a:r>
            <a:r>
              <a:rPr lang="de-CH" dirty="0" err="1"/>
              <a:t>nitrats</a:t>
            </a:r>
            <a:r>
              <a:rPr lang="de-CH" dirty="0"/>
              <a:t>, le </a:t>
            </a:r>
            <a:r>
              <a:rPr lang="de-CH" dirty="0" err="1"/>
              <a:t>chlorure</a:t>
            </a:r>
            <a:r>
              <a:rPr lang="de-CH" dirty="0"/>
              <a:t>, etc.</a:t>
            </a:r>
          </a:p>
        </p:txBody>
      </p:sp>
      <p:sp>
        <p:nvSpPr>
          <p:cNvPr id="4" name="Datumsplatzhalter 4">
            <a:extLst>
              <a:ext uri="{FF2B5EF4-FFF2-40B4-BE49-F238E27FC236}">
                <a16:creationId xmlns:a16="http://schemas.microsoft.com/office/drawing/2014/main" xmlns="" id="{4062620B-C2D1-4895-B72F-E5C2FB4EE166}"/>
              </a:ext>
            </a:extLst>
          </p:cNvPr>
          <p:cNvSpPr>
            <a:spLocks noGrp="1"/>
          </p:cNvSpPr>
          <p:nvPr>
            <p:ph type="dt" sz="half" idx="10"/>
          </p:nvPr>
        </p:nvSpPr>
        <p:spPr>
          <a:xfrm>
            <a:off x="467544" y="6309320"/>
            <a:ext cx="2592288" cy="365125"/>
          </a:xfrm>
        </p:spPr>
        <p:txBody>
          <a:bodyPr/>
          <a:lstStyle/>
          <a:p>
            <a:r>
              <a:rPr lang="de-DE" dirty="0"/>
              <a:t>Formation </a:t>
            </a:r>
            <a:r>
              <a:rPr lang="de-DE" dirty="0" err="1"/>
              <a:t>continue</a:t>
            </a:r>
            <a:r>
              <a:rPr lang="de-DE" dirty="0"/>
              <a:t> ASF 2018</a:t>
            </a:r>
            <a:endParaRPr lang="de-CH" dirty="0"/>
          </a:p>
        </p:txBody>
      </p:sp>
    </p:spTree>
    <p:extLst>
      <p:ext uri="{BB962C8B-B14F-4D97-AF65-F5344CB8AC3E}">
        <p14:creationId xmlns:p14="http://schemas.microsoft.com/office/powerpoint/2010/main" val="42190260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bwMode="auto">
          <a:xfrm>
            <a:off x="457200" y="250031"/>
            <a:ext cx="6491064" cy="509588"/>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rmAutofit fontScale="90000"/>
          </a:bodyPr>
          <a:lstStyle/>
          <a:p>
            <a:pPr algn="l" eaLnBrk="1" hangingPunct="1"/>
            <a:r>
              <a:rPr lang="de-CH" altLang="de-DE" sz="3200" dirty="0" err="1"/>
              <a:t>Conductivité</a:t>
            </a:r>
            <a:endParaRPr lang="de-CH" altLang="de-DE" sz="3200" dirty="0"/>
          </a:p>
        </p:txBody>
      </p:sp>
      <p:grpSp>
        <p:nvGrpSpPr>
          <p:cNvPr id="29699" name="Group 4"/>
          <p:cNvGrpSpPr>
            <a:grpSpLocks/>
          </p:cNvGrpSpPr>
          <p:nvPr/>
        </p:nvGrpSpPr>
        <p:grpSpPr bwMode="auto">
          <a:xfrm>
            <a:off x="2590800" y="1742530"/>
            <a:ext cx="3862387" cy="4357688"/>
            <a:chOff x="1664" y="844"/>
            <a:chExt cx="2433" cy="2745"/>
          </a:xfrm>
        </p:grpSpPr>
        <p:sp>
          <p:nvSpPr>
            <p:cNvPr id="29702" name="Rectangle 5"/>
            <p:cNvSpPr>
              <a:spLocks noChangeArrowheads="1"/>
            </p:cNvSpPr>
            <p:nvPr/>
          </p:nvSpPr>
          <p:spPr bwMode="auto">
            <a:xfrm>
              <a:off x="1874" y="847"/>
              <a:ext cx="940"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r>
                <a:rPr lang="en-GB" altLang="de-DE" sz="1400" dirty="0">
                  <a:solidFill>
                    <a:schemeClr val="accent2"/>
                  </a:solidFill>
                </a:rPr>
                <a:t>Tension alternative</a:t>
              </a:r>
            </a:p>
          </p:txBody>
        </p:sp>
        <p:sp>
          <p:nvSpPr>
            <p:cNvPr id="29703" name="Rectangle 6"/>
            <p:cNvSpPr>
              <a:spLocks noChangeArrowheads="1"/>
            </p:cNvSpPr>
            <p:nvPr/>
          </p:nvSpPr>
          <p:spPr bwMode="auto">
            <a:xfrm>
              <a:off x="3033" y="844"/>
              <a:ext cx="93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r>
                <a:rPr lang="en-GB" altLang="de-DE" sz="1400" dirty="0" err="1">
                  <a:solidFill>
                    <a:schemeClr val="accent2"/>
                  </a:solidFill>
                </a:rPr>
                <a:t>Mesure</a:t>
              </a:r>
              <a:r>
                <a:rPr lang="en-GB" altLang="de-DE" sz="1400" dirty="0">
                  <a:solidFill>
                    <a:schemeClr val="accent2"/>
                  </a:solidFill>
                </a:rPr>
                <a:t> du courant</a:t>
              </a:r>
            </a:p>
          </p:txBody>
        </p:sp>
        <p:grpSp>
          <p:nvGrpSpPr>
            <p:cNvPr id="29704" name="Group 7"/>
            <p:cNvGrpSpPr>
              <a:grpSpLocks/>
            </p:cNvGrpSpPr>
            <p:nvPr/>
          </p:nvGrpSpPr>
          <p:grpSpPr bwMode="auto">
            <a:xfrm>
              <a:off x="1664" y="1081"/>
              <a:ext cx="2433" cy="2168"/>
              <a:chOff x="1664" y="1081"/>
              <a:chExt cx="2433" cy="2168"/>
            </a:xfrm>
          </p:grpSpPr>
          <p:sp>
            <p:nvSpPr>
              <p:cNvPr id="29707" name="Freeform 8"/>
              <p:cNvSpPr>
                <a:spLocks/>
              </p:cNvSpPr>
              <p:nvPr/>
            </p:nvSpPr>
            <p:spPr bwMode="auto">
              <a:xfrm>
                <a:off x="1664" y="2167"/>
                <a:ext cx="2424" cy="1079"/>
              </a:xfrm>
              <a:custGeom>
                <a:avLst/>
                <a:gdLst>
                  <a:gd name="T0" fmla="*/ 1212 w 4849"/>
                  <a:gd name="T1" fmla="*/ 539 h 2159"/>
                  <a:gd name="T2" fmla="*/ 3 w 4849"/>
                  <a:gd name="T3" fmla="*/ 8 h 2159"/>
                  <a:gd name="T4" fmla="*/ 27 w 4849"/>
                  <a:gd name="T5" fmla="*/ 0 h 2159"/>
                  <a:gd name="T6" fmla="*/ 51 w 4849"/>
                  <a:gd name="T7" fmla="*/ 0 h 2159"/>
                  <a:gd name="T8" fmla="*/ 75 w 4849"/>
                  <a:gd name="T9" fmla="*/ 8 h 2159"/>
                  <a:gd name="T10" fmla="*/ 99 w 4849"/>
                  <a:gd name="T11" fmla="*/ 11 h 2159"/>
                  <a:gd name="T12" fmla="*/ 123 w 4849"/>
                  <a:gd name="T13" fmla="*/ 15 h 2159"/>
                  <a:gd name="T14" fmla="*/ 147 w 4849"/>
                  <a:gd name="T15" fmla="*/ 15 h 2159"/>
                  <a:gd name="T16" fmla="*/ 171 w 4849"/>
                  <a:gd name="T17" fmla="*/ 15 h 2159"/>
                  <a:gd name="T18" fmla="*/ 195 w 4849"/>
                  <a:gd name="T19" fmla="*/ 15 h 2159"/>
                  <a:gd name="T20" fmla="*/ 219 w 4849"/>
                  <a:gd name="T21" fmla="*/ 8 h 2159"/>
                  <a:gd name="T22" fmla="*/ 243 w 4849"/>
                  <a:gd name="T23" fmla="*/ 4 h 2159"/>
                  <a:gd name="T24" fmla="*/ 267 w 4849"/>
                  <a:gd name="T25" fmla="*/ 0 h 2159"/>
                  <a:gd name="T26" fmla="*/ 291 w 4849"/>
                  <a:gd name="T27" fmla="*/ 0 h 2159"/>
                  <a:gd name="T28" fmla="*/ 315 w 4849"/>
                  <a:gd name="T29" fmla="*/ 4 h 2159"/>
                  <a:gd name="T30" fmla="*/ 339 w 4849"/>
                  <a:gd name="T31" fmla="*/ 11 h 2159"/>
                  <a:gd name="T32" fmla="*/ 363 w 4849"/>
                  <a:gd name="T33" fmla="*/ 15 h 2159"/>
                  <a:gd name="T34" fmla="*/ 386 w 4849"/>
                  <a:gd name="T35" fmla="*/ 19 h 2159"/>
                  <a:gd name="T36" fmla="*/ 410 w 4849"/>
                  <a:gd name="T37" fmla="*/ 15 h 2159"/>
                  <a:gd name="T38" fmla="*/ 434 w 4849"/>
                  <a:gd name="T39" fmla="*/ 11 h 2159"/>
                  <a:gd name="T40" fmla="*/ 458 w 4849"/>
                  <a:gd name="T41" fmla="*/ 4 h 2159"/>
                  <a:gd name="T42" fmla="*/ 482 w 4849"/>
                  <a:gd name="T43" fmla="*/ 8 h 2159"/>
                  <a:gd name="T44" fmla="*/ 506 w 4849"/>
                  <a:gd name="T45" fmla="*/ 19 h 2159"/>
                  <a:gd name="T46" fmla="*/ 530 w 4849"/>
                  <a:gd name="T47" fmla="*/ 23 h 2159"/>
                  <a:gd name="T48" fmla="*/ 554 w 4849"/>
                  <a:gd name="T49" fmla="*/ 19 h 2159"/>
                  <a:gd name="T50" fmla="*/ 578 w 4849"/>
                  <a:gd name="T51" fmla="*/ 11 h 2159"/>
                  <a:gd name="T52" fmla="*/ 602 w 4849"/>
                  <a:gd name="T53" fmla="*/ 8 h 2159"/>
                  <a:gd name="T54" fmla="*/ 629 w 4849"/>
                  <a:gd name="T55" fmla="*/ 4 h 2159"/>
                  <a:gd name="T56" fmla="*/ 653 w 4849"/>
                  <a:gd name="T57" fmla="*/ 15 h 2159"/>
                  <a:gd name="T58" fmla="*/ 682 w 4849"/>
                  <a:gd name="T59" fmla="*/ 19 h 2159"/>
                  <a:gd name="T60" fmla="*/ 705 w 4849"/>
                  <a:gd name="T61" fmla="*/ 23 h 2159"/>
                  <a:gd name="T62" fmla="*/ 730 w 4849"/>
                  <a:gd name="T63" fmla="*/ 15 h 2159"/>
                  <a:gd name="T64" fmla="*/ 753 w 4849"/>
                  <a:gd name="T65" fmla="*/ 11 h 2159"/>
                  <a:gd name="T66" fmla="*/ 781 w 4849"/>
                  <a:gd name="T67" fmla="*/ 11 h 2159"/>
                  <a:gd name="T68" fmla="*/ 805 w 4849"/>
                  <a:gd name="T69" fmla="*/ 11 h 2159"/>
                  <a:gd name="T70" fmla="*/ 833 w 4849"/>
                  <a:gd name="T71" fmla="*/ 19 h 2159"/>
                  <a:gd name="T72" fmla="*/ 857 w 4849"/>
                  <a:gd name="T73" fmla="*/ 19 h 2159"/>
                  <a:gd name="T74" fmla="*/ 881 w 4849"/>
                  <a:gd name="T75" fmla="*/ 8 h 2159"/>
                  <a:gd name="T76" fmla="*/ 904 w 4849"/>
                  <a:gd name="T77" fmla="*/ 0 h 2159"/>
                  <a:gd name="T78" fmla="*/ 929 w 4849"/>
                  <a:gd name="T79" fmla="*/ 4 h 2159"/>
                  <a:gd name="T80" fmla="*/ 957 w 4849"/>
                  <a:gd name="T81" fmla="*/ 11 h 2159"/>
                  <a:gd name="T82" fmla="*/ 981 w 4849"/>
                  <a:gd name="T83" fmla="*/ 15 h 2159"/>
                  <a:gd name="T84" fmla="*/ 1005 w 4849"/>
                  <a:gd name="T85" fmla="*/ 15 h 2159"/>
                  <a:gd name="T86" fmla="*/ 1029 w 4849"/>
                  <a:gd name="T87" fmla="*/ 11 h 2159"/>
                  <a:gd name="T88" fmla="*/ 1053 w 4849"/>
                  <a:gd name="T89" fmla="*/ 11 h 2159"/>
                  <a:gd name="T90" fmla="*/ 1076 w 4849"/>
                  <a:gd name="T91" fmla="*/ 19 h 2159"/>
                  <a:gd name="T92" fmla="*/ 1100 w 4849"/>
                  <a:gd name="T93" fmla="*/ 23 h 2159"/>
                  <a:gd name="T94" fmla="*/ 1124 w 4849"/>
                  <a:gd name="T95" fmla="*/ 15 h 2159"/>
                  <a:gd name="T96" fmla="*/ 1148 w 4849"/>
                  <a:gd name="T97" fmla="*/ 11 h 2159"/>
                  <a:gd name="T98" fmla="*/ 1172 w 4849"/>
                  <a:gd name="T99" fmla="*/ 11 h 215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849" h="2159">
                    <a:moveTo>
                      <a:pt x="4849" y="32"/>
                    </a:moveTo>
                    <a:lnTo>
                      <a:pt x="4849" y="2159"/>
                    </a:lnTo>
                    <a:lnTo>
                      <a:pt x="0" y="2159"/>
                    </a:lnTo>
                    <a:lnTo>
                      <a:pt x="15" y="32"/>
                    </a:lnTo>
                    <a:lnTo>
                      <a:pt x="64" y="17"/>
                    </a:lnTo>
                    <a:lnTo>
                      <a:pt x="111" y="0"/>
                    </a:lnTo>
                    <a:lnTo>
                      <a:pt x="158" y="0"/>
                    </a:lnTo>
                    <a:lnTo>
                      <a:pt x="207" y="0"/>
                    </a:lnTo>
                    <a:lnTo>
                      <a:pt x="256" y="17"/>
                    </a:lnTo>
                    <a:lnTo>
                      <a:pt x="303" y="32"/>
                    </a:lnTo>
                    <a:lnTo>
                      <a:pt x="350" y="32"/>
                    </a:lnTo>
                    <a:lnTo>
                      <a:pt x="399" y="47"/>
                    </a:lnTo>
                    <a:lnTo>
                      <a:pt x="448" y="47"/>
                    </a:lnTo>
                    <a:lnTo>
                      <a:pt x="495" y="62"/>
                    </a:lnTo>
                    <a:lnTo>
                      <a:pt x="542" y="62"/>
                    </a:lnTo>
                    <a:lnTo>
                      <a:pt x="590" y="62"/>
                    </a:lnTo>
                    <a:lnTo>
                      <a:pt x="637" y="62"/>
                    </a:lnTo>
                    <a:lnTo>
                      <a:pt x="686" y="62"/>
                    </a:lnTo>
                    <a:lnTo>
                      <a:pt x="733" y="62"/>
                    </a:lnTo>
                    <a:lnTo>
                      <a:pt x="782" y="62"/>
                    </a:lnTo>
                    <a:lnTo>
                      <a:pt x="829" y="47"/>
                    </a:lnTo>
                    <a:lnTo>
                      <a:pt x="878" y="32"/>
                    </a:lnTo>
                    <a:lnTo>
                      <a:pt x="925" y="32"/>
                    </a:lnTo>
                    <a:lnTo>
                      <a:pt x="972" y="17"/>
                    </a:lnTo>
                    <a:lnTo>
                      <a:pt x="1021" y="17"/>
                    </a:lnTo>
                    <a:lnTo>
                      <a:pt x="1070" y="0"/>
                    </a:lnTo>
                    <a:lnTo>
                      <a:pt x="1117" y="0"/>
                    </a:lnTo>
                    <a:lnTo>
                      <a:pt x="1164" y="0"/>
                    </a:lnTo>
                    <a:lnTo>
                      <a:pt x="1213" y="0"/>
                    </a:lnTo>
                    <a:lnTo>
                      <a:pt x="1260" y="17"/>
                    </a:lnTo>
                    <a:lnTo>
                      <a:pt x="1307" y="32"/>
                    </a:lnTo>
                    <a:lnTo>
                      <a:pt x="1356" y="47"/>
                    </a:lnTo>
                    <a:lnTo>
                      <a:pt x="1405" y="62"/>
                    </a:lnTo>
                    <a:lnTo>
                      <a:pt x="1452" y="62"/>
                    </a:lnTo>
                    <a:lnTo>
                      <a:pt x="1499" y="79"/>
                    </a:lnTo>
                    <a:lnTo>
                      <a:pt x="1547" y="79"/>
                    </a:lnTo>
                    <a:lnTo>
                      <a:pt x="1594" y="79"/>
                    </a:lnTo>
                    <a:lnTo>
                      <a:pt x="1643" y="62"/>
                    </a:lnTo>
                    <a:lnTo>
                      <a:pt x="1690" y="47"/>
                    </a:lnTo>
                    <a:lnTo>
                      <a:pt x="1737" y="47"/>
                    </a:lnTo>
                    <a:lnTo>
                      <a:pt x="1786" y="32"/>
                    </a:lnTo>
                    <a:lnTo>
                      <a:pt x="1835" y="17"/>
                    </a:lnTo>
                    <a:lnTo>
                      <a:pt x="1882" y="17"/>
                    </a:lnTo>
                    <a:lnTo>
                      <a:pt x="1929" y="32"/>
                    </a:lnTo>
                    <a:lnTo>
                      <a:pt x="1978" y="62"/>
                    </a:lnTo>
                    <a:lnTo>
                      <a:pt x="2027" y="79"/>
                    </a:lnTo>
                    <a:lnTo>
                      <a:pt x="2074" y="94"/>
                    </a:lnTo>
                    <a:lnTo>
                      <a:pt x="2121" y="94"/>
                    </a:lnTo>
                    <a:lnTo>
                      <a:pt x="2170" y="94"/>
                    </a:lnTo>
                    <a:lnTo>
                      <a:pt x="2217" y="79"/>
                    </a:lnTo>
                    <a:lnTo>
                      <a:pt x="2266" y="62"/>
                    </a:lnTo>
                    <a:lnTo>
                      <a:pt x="2313" y="47"/>
                    </a:lnTo>
                    <a:lnTo>
                      <a:pt x="2360" y="32"/>
                    </a:lnTo>
                    <a:lnTo>
                      <a:pt x="2409" y="32"/>
                    </a:lnTo>
                    <a:lnTo>
                      <a:pt x="2472" y="17"/>
                    </a:lnTo>
                    <a:lnTo>
                      <a:pt x="2519" y="17"/>
                    </a:lnTo>
                    <a:lnTo>
                      <a:pt x="2568" y="47"/>
                    </a:lnTo>
                    <a:lnTo>
                      <a:pt x="2615" y="62"/>
                    </a:lnTo>
                    <a:lnTo>
                      <a:pt x="2662" y="62"/>
                    </a:lnTo>
                    <a:lnTo>
                      <a:pt x="2728" y="79"/>
                    </a:lnTo>
                    <a:lnTo>
                      <a:pt x="2775" y="94"/>
                    </a:lnTo>
                    <a:lnTo>
                      <a:pt x="2822" y="94"/>
                    </a:lnTo>
                    <a:lnTo>
                      <a:pt x="2871" y="79"/>
                    </a:lnTo>
                    <a:lnTo>
                      <a:pt x="2920" y="62"/>
                    </a:lnTo>
                    <a:lnTo>
                      <a:pt x="2967" y="47"/>
                    </a:lnTo>
                    <a:lnTo>
                      <a:pt x="3014" y="47"/>
                    </a:lnTo>
                    <a:lnTo>
                      <a:pt x="3063" y="47"/>
                    </a:lnTo>
                    <a:lnTo>
                      <a:pt x="3127" y="47"/>
                    </a:lnTo>
                    <a:lnTo>
                      <a:pt x="3174" y="47"/>
                    </a:lnTo>
                    <a:lnTo>
                      <a:pt x="3223" y="47"/>
                    </a:lnTo>
                    <a:lnTo>
                      <a:pt x="3285" y="62"/>
                    </a:lnTo>
                    <a:lnTo>
                      <a:pt x="3334" y="79"/>
                    </a:lnTo>
                    <a:lnTo>
                      <a:pt x="3382" y="79"/>
                    </a:lnTo>
                    <a:lnTo>
                      <a:pt x="3429" y="79"/>
                    </a:lnTo>
                    <a:lnTo>
                      <a:pt x="3477" y="47"/>
                    </a:lnTo>
                    <a:lnTo>
                      <a:pt x="3525" y="32"/>
                    </a:lnTo>
                    <a:lnTo>
                      <a:pt x="3572" y="17"/>
                    </a:lnTo>
                    <a:lnTo>
                      <a:pt x="3619" y="0"/>
                    </a:lnTo>
                    <a:lnTo>
                      <a:pt x="3668" y="0"/>
                    </a:lnTo>
                    <a:lnTo>
                      <a:pt x="3717" y="17"/>
                    </a:lnTo>
                    <a:lnTo>
                      <a:pt x="3764" y="32"/>
                    </a:lnTo>
                    <a:lnTo>
                      <a:pt x="3828" y="47"/>
                    </a:lnTo>
                    <a:lnTo>
                      <a:pt x="3877" y="62"/>
                    </a:lnTo>
                    <a:lnTo>
                      <a:pt x="3924" y="62"/>
                    </a:lnTo>
                    <a:lnTo>
                      <a:pt x="3971" y="62"/>
                    </a:lnTo>
                    <a:lnTo>
                      <a:pt x="4020" y="62"/>
                    </a:lnTo>
                    <a:lnTo>
                      <a:pt x="4067" y="47"/>
                    </a:lnTo>
                    <a:lnTo>
                      <a:pt x="4116" y="47"/>
                    </a:lnTo>
                    <a:lnTo>
                      <a:pt x="4163" y="47"/>
                    </a:lnTo>
                    <a:lnTo>
                      <a:pt x="4212" y="47"/>
                    </a:lnTo>
                    <a:lnTo>
                      <a:pt x="4259" y="62"/>
                    </a:lnTo>
                    <a:lnTo>
                      <a:pt x="4306" y="79"/>
                    </a:lnTo>
                    <a:lnTo>
                      <a:pt x="4355" y="94"/>
                    </a:lnTo>
                    <a:lnTo>
                      <a:pt x="4402" y="94"/>
                    </a:lnTo>
                    <a:lnTo>
                      <a:pt x="4450" y="94"/>
                    </a:lnTo>
                    <a:lnTo>
                      <a:pt x="4497" y="62"/>
                    </a:lnTo>
                    <a:lnTo>
                      <a:pt x="4544" y="47"/>
                    </a:lnTo>
                    <a:lnTo>
                      <a:pt x="4593" y="47"/>
                    </a:lnTo>
                    <a:lnTo>
                      <a:pt x="4642" y="47"/>
                    </a:lnTo>
                    <a:lnTo>
                      <a:pt x="4689" y="47"/>
                    </a:lnTo>
                    <a:lnTo>
                      <a:pt x="4849" y="32"/>
                    </a:lnTo>
                    <a:close/>
                  </a:path>
                </a:pathLst>
              </a:custGeom>
              <a:solidFill>
                <a:srgbClr val="AEAEFF"/>
              </a:solidFill>
              <a:ln w="11113">
                <a:solidFill>
                  <a:srgbClr val="FFFFFF"/>
                </a:solidFill>
                <a:prstDash val="solid"/>
                <a:round/>
                <a:headEnd/>
                <a:tailEnd/>
              </a:ln>
            </p:spPr>
            <p:txBody>
              <a:bodyPr/>
              <a:lstStyle/>
              <a:p>
                <a:endParaRPr lang="de-CH" dirty="0"/>
              </a:p>
            </p:txBody>
          </p:sp>
          <p:sp>
            <p:nvSpPr>
              <p:cNvPr id="29708" name="Line 9"/>
              <p:cNvSpPr>
                <a:spLocks noChangeShapeType="1"/>
              </p:cNvSpPr>
              <p:nvPr/>
            </p:nvSpPr>
            <p:spPr bwMode="auto">
              <a:xfrm>
                <a:off x="1672" y="1759"/>
                <a:ext cx="1" cy="149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de-CH" dirty="0"/>
              </a:p>
            </p:txBody>
          </p:sp>
          <p:sp>
            <p:nvSpPr>
              <p:cNvPr id="29709" name="Line 10"/>
              <p:cNvSpPr>
                <a:spLocks noChangeShapeType="1"/>
              </p:cNvSpPr>
              <p:nvPr/>
            </p:nvSpPr>
            <p:spPr bwMode="auto">
              <a:xfrm>
                <a:off x="1672" y="3248"/>
                <a:ext cx="242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de-CH" dirty="0"/>
              </a:p>
            </p:txBody>
          </p:sp>
          <p:sp>
            <p:nvSpPr>
              <p:cNvPr id="29710" name="Line 11"/>
              <p:cNvSpPr>
                <a:spLocks noChangeShapeType="1"/>
              </p:cNvSpPr>
              <p:nvPr/>
            </p:nvSpPr>
            <p:spPr bwMode="auto">
              <a:xfrm flipV="1">
                <a:off x="4096" y="1759"/>
                <a:ext cx="1" cy="149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de-CH" dirty="0"/>
              </a:p>
            </p:txBody>
          </p:sp>
          <p:grpSp>
            <p:nvGrpSpPr>
              <p:cNvPr id="29711" name="Group 12"/>
              <p:cNvGrpSpPr>
                <a:grpSpLocks/>
              </p:cNvGrpSpPr>
              <p:nvPr/>
            </p:nvGrpSpPr>
            <p:grpSpPr bwMode="auto">
              <a:xfrm>
                <a:off x="2648" y="2334"/>
                <a:ext cx="602" cy="190"/>
                <a:chOff x="2648" y="2334"/>
                <a:chExt cx="602" cy="190"/>
              </a:xfrm>
            </p:grpSpPr>
            <p:sp>
              <p:nvSpPr>
                <p:cNvPr id="29759" name="Line 13"/>
                <p:cNvSpPr>
                  <a:spLocks noChangeShapeType="1"/>
                </p:cNvSpPr>
                <p:nvPr/>
              </p:nvSpPr>
              <p:spPr bwMode="auto">
                <a:xfrm>
                  <a:off x="2674" y="2426"/>
                  <a:ext cx="550"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de-CH" dirty="0"/>
                </a:p>
              </p:txBody>
            </p:sp>
            <p:sp>
              <p:nvSpPr>
                <p:cNvPr id="29760" name="Freeform 14"/>
                <p:cNvSpPr>
                  <a:spLocks/>
                </p:cNvSpPr>
                <p:nvPr/>
              </p:nvSpPr>
              <p:spPr bwMode="auto">
                <a:xfrm>
                  <a:off x="2648" y="2410"/>
                  <a:ext cx="36" cy="33"/>
                </a:xfrm>
                <a:custGeom>
                  <a:avLst/>
                  <a:gdLst>
                    <a:gd name="T0" fmla="*/ 18 w 73"/>
                    <a:gd name="T1" fmla="*/ 0 h 65"/>
                    <a:gd name="T2" fmla="*/ 15 w 73"/>
                    <a:gd name="T3" fmla="*/ 8 h 65"/>
                    <a:gd name="T4" fmla="*/ 18 w 73"/>
                    <a:gd name="T5" fmla="*/ 17 h 65"/>
                    <a:gd name="T6" fmla="*/ 0 w 73"/>
                    <a:gd name="T7" fmla="*/ 8 h 65"/>
                    <a:gd name="T8" fmla="*/ 18 w 73"/>
                    <a:gd name="T9" fmla="*/ 0 h 6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3" h="65">
                      <a:moveTo>
                        <a:pt x="73" y="0"/>
                      </a:moveTo>
                      <a:lnTo>
                        <a:pt x="62" y="32"/>
                      </a:lnTo>
                      <a:lnTo>
                        <a:pt x="73" y="65"/>
                      </a:lnTo>
                      <a:lnTo>
                        <a:pt x="0" y="32"/>
                      </a:lnTo>
                      <a:lnTo>
                        <a:pt x="7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dirty="0"/>
                </a:p>
              </p:txBody>
            </p:sp>
            <p:sp>
              <p:nvSpPr>
                <p:cNvPr id="29761" name="Freeform 15"/>
                <p:cNvSpPr>
                  <a:spLocks/>
                </p:cNvSpPr>
                <p:nvPr/>
              </p:nvSpPr>
              <p:spPr bwMode="auto">
                <a:xfrm>
                  <a:off x="3214" y="2410"/>
                  <a:ext cx="36" cy="33"/>
                </a:xfrm>
                <a:custGeom>
                  <a:avLst/>
                  <a:gdLst>
                    <a:gd name="T0" fmla="*/ 0 w 74"/>
                    <a:gd name="T1" fmla="*/ 17 h 65"/>
                    <a:gd name="T2" fmla="*/ 2 w 74"/>
                    <a:gd name="T3" fmla="*/ 8 h 65"/>
                    <a:gd name="T4" fmla="*/ 0 w 74"/>
                    <a:gd name="T5" fmla="*/ 0 h 65"/>
                    <a:gd name="T6" fmla="*/ 18 w 74"/>
                    <a:gd name="T7" fmla="*/ 8 h 65"/>
                    <a:gd name="T8" fmla="*/ 0 w 74"/>
                    <a:gd name="T9" fmla="*/ 17 h 6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4" h="65">
                      <a:moveTo>
                        <a:pt x="0" y="65"/>
                      </a:moveTo>
                      <a:lnTo>
                        <a:pt x="10" y="32"/>
                      </a:lnTo>
                      <a:lnTo>
                        <a:pt x="0" y="0"/>
                      </a:lnTo>
                      <a:lnTo>
                        <a:pt x="74" y="32"/>
                      </a:lnTo>
                      <a:lnTo>
                        <a:pt x="0" y="6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dirty="0"/>
                </a:p>
              </p:txBody>
            </p:sp>
            <p:sp>
              <p:nvSpPr>
                <p:cNvPr id="29762" name="Oval 16"/>
                <p:cNvSpPr>
                  <a:spLocks noChangeArrowheads="1"/>
                </p:cNvSpPr>
                <p:nvPr/>
              </p:nvSpPr>
              <p:spPr bwMode="auto">
                <a:xfrm>
                  <a:off x="2856" y="2334"/>
                  <a:ext cx="193" cy="190"/>
                </a:xfrm>
                <a:prstGeom prst="ellipse">
                  <a:avLst/>
                </a:prstGeom>
                <a:solidFill>
                  <a:srgbClr val="FFFFFF"/>
                </a:solidFill>
                <a:ln w="11113">
                  <a:solidFill>
                    <a:srgbClr val="000000"/>
                  </a:solidFill>
                  <a:round/>
                  <a:headEnd/>
                  <a:tailEnd/>
                </a:ln>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endParaRPr lang="de-CH" altLang="de-DE" dirty="0"/>
                </a:p>
              </p:txBody>
            </p:sp>
          </p:grpSp>
          <p:sp>
            <p:nvSpPr>
              <p:cNvPr id="29712" name="Rectangle 17"/>
              <p:cNvSpPr>
                <a:spLocks noChangeArrowheads="1"/>
              </p:cNvSpPr>
              <p:nvPr/>
            </p:nvSpPr>
            <p:spPr bwMode="auto">
              <a:xfrm>
                <a:off x="2923" y="2310"/>
                <a:ext cx="5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r>
                  <a:rPr lang="en-GB" altLang="de-DE" dirty="0">
                    <a:solidFill>
                      <a:srgbClr val="000000"/>
                    </a:solidFill>
                  </a:rPr>
                  <a:t>-</a:t>
                </a:r>
                <a:endParaRPr lang="en-GB" altLang="de-DE" dirty="0"/>
              </a:p>
            </p:txBody>
          </p:sp>
          <p:grpSp>
            <p:nvGrpSpPr>
              <p:cNvPr id="29713" name="Group 18"/>
              <p:cNvGrpSpPr>
                <a:grpSpLocks/>
              </p:cNvGrpSpPr>
              <p:nvPr/>
            </p:nvGrpSpPr>
            <p:grpSpPr bwMode="auto">
              <a:xfrm>
                <a:off x="2587" y="2712"/>
                <a:ext cx="601" cy="189"/>
                <a:chOff x="2587" y="2712"/>
                <a:chExt cx="601" cy="189"/>
              </a:xfrm>
            </p:grpSpPr>
            <p:sp>
              <p:nvSpPr>
                <p:cNvPr id="29755" name="Line 19"/>
                <p:cNvSpPr>
                  <a:spLocks noChangeShapeType="1"/>
                </p:cNvSpPr>
                <p:nvPr/>
              </p:nvSpPr>
              <p:spPr bwMode="auto">
                <a:xfrm>
                  <a:off x="2613" y="2807"/>
                  <a:ext cx="549"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de-CH" dirty="0"/>
                </a:p>
              </p:txBody>
            </p:sp>
            <p:sp>
              <p:nvSpPr>
                <p:cNvPr id="29756" name="Freeform 20"/>
                <p:cNvSpPr>
                  <a:spLocks/>
                </p:cNvSpPr>
                <p:nvPr/>
              </p:nvSpPr>
              <p:spPr bwMode="auto">
                <a:xfrm>
                  <a:off x="2587" y="2790"/>
                  <a:ext cx="36" cy="33"/>
                </a:xfrm>
                <a:custGeom>
                  <a:avLst/>
                  <a:gdLst>
                    <a:gd name="T0" fmla="*/ 18 w 74"/>
                    <a:gd name="T1" fmla="*/ 0 h 66"/>
                    <a:gd name="T2" fmla="*/ 15 w 74"/>
                    <a:gd name="T3" fmla="*/ 9 h 66"/>
                    <a:gd name="T4" fmla="*/ 18 w 74"/>
                    <a:gd name="T5" fmla="*/ 17 h 66"/>
                    <a:gd name="T6" fmla="*/ 0 w 74"/>
                    <a:gd name="T7" fmla="*/ 9 h 66"/>
                    <a:gd name="T8" fmla="*/ 18 w 74"/>
                    <a:gd name="T9" fmla="*/ 0 h 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4" h="66">
                      <a:moveTo>
                        <a:pt x="74" y="0"/>
                      </a:moveTo>
                      <a:lnTo>
                        <a:pt x="62" y="34"/>
                      </a:lnTo>
                      <a:lnTo>
                        <a:pt x="74" y="66"/>
                      </a:lnTo>
                      <a:lnTo>
                        <a:pt x="0" y="34"/>
                      </a:lnTo>
                      <a:lnTo>
                        <a:pt x="7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dirty="0"/>
                </a:p>
              </p:txBody>
            </p:sp>
            <p:sp>
              <p:nvSpPr>
                <p:cNvPr id="29757" name="Freeform 21"/>
                <p:cNvSpPr>
                  <a:spLocks/>
                </p:cNvSpPr>
                <p:nvPr/>
              </p:nvSpPr>
              <p:spPr bwMode="auto">
                <a:xfrm>
                  <a:off x="3152" y="2790"/>
                  <a:ext cx="36" cy="33"/>
                </a:xfrm>
                <a:custGeom>
                  <a:avLst/>
                  <a:gdLst>
                    <a:gd name="T0" fmla="*/ 0 w 74"/>
                    <a:gd name="T1" fmla="*/ 17 h 66"/>
                    <a:gd name="T2" fmla="*/ 3 w 74"/>
                    <a:gd name="T3" fmla="*/ 9 h 66"/>
                    <a:gd name="T4" fmla="*/ 0 w 74"/>
                    <a:gd name="T5" fmla="*/ 0 h 66"/>
                    <a:gd name="T6" fmla="*/ 18 w 74"/>
                    <a:gd name="T7" fmla="*/ 9 h 66"/>
                    <a:gd name="T8" fmla="*/ 0 w 74"/>
                    <a:gd name="T9" fmla="*/ 17 h 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4" h="66">
                      <a:moveTo>
                        <a:pt x="0" y="66"/>
                      </a:moveTo>
                      <a:lnTo>
                        <a:pt x="12" y="34"/>
                      </a:lnTo>
                      <a:lnTo>
                        <a:pt x="0" y="0"/>
                      </a:lnTo>
                      <a:lnTo>
                        <a:pt x="74" y="34"/>
                      </a:lnTo>
                      <a:lnTo>
                        <a:pt x="0" y="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dirty="0"/>
                </a:p>
              </p:txBody>
            </p:sp>
            <p:sp>
              <p:nvSpPr>
                <p:cNvPr id="29758" name="Oval 22"/>
                <p:cNvSpPr>
                  <a:spLocks noChangeArrowheads="1"/>
                </p:cNvSpPr>
                <p:nvPr/>
              </p:nvSpPr>
              <p:spPr bwMode="auto">
                <a:xfrm>
                  <a:off x="2779" y="2712"/>
                  <a:ext cx="193" cy="189"/>
                </a:xfrm>
                <a:prstGeom prst="ellipse">
                  <a:avLst/>
                </a:prstGeom>
                <a:solidFill>
                  <a:srgbClr val="FFFFFF"/>
                </a:solidFill>
                <a:ln w="11113">
                  <a:solidFill>
                    <a:srgbClr val="000000"/>
                  </a:solidFill>
                  <a:round/>
                  <a:headEnd/>
                  <a:tailEnd/>
                </a:ln>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endParaRPr lang="de-CH" altLang="de-DE" dirty="0"/>
                </a:p>
              </p:txBody>
            </p:sp>
          </p:grpSp>
          <p:sp>
            <p:nvSpPr>
              <p:cNvPr id="29714" name="Rectangle 23"/>
              <p:cNvSpPr>
                <a:spLocks noChangeArrowheads="1"/>
              </p:cNvSpPr>
              <p:nvPr/>
            </p:nvSpPr>
            <p:spPr bwMode="auto">
              <a:xfrm>
                <a:off x="2833" y="2714"/>
                <a:ext cx="9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r>
                  <a:rPr lang="en-GB" altLang="de-DE" dirty="0">
                    <a:solidFill>
                      <a:srgbClr val="000000"/>
                    </a:solidFill>
                  </a:rPr>
                  <a:t>+</a:t>
                </a:r>
                <a:endParaRPr lang="en-GB" altLang="de-DE" dirty="0"/>
              </a:p>
            </p:txBody>
          </p:sp>
          <p:sp>
            <p:nvSpPr>
              <p:cNvPr id="29715" name="Line 24"/>
              <p:cNvSpPr>
                <a:spLocks noChangeShapeType="1"/>
              </p:cNvSpPr>
              <p:nvPr/>
            </p:nvSpPr>
            <p:spPr bwMode="auto">
              <a:xfrm>
                <a:off x="1869" y="2699"/>
                <a:ext cx="357" cy="2"/>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de-CH" dirty="0"/>
              </a:p>
            </p:txBody>
          </p:sp>
          <p:sp>
            <p:nvSpPr>
              <p:cNvPr id="29716" name="Line 25"/>
              <p:cNvSpPr>
                <a:spLocks noChangeShapeType="1"/>
              </p:cNvSpPr>
              <p:nvPr/>
            </p:nvSpPr>
            <p:spPr bwMode="auto">
              <a:xfrm>
                <a:off x="2231" y="2593"/>
                <a:ext cx="1" cy="498"/>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de-CH" dirty="0"/>
              </a:p>
            </p:txBody>
          </p:sp>
          <p:sp>
            <p:nvSpPr>
              <p:cNvPr id="29717" name="Line 26"/>
              <p:cNvSpPr>
                <a:spLocks noChangeShapeType="1"/>
              </p:cNvSpPr>
              <p:nvPr/>
            </p:nvSpPr>
            <p:spPr bwMode="auto">
              <a:xfrm flipV="1">
                <a:off x="2231" y="2344"/>
                <a:ext cx="447" cy="249"/>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de-CH" dirty="0"/>
              </a:p>
            </p:txBody>
          </p:sp>
          <p:sp>
            <p:nvSpPr>
              <p:cNvPr id="29718" name="Line 27"/>
              <p:cNvSpPr>
                <a:spLocks noChangeShapeType="1"/>
              </p:cNvSpPr>
              <p:nvPr/>
            </p:nvSpPr>
            <p:spPr bwMode="auto">
              <a:xfrm flipV="1">
                <a:off x="2231" y="2842"/>
                <a:ext cx="447" cy="248"/>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de-CH" dirty="0"/>
              </a:p>
            </p:txBody>
          </p:sp>
          <p:sp>
            <p:nvSpPr>
              <p:cNvPr id="29719" name="Line 28"/>
              <p:cNvSpPr>
                <a:spLocks noChangeShapeType="1"/>
              </p:cNvSpPr>
              <p:nvPr/>
            </p:nvSpPr>
            <p:spPr bwMode="auto">
              <a:xfrm>
                <a:off x="2678" y="2344"/>
                <a:ext cx="1" cy="499"/>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de-CH" dirty="0"/>
              </a:p>
            </p:txBody>
          </p:sp>
          <p:grpSp>
            <p:nvGrpSpPr>
              <p:cNvPr id="29720" name="Group 29"/>
              <p:cNvGrpSpPr>
                <a:grpSpLocks/>
              </p:cNvGrpSpPr>
              <p:nvPr/>
            </p:nvGrpSpPr>
            <p:grpSpPr bwMode="auto">
              <a:xfrm>
                <a:off x="2292" y="2920"/>
                <a:ext cx="601" cy="190"/>
                <a:chOff x="2292" y="2920"/>
                <a:chExt cx="601" cy="190"/>
              </a:xfrm>
            </p:grpSpPr>
            <p:sp>
              <p:nvSpPr>
                <p:cNvPr id="29751" name="Line 30"/>
                <p:cNvSpPr>
                  <a:spLocks noChangeShapeType="1"/>
                </p:cNvSpPr>
                <p:nvPr/>
              </p:nvSpPr>
              <p:spPr bwMode="auto">
                <a:xfrm>
                  <a:off x="2318" y="3012"/>
                  <a:ext cx="548"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de-CH" dirty="0"/>
                </a:p>
              </p:txBody>
            </p:sp>
            <p:sp>
              <p:nvSpPr>
                <p:cNvPr id="29752" name="Freeform 31"/>
                <p:cNvSpPr>
                  <a:spLocks/>
                </p:cNvSpPr>
                <p:nvPr/>
              </p:nvSpPr>
              <p:spPr bwMode="auto">
                <a:xfrm>
                  <a:off x="2292" y="2995"/>
                  <a:ext cx="36" cy="33"/>
                </a:xfrm>
                <a:custGeom>
                  <a:avLst/>
                  <a:gdLst>
                    <a:gd name="T0" fmla="*/ 18 w 73"/>
                    <a:gd name="T1" fmla="*/ 0 h 65"/>
                    <a:gd name="T2" fmla="*/ 15 w 73"/>
                    <a:gd name="T3" fmla="*/ 9 h 65"/>
                    <a:gd name="T4" fmla="*/ 18 w 73"/>
                    <a:gd name="T5" fmla="*/ 17 h 65"/>
                    <a:gd name="T6" fmla="*/ 0 w 73"/>
                    <a:gd name="T7" fmla="*/ 9 h 65"/>
                    <a:gd name="T8" fmla="*/ 18 w 73"/>
                    <a:gd name="T9" fmla="*/ 0 h 6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3" h="65">
                      <a:moveTo>
                        <a:pt x="73" y="0"/>
                      </a:moveTo>
                      <a:lnTo>
                        <a:pt x="62" y="33"/>
                      </a:lnTo>
                      <a:lnTo>
                        <a:pt x="73" y="65"/>
                      </a:lnTo>
                      <a:lnTo>
                        <a:pt x="0" y="33"/>
                      </a:lnTo>
                      <a:lnTo>
                        <a:pt x="7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dirty="0"/>
                </a:p>
              </p:txBody>
            </p:sp>
            <p:sp>
              <p:nvSpPr>
                <p:cNvPr id="29753" name="Freeform 32"/>
                <p:cNvSpPr>
                  <a:spLocks/>
                </p:cNvSpPr>
                <p:nvPr/>
              </p:nvSpPr>
              <p:spPr bwMode="auto">
                <a:xfrm>
                  <a:off x="2856" y="2995"/>
                  <a:ext cx="37" cy="33"/>
                </a:xfrm>
                <a:custGeom>
                  <a:avLst/>
                  <a:gdLst>
                    <a:gd name="T0" fmla="*/ 0 w 75"/>
                    <a:gd name="T1" fmla="*/ 17 h 65"/>
                    <a:gd name="T2" fmla="*/ 2 w 75"/>
                    <a:gd name="T3" fmla="*/ 9 h 65"/>
                    <a:gd name="T4" fmla="*/ 0 w 75"/>
                    <a:gd name="T5" fmla="*/ 0 h 65"/>
                    <a:gd name="T6" fmla="*/ 18 w 75"/>
                    <a:gd name="T7" fmla="*/ 9 h 65"/>
                    <a:gd name="T8" fmla="*/ 0 w 75"/>
                    <a:gd name="T9" fmla="*/ 17 h 6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5" h="65">
                      <a:moveTo>
                        <a:pt x="0" y="65"/>
                      </a:moveTo>
                      <a:lnTo>
                        <a:pt x="11" y="33"/>
                      </a:lnTo>
                      <a:lnTo>
                        <a:pt x="0" y="0"/>
                      </a:lnTo>
                      <a:lnTo>
                        <a:pt x="75" y="33"/>
                      </a:lnTo>
                      <a:lnTo>
                        <a:pt x="0" y="6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dirty="0"/>
                </a:p>
              </p:txBody>
            </p:sp>
            <p:sp>
              <p:nvSpPr>
                <p:cNvPr id="29754" name="Oval 33"/>
                <p:cNvSpPr>
                  <a:spLocks noChangeArrowheads="1"/>
                </p:cNvSpPr>
                <p:nvPr/>
              </p:nvSpPr>
              <p:spPr bwMode="auto">
                <a:xfrm>
                  <a:off x="2499" y="2920"/>
                  <a:ext cx="193" cy="190"/>
                </a:xfrm>
                <a:prstGeom prst="ellipse">
                  <a:avLst/>
                </a:prstGeom>
                <a:solidFill>
                  <a:srgbClr val="FFFFFF"/>
                </a:solidFill>
                <a:ln w="11113">
                  <a:solidFill>
                    <a:srgbClr val="000000"/>
                  </a:solidFill>
                  <a:round/>
                  <a:headEnd/>
                  <a:tailEnd/>
                </a:ln>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endParaRPr lang="de-CH" altLang="de-DE" dirty="0"/>
                </a:p>
              </p:txBody>
            </p:sp>
          </p:grpSp>
          <p:sp>
            <p:nvSpPr>
              <p:cNvPr id="29721" name="Rectangle 34"/>
              <p:cNvSpPr>
                <a:spLocks noChangeArrowheads="1"/>
              </p:cNvSpPr>
              <p:nvPr/>
            </p:nvSpPr>
            <p:spPr bwMode="auto">
              <a:xfrm>
                <a:off x="2565" y="2898"/>
                <a:ext cx="5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r>
                  <a:rPr lang="en-GB" altLang="de-DE" dirty="0">
                    <a:solidFill>
                      <a:srgbClr val="000000"/>
                    </a:solidFill>
                  </a:rPr>
                  <a:t>-</a:t>
                </a:r>
                <a:endParaRPr lang="en-GB" altLang="de-DE" dirty="0"/>
              </a:p>
            </p:txBody>
          </p:sp>
          <p:grpSp>
            <p:nvGrpSpPr>
              <p:cNvPr id="29722" name="Group 35"/>
              <p:cNvGrpSpPr>
                <a:grpSpLocks/>
              </p:cNvGrpSpPr>
              <p:nvPr/>
            </p:nvGrpSpPr>
            <p:grpSpPr bwMode="auto">
              <a:xfrm>
                <a:off x="2328" y="2481"/>
                <a:ext cx="603" cy="191"/>
                <a:chOff x="2328" y="2481"/>
                <a:chExt cx="603" cy="191"/>
              </a:xfrm>
            </p:grpSpPr>
            <p:sp>
              <p:nvSpPr>
                <p:cNvPr id="29747" name="Line 36"/>
                <p:cNvSpPr>
                  <a:spLocks noChangeShapeType="1"/>
                </p:cNvSpPr>
                <p:nvPr/>
              </p:nvSpPr>
              <p:spPr bwMode="auto">
                <a:xfrm>
                  <a:off x="2355" y="2576"/>
                  <a:ext cx="549"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de-CH" dirty="0"/>
                </a:p>
              </p:txBody>
            </p:sp>
            <p:sp>
              <p:nvSpPr>
                <p:cNvPr id="29748" name="Freeform 37"/>
                <p:cNvSpPr>
                  <a:spLocks/>
                </p:cNvSpPr>
                <p:nvPr/>
              </p:nvSpPr>
              <p:spPr bwMode="auto">
                <a:xfrm>
                  <a:off x="2328" y="2559"/>
                  <a:ext cx="38" cy="34"/>
                </a:xfrm>
                <a:custGeom>
                  <a:avLst/>
                  <a:gdLst>
                    <a:gd name="T0" fmla="*/ 19 w 76"/>
                    <a:gd name="T1" fmla="*/ 0 h 67"/>
                    <a:gd name="T2" fmla="*/ 16 w 76"/>
                    <a:gd name="T3" fmla="*/ 9 h 67"/>
                    <a:gd name="T4" fmla="*/ 19 w 76"/>
                    <a:gd name="T5" fmla="*/ 17 h 67"/>
                    <a:gd name="T6" fmla="*/ 0 w 76"/>
                    <a:gd name="T7" fmla="*/ 9 h 67"/>
                    <a:gd name="T8" fmla="*/ 19 w 76"/>
                    <a:gd name="T9" fmla="*/ 0 h 6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6" h="67">
                      <a:moveTo>
                        <a:pt x="76" y="0"/>
                      </a:moveTo>
                      <a:lnTo>
                        <a:pt x="64" y="33"/>
                      </a:lnTo>
                      <a:lnTo>
                        <a:pt x="76" y="67"/>
                      </a:lnTo>
                      <a:lnTo>
                        <a:pt x="0" y="33"/>
                      </a:lnTo>
                      <a:lnTo>
                        <a:pt x="7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dirty="0"/>
                </a:p>
              </p:txBody>
            </p:sp>
            <p:sp>
              <p:nvSpPr>
                <p:cNvPr id="29749" name="Freeform 38"/>
                <p:cNvSpPr>
                  <a:spLocks/>
                </p:cNvSpPr>
                <p:nvPr/>
              </p:nvSpPr>
              <p:spPr bwMode="auto">
                <a:xfrm>
                  <a:off x="2893" y="2559"/>
                  <a:ext cx="38" cy="34"/>
                </a:xfrm>
                <a:custGeom>
                  <a:avLst/>
                  <a:gdLst>
                    <a:gd name="T0" fmla="*/ 0 w 76"/>
                    <a:gd name="T1" fmla="*/ 17 h 67"/>
                    <a:gd name="T2" fmla="*/ 3 w 76"/>
                    <a:gd name="T3" fmla="*/ 9 h 67"/>
                    <a:gd name="T4" fmla="*/ 0 w 76"/>
                    <a:gd name="T5" fmla="*/ 0 h 67"/>
                    <a:gd name="T6" fmla="*/ 19 w 76"/>
                    <a:gd name="T7" fmla="*/ 9 h 67"/>
                    <a:gd name="T8" fmla="*/ 0 w 76"/>
                    <a:gd name="T9" fmla="*/ 17 h 6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6" h="67">
                      <a:moveTo>
                        <a:pt x="0" y="67"/>
                      </a:moveTo>
                      <a:lnTo>
                        <a:pt x="12" y="33"/>
                      </a:lnTo>
                      <a:lnTo>
                        <a:pt x="0" y="0"/>
                      </a:lnTo>
                      <a:lnTo>
                        <a:pt x="76" y="33"/>
                      </a:lnTo>
                      <a:lnTo>
                        <a:pt x="0" y="6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dirty="0"/>
                </a:p>
              </p:txBody>
            </p:sp>
            <p:sp>
              <p:nvSpPr>
                <p:cNvPr id="29750" name="Oval 39"/>
                <p:cNvSpPr>
                  <a:spLocks noChangeArrowheads="1"/>
                </p:cNvSpPr>
                <p:nvPr/>
              </p:nvSpPr>
              <p:spPr bwMode="auto">
                <a:xfrm>
                  <a:off x="2520" y="2481"/>
                  <a:ext cx="193" cy="191"/>
                </a:xfrm>
                <a:prstGeom prst="ellipse">
                  <a:avLst/>
                </a:prstGeom>
                <a:solidFill>
                  <a:srgbClr val="FFFFFF"/>
                </a:solidFill>
                <a:ln w="11113">
                  <a:solidFill>
                    <a:srgbClr val="000000"/>
                  </a:solidFill>
                  <a:round/>
                  <a:headEnd/>
                  <a:tailEnd/>
                </a:ln>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endParaRPr lang="de-CH" altLang="de-DE" dirty="0"/>
                </a:p>
              </p:txBody>
            </p:sp>
          </p:grpSp>
          <p:sp>
            <p:nvSpPr>
              <p:cNvPr id="29723" name="Rectangle 40"/>
              <p:cNvSpPr>
                <a:spLocks noChangeArrowheads="1"/>
              </p:cNvSpPr>
              <p:nvPr/>
            </p:nvSpPr>
            <p:spPr bwMode="auto">
              <a:xfrm>
                <a:off x="2565" y="2478"/>
                <a:ext cx="9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r>
                  <a:rPr lang="en-GB" altLang="de-DE" dirty="0">
                    <a:solidFill>
                      <a:srgbClr val="000000"/>
                    </a:solidFill>
                  </a:rPr>
                  <a:t>+</a:t>
                </a:r>
                <a:endParaRPr lang="en-GB" altLang="de-DE" dirty="0"/>
              </a:p>
            </p:txBody>
          </p:sp>
          <p:sp>
            <p:nvSpPr>
              <p:cNvPr id="29724" name="Rectangle 41"/>
              <p:cNvSpPr>
                <a:spLocks noChangeArrowheads="1"/>
              </p:cNvSpPr>
              <p:nvPr/>
            </p:nvSpPr>
            <p:spPr bwMode="auto">
              <a:xfrm>
                <a:off x="3056" y="2710"/>
                <a:ext cx="157" cy="186"/>
              </a:xfrm>
              <a:prstGeom prst="rect">
                <a:avLst/>
              </a:prstGeom>
              <a:solidFill>
                <a:srgbClr val="AEAEFF"/>
              </a:solidFill>
              <a:ln w="11113">
                <a:solidFill>
                  <a:srgbClr val="AEAEFF"/>
                </a:solidFill>
                <a:miter lim="800000"/>
                <a:headEnd/>
                <a:tailEnd/>
              </a:ln>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endParaRPr lang="de-CH" altLang="de-DE" dirty="0"/>
              </a:p>
            </p:txBody>
          </p:sp>
          <p:sp>
            <p:nvSpPr>
              <p:cNvPr id="29725" name="Line 42"/>
              <p:cNvSpPr>
                <a:spLocks noChangeShapeType="1"/>
              </p:cNvSpPr>
              <p:nvPr/>
            </p:nvSpPr>
            <p:spPr bwMode="auto">
              <a:xfrm>
                <a:off x="3048" y="2587"/>
                <a:ext cx="1" cy="497"/>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de-CH" dirty="0"/>
              </a:p>
            </p:txBody>
          </p:sp>
          <p:sp>
            <p:nvSpPr>
              <p:cNvPr id="29726" name="Line 43"/>
              <p:cNvSpPr>
                <a:spLocks noChangeShapeType="1"/>
              </p:cNvSpPr>
              <p:nvPr/>
            </p:nvSpPr>
            <p:spPr bwMode="auto">
              <a:xfrm flipV="1">
                <a:off x="3048" y="2339"/>
                <a:ext cx="447" cy="248"/>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de-CH" dirty="0"/>
              </a:p>
            </p:txBody>
          </p:sp>
          <p:sp>
            <p:nvSpPr>
              <p:cNvPr id="29727" name="Line 44"/>
              <p:cNvSpPr>
                <a:spLocks noChangeShapeType="1"/>
              </p:cNvSpPr>
              <p:nvPr/>
            </p:nvSpPr>
            <p:spPr bwMode="auto">
              <a:xfrm flipV="1">
                <a:off x="3048" y="2836"/>
                <a:ext cx="447" cy="247"/>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de-CH" dirty="0"/>
              </a:p>
            </p:txBody>
          </p:sp>
          <p:sp>
            <p:nvSpPr>
              <p:cNvPr id="29728" name="Line 45"/>
              <p:cNvSpPr>
                <a:spLocks noChangeShapeType="1"/>
              </p:cNvSpPr>
              <p:nvPr/>
            </p:nvSpPr>
            <p:spPr bwMode="auto">
              <a:xfrm>
                <a:off x="3495" y="2339"/>
                <a:ext cx="1" cy="498"/>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de-CH" dirty="0"/>
              </a:p>
            </p:txBody>
          </p:sp>
          <p:sp>
            <p:nvSpPr>
              <p:cNvPr id="29729" name="Line 46"/>
              <p:cNvSpPr>
                <a:spLocks noChangeShapeType="1"/>
              </p:cNvSpPr>
              <p:nvPr/>
            </p:nvSpPr>
            <p:spPr bwMode="auto">
              <a:xfrm flipV="1">
                <a:off x="3298" y="2694"/>
                <a:ext cx="602"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de-CH" dirty="0"/>
              </a:p>
            </p:txBody>
          </p:sp>
          <p:sp>
            <p:nvSpPr>
              <p:cNvPr id="29730" name="Line 47"/>
              <p:cNvSpPr>
                <a:spLocks noChangeShapeType="1"/>
              </p:cNvSpPr>
              <p:nvPr/>
            </p:nvSpPr>
            <p:spPr bwMode="auto">
              <a:xfrm>
                <a:off x="1864" y="1322"/>
                <a:ext cx="1" cy="1384"/>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de-CH" dirty="0"/>
              </a:p>
            </p:txBody>
          </p:sp>
          <p:sp>
            <p:nvSpPr>
              <p:cNvPr id="29731" name="Line 48"/>
              <p:cNvSpPr>
                <a:spLocks noChangeShapeType="1"/>
              </p:cNvSpPr>
              <p:nvPr/>
            </p:nvSpPr>
            <p:spPr bwMode="auto">
              <a:xfrm>
                <a:off x="3894" y="1328"/>
                <a:ext cx="1" cy="1372"/>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de-CH" dirty="0"/>
              </a:p>
            </p:txBody>
          </p:sp>
          <p:sp>
            <p:nvSpPr>
              <p:cNvPr id="29732" name="Rectangle 49"/>
              <p:cNvSpPr>
                <a:spLocks noChangeArrowheads="1"/>
              </p:cNvSpPr>
              <p:nvPr/>
            </p:nvSpPr>
            <p:spPr bwMode="auto">
              <a:xfrm>
                <a:off x="2112" y="1081"/>
                <a:ext cx="506" cy="492"/>
              </a:xfrm>
              <a:prstGeom prst="rect">
                <a:avLst/>
              </a:prstGeom>
              <a:solidFill>
                <a:srgbClr val="FFA6A6"/>
              </a:solidFill>
              <a:ln w="11113">
                <a:solidFill>
                  <a:srgbClr val="000000"/>
                </a:solidFill>
                <a:miter lim="800000"/>
                <a:headEnd/>
                <a:tailEnd/>
              </a:ln>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endParaRPr lang="de-CH" altLang="de-DE" dirty="0"/>
              </a:p>
            </p:txBody>
          </p:sp>
          <p:sp>
            <p:nvSpPr>
              <p:cNvPr id="29733" name="Oval 50"/>
              <p:cNvSpPr>
                <a:spLocks noChangeArrowheads="1"/>
              </p:cNvSpPr>
              <p:nvPr/>
            </p:nvSpPr>
            <p:spPr bwMode="auto">
              <a:xfrm>
                <a:off x="3065" y="1081"/>
                <a:ext cx="508" cy="492"/>
              </a:xfrm>
              <a:prstGeom prst="ellipse">
                <a:avLst/>
              </a:prstGeom>
              <a:solidFill>
                <a:srgbClr val="84FF84"/>
              </a:solidFill>
              <a:ln w="11113">
                <a:solidFill>
                  <a:srgbClr val="000000"/>
                </a:solidFill>
                <a:round/>
                <a:headEnd/>
                <a:tailEnd/>
              </a:ln>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endParaRPr lang="de-CH" altLang="de-DE" dirty="0"/>
              </a:p>
            </p:txBody>
          </p:sp>
          <p:grpSp>
            <p:nvGrpSpPr>
              <p:cNvPr id="29734" name="Group 51"/>
              <p:cNvGrpSpPr>
                <a:grpSpLocks/>
              </p:cNvGrpSpPr>
              <p:nvPr/>
            </p:nvGrpSpPr>
            <p:grpSpPr bwMode="auto">
              <a:xfrm>
                <a:off x="2239" y="1143"/>
                <a:ext cx="254" cy="370"/>
                <a:chOff x="2239" y="1143"/>
                <a:chExt cx="254" cy="370"/>
              </a:xfrm>
            </p:grpSpPr>
            <p:sp>
              <p:nvSpPr>
                <p:cNvPr id="29743" name="Arc 52"/>
                <p:cNvSpPr>
                  <a:spLocks/>
                </p:cNvSpPr>
                <p:nvPr/>
              </p:nvSpPr>
              <p:spPr bwMode="auto">
                <a:xfrm>
                  <a:off x="2302" y="1143"/>
                  <a:ext cx="63" cy="185"/>
                </a:xfrm>
                <a:custGeom>
                  <a:avLst/>
                  <a:gdLst>
                    <a:gd name="T0" fmla="*/ 0 w 21600"/>
                    <a:gd name="T1" fmla="*/ 0 h 21600"/>
                    <a:gd name="T2" fmla="*/ 0 w 21600"/>
                    <a:gd name="T3" fmla="*/ 2 h 21600"/>
                    <a:gd name="T4" fmla="*/ 0 w 21600"/>
                    <a:gd name="T5" fmla="*/ 2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882" y="0"/>
                        <a:pt x="21534" y="9598"/>
                        <a:pt x="21599" y="21481"/>
                      </a:cubicBezTo>
                    </a:path>
                    <a:path w="21600" h="21600" stroke="0" extrusionOk="0">
                      <a:moveTo>
                        <a:pt x="-1" y="0"/>
                      </a:moveTo>
                      <a:cubicBezTo>
                        <a:pt x="11882" y="0"/>
                        <a:pt x="21534" y="9598"/>
                        <a:pt x="21599" y="21481"/>
                      </a:cubicBezTo>
                      <a:lnTo>
                        <a:pt x="0" y="21600"/>
                      </a:lnTo>
                      <a:lnTo>
                        <a:pt x="-1" y="0"/>
                      </a:lnTo>
                      <a:close/>
                    </a:path>
                  </a:pathLst>
                </a:custGeom>
                <a:noFill/>
                <a:ln w="238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CH" dirty="0"/>
                </a:p>
              </p:txBody>
            </p:sp>
            <p:sp>
              <p:nvSpPr>
                <p:cNvPr id="29744" name="Arc 53"/>
                <p:cNvSpPr>
                  <a:spLocks/>
                </p:cNvSpPr>
                <p:nvPr/>
              </p:nvSpPr>
              <p:spPr bwMode="auto">
                <a:xfrm>
                  <a:off x="2239" y="1143"/>
                  <a:ext cx="63" cy="185"/>
                </a:xfrm>
                <a:custGeom>
                  <a:avLst/>
                  <a:gdLst>
                    <a:gd name="T0" fmla="*/ 0 w 21600"/>
                    <a:gd name="T1" fmla="*/ 2 h 21600"/>
                    <a:gd name="T2" fmla="*/ 0 w 21600"/>
                    <a:gd name="T3" fmla="*/ 0 h 21600"/>
                    <a:gd name="T4" fmla="*/ 0 w 21600"/>
                    <a:gd name="T5" fmla="*/ 2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21600"/>
                      </a:moveTo>
                      <a:cubicBezTo>
                        <a:pt x="0" y="9670"/>
                        <a:pt x="9670" y="0"/>
                        <a:pt x="21599" y="0"/>
                      </a:cubicBezTo>
                    </a:path>
                    <a:path w="21600" h="21600" stroke="0" extrusionOk="0">
                      <a:moveTo>
                        <a:pt x="0" y="21600"/>
                      </a:moveTo>
                      <a:cubicBezTo>
                        <a:pt x="0" y="9670"/>
                        <a:pt x="9670" y="0"/>
                        <a:pt x="21599" y="0"/>
                      </a:cubicBezTo>
                      <a:lnTo>
                        <a:pt x="21600" y="21600"/>
                      </a:lnTo>
                      <a:lnTo>
                        <a:pt x="0" y="21600"/>
                      </a:lnTo>
                      <a:close/>
                    </a:path>
                  </a:pathLst>
                </a:custGeom>
                <a:noFill/>
                <a:ln w="238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CH" dirty="0"/>
                </a:p>
              </p:txBody>
            </p:sp>
            <p:sp>
              <p:nvSpPr>
                <p:cNvPr id="29745" name="Arc 54"/>
                <p:cNvSpPr>
                  <a:spLocks/>
                </p:cNvSpPr>
                <p:nvPr/>
              </p:nvSpPr>
              <p:spPr bwMode="auto">
                <a:xfrm>
                  <a:off x="2367" y="1328"/>
                  <a:ext cx="63" cy="185"/>
                </a:xfrm>
                <a:custGeom>
                  <a:avLst/>
                  <a:gdLst>
                    <a:gd name="T0" fmla="*/ 0 w 21600"/>
                    <a:gd name="T1" fmla="*/ 2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lnTo>
                        <a:pt x="21600" y="21600"/>
                      </a:lnTo>
                      <a:close/>
                    </a:path>
                  </a:pathLst>
                </a:custGeom>
                <a:noFill/>
                <a:ln w="238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CH" dirty="0"/>
                </a:p>
              </p:txBody>
            </p:sp>
            <p:sp>
              <p:nvSpPr>
                <p:cNvPr id="29746" name="Arc 55"/>
                <p:cNvSpPr>
                  <a:spLocks/>
                </p:cNvSpPr>
                <p:nvPr/>
              </p:nvSpPr>
              <p:spPr bwMode="auto">
                <a:xfrm>
                  <a:off x="2430" y="1327"/>
                  <a:ext cx="63" cy="186"/>
                </a:xfrm>
                <a:custGeom>
                  <a:avLst/>
                  <a:gdLst>
                    <a:gd name="T0" fmla="*/ 0 w 21600"/>
                    <a:gd name="T1" fmla="*/ 0 h 21719"/>
                    <a:gd name="T2" fmla="*/ 0 w 21600"/>
                    <a:gd name="T3" fmla="*/ 2 h 21719"/>
                    <a:gd name="T4" fmla="*/ 0 w 21600"/>
                    <a:gd name="T5" fmla="*/ 0 h 21719"/>
                    <a:gd name="T6" fmla="*/ 0 60000 65536"/>
                    <a:gd name="T7" fmla="*/ 0 60000 65536"/>
                    <a:gd name="T8" fmla="*/ 0 60000 65536"/>
                  </a:gdLst>
                  <a:ahLst/>
                  <a:cxnLst>
                    <a:cxn ang="T6">
                      <a:pos x="T0" y="T1"/>
                    </a:cxn>
                    <a:cxn ang="T7">
                      <a:pos x="T2" y="T3"/>
                    </a:cxn>
                    <a:cxn ang="T8">
                      <a:pos x="T4" y="T5"/>
                    </a:cxn>
                  </a:cxnLst>
                  <a:rect l="0" t="0" r="r" b="b"/>
                  <a:pathLst>
                    <a:path w="21600" h="21719" fill="none" extrusionOk="0">
                      <a:moveTo>
                        <a:pt x="21599" y="0"/>
                      </a:moveTo>
                      <a:cubicBezTo>
                        <a:pt x="21599" y="39"/>
                        <a:pt x="21600" y="79"/>
                        <a:pt x="21600" y="119"/>
                      </a:cubicBezTo>
                      <a:cubicBezTo>
                        <a:pt x="21600" y="12048"/>
                        <a:pt x="11929" y="21718"/>
                        <a:pt x="0" y="21719"/>
                      </a:cubicBezTo>
                    </a:path>
                    <a:path w="21600" h="21719" stroke="0" extrusionOk="0">
                      <a:moveTo>
                        <a:pt x="21599" y="0"/>
                      </a:moveTo>
                      <a:cubicBezTo>
                        <a:pt x="21599" y="39"/>
                        <a:pt x="21600" y="79"/>
                        <a:pt x="21600" y="119"/>
                      </a:cubicBezTo>
                      <a:cubicBezTo>
                        <a:pt x="21600" y="12048"/>
                        <a:pt x="11929" y="21718"/>
                        <a:pt x="0" y="21719"/>
                      </a:cubicBezTo>
                      <a:lnTo>
                        <a:pt x="0" y="119"/>
                      </a:lnTo>
                      <a:lnTo>
                        <a:pt x="21599" y="0"/>
                      </a:lnTo>
                      <a:close/>
                    </a:path>
                  </a:pathLst>
                </a:custGeom>
                <a:noFill/>
                <a:ln w="238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CH" dirty="0"/>
                </a:p>
              </p:txBody>
            </p:sp>
          </p:grpSp>
          <p:sp>
            <p:nvSpPr>
              <p:cNvPr id="29735" name="Line 56"/>
              <p:cNvSpPr>
                <a:spLocks noChangeShapeType="1"/>
              </p:cNvSpPr>
              <p:nvPr/>
            </p:nvSpPr>
            <p:spPr bwMode="auto">
              <a:xfrm>
                <a:off x="1852" y="1327"/>
                <a:ext cx="256"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de-CH" dirty="0"/>
              </a:p>
            </p:txBody>
          </p:sp>
          <p:sp>
            <p:nvSpPr>
              <p:cNvPr id="29736" name="Line 57"/>
              <p:cNvSpPr>
                <a:spLocks noChangeShapeType="1"/>
              </p:cNvSpPr>
              <p:nvPr/>
            </p:nvSpPr>
            <p:spPr bwMode="auto">
              <a:xfrm>
                <a:off x="2617" y="1327"/>
                <a:ext cx="448"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de-CH" dirty="0"/>
              </a:p>
            </p:txBody>
          </p:sp>
          <p:sp>
            <p:nvSpPr>
              <p:cNvPr id="29737" name="Line 58"/>
              <p:cNvSpPr>
                <a:spLocks noChangeShapeType="1"/>
              </p:cNvSpPr>
              <p:nvPr/>
            </p:nvSpPr>
            <p:spPr bwMode="auto">
              <a:xfrm>
                <a:off x="3574" y="1327"/>
                <a:ext cx="320"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de-CH" dirty="0"/>
              </a:p>
            </p:txBody>
          </p:sp>
          <p:sp>
            <p:nvSpPr>
              <p:cNvPr id="29738" name="Line 59"/>
              <p:cNvSpPr>
                <a:spLocks noChangeShapeType="1"/>
              </p:cNvSpPr>
              <p:nvPr/>
            </p:nvSpPr>
            <p:spPr bwMode="auto">
              <a:xfrm flipH="1">
                <a:off x="3191" y="1187"/>
                <a:ext cx="224" cy="325"/>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de-CH" dirty="0"/>
              </a:p>
            </p:txBody>
          </p:sp>
          <p:sp>
            <p:nvSpPr>
              <p:cNvPr id="29739" name="Freeform 60"/>
              <p:cNvSpPr>
                <a:spLocks/>
              </p:cNvSpPr>
              <p:nvPr/>
            </p:nvSpPr>
            <p:spPr bwMode="auto">
              <a:xfrm>
                <a:off x="3384" y="1142"/>
                <a:ext cx="63" cy="77"/>
              </a:xfrm>
              <a:custGeom>
                <a:avLst/>
                <a:gdLst>
                  <a:gd name="T0" fmla="*/ 20 w 126"/>
                  <a:gd name="T1" fmla="*/ 38 h 156"/>
                  <a:gd name="T2" fmla="*/ 13 w 126"/>
                  <a:gd name="T3" fmla="*/ 27 h 156"/>
                  <a:gd name="T4" fmla="*/ 0 w 126"/>
                  <a:gd name="T5" fmla="*/ 24 h 156"/>
                  <a:gd name="T6" fmla="*/ 32 w 126"/>
                  <a:gd name="T7" fmla="*/ 0 h 156"/>
                  <a:gd name="T8" fmla="*/ 20 w 126"/>
                  <a:gd name="T9" fmla="*/ 38 h 1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6" h="156">
                    <a:moveTo>
                      <a:pt x="77" y="156"/>
                    </a:moveTo>
                    <a:lnTo>
                      <a:pt x="51" y="111"/>
                    </a:lnTo>
                    <a:lnTo>
                      <a:pt x="0" y="97"/>
                    </a:lnTo>
                    <a:lnTo>
                      <a:pt x="126" y="0"/>
                    </a:lnTo>
                    <a:lnTo>
                      <a:pt x="77" y="15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dirty="0"/>
              </a:p>
            </p:txBody>
          </p:sp>
          <p:sp>
            <p:nvSpPr>
              <p:cNvPr id="29740" name="Rectangle 61"/>
              <p:cNvSpPr>
                <a:spLocks noChangeArrowheads="1"/>
              </p:cNvSpPr>
              <p:nvPr/>
            </p:nvSpPr>
            <p:spPr bwMode="auto">
              <a:xfrm>
                <a:off x="2274" y="1590"/>
                <a:ext cx="98"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r>
                  <a:rPr lang="en-GB" altLang="de-DE" sz="1700" b="1" dirty="0">
                    <a:solidFill>
                      <a:srgbClr val="FF0000"/>
                    </a:solidFill>
                  </a:rPr>
                  <a:t>U</a:t>
                </a:r>
                <a:endParaRPr lang="en-GB" altLang="de-DE" sz="2400" dirty="0"/>
              </a:p>
            </p:txBody>
          </p:sp>
          <p:sp>
            <p:nvSpPr>
              <p:cNvPr id="29741" name="Rectangle 62"/>
              <p:cNvSpPr>
                <a:spLocks noChangeArrowheads="1"/>
              </p:cNvSpPr>
              <p:nvPr/>
            </p:nvSpPr>
            <p:spPr bwMode="auto">
              <a:xfrm>
                <a:off x="3264" y="1595"/>
                <a:ext cx="38"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r>
                  <a:rPr lang="en-GB" altLang="de-DE" sz="1700" b="1" dirty="0">
                    <a:solidFill>
                      <a:srgbClr val="FF0000"/>
                    </a:solidFill>
                  </a:rPr>
                  <a:t>I</a:t>
                </a:r>
                <a:endParaRPr lang="en-GB" altLang="de-DE" sz="2400" dirty="0"/>
              </a:p>
            </p:txBody>
          </p:sp>
          <p:sp>
            <p:nvSpPr>
              <p:cNvPr id="29742" name="Rectangle 63"/>
              <p:cNvSpPr>
                <a:spLocks noChangeArrowheads="1"/>
              </p:cNvSpPr>
              <p:nvPr/>
            </p:nvSpPr>
            <p:spPr bwMode="auto">
              <a:xfrm>
                <a:off x="2789" y="2028"/>
                <a:ext cx="98"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r>
                  <a:rPr lang="en-GB" altLang="de-DE" sz="1700" b="1" dirty="0">
                    <a:solidFill>
                      <a:srgbClr val="FF0000"/>
                    </a:solidFill>
                  </a:rPr>
                  <a:t>R</a:t>
                </a:r>
                <a:endParaRPr lang="en-GB" altLang="de-DE" sz="2400" dirty="0"/>
              </a:p>
            </p:txBody>
          </p:sp>
        </p:grpSp>
        <p:sp>
          <p:nvSpPr>
            <p:cNvPr id="29705" name="Rectangle 64"/>
            <p:cNvSpPr>
              <a:spLocks noChangeArrowheads="1"/>
            </p:cNvSpPr>
            <p:nvPr/>
          </p:nvSpPr>
          <p:spPr bwMode="auto">
            <a:xfrm>
              <a:off x="2430" y="3424"/>
              <a:ext cx="1382"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r>
                <a:rPr lang="en-GB" altLang="de-DE" sz="1700" dirty="0" err="1">
                  <a:solidFill>
                    <a:srgbClr val="FF0000"/>
                  </a:solidFill>
                </a:rPr>
                <a:t>Loi</a:t>
              </a:r>
              <a:r>
                <a:rPr lang="en-GB" altLang="de-DE" sz="1700" dirty="0">
                  <a:solidFill>
                    <a:srgbClr val="FF0000"/>
                  </a:solidFill>
                </a:rPr>
                <a:t> </a:t>
              </a:r>
              <a:r>
                <a:rPr lang="en-GB" altLang="de-DE" sz="1700" dirty="0" err="1">
                  <a:solidFill>
                    <a:srgbClr val="FF0000"/>
                  </a:solidFill>
                </a:rPr>
                <a:t>d’Ohm</a:t>
              </a:r>
              <a:r>
                <a:rPr lang="en-GB" altLang="de-DE" sz="1700" dirty="0">
                  <a:solidFill>
                    <a:srgbClr val="FF0000"/>
                  </a:solidFill>
                </a:rPr>
                <a:t>:</a:t>
              </a:r>
              <a:endParaRPr lang="en-GB" altLang="de-DE" sz="2400" dirty="0"/>
            </a:p>
          </p:txBody>
        </p:sp>
        <p:sp>
          <p:nvSpPr>
            <p:cNvPr id="29706" name="Rectangle 65"/>
            <p:cNvSpPr>
              <a:spLocks noChangeArrowheads="1"/>
            </p:cNvSpPr>
            <p:nvPr/>
          </p:nvSpPr>
          <p:spPr bwMode="auto">
            <a:xfrm>
              <a:off x="3134" y="3414"/>
              <a:ext cx="579"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r>
                <a:rPr lang="en-GB" altLang="de-DE" sz="1700" dirty="0">
                  <a:solidFill>
                    <a:srgbClr val="FF0000"/>
                  </a:solidFill>
                </a:rPr>
                <a:t>R  =  U / I</a:t>
              </a:r>
              <a:endParaRPr lang="en-GB" altLang="de-DE" sz="2400" dirty="0"/>
            </a:p>
          </p:txBody>
        </p:sp>
      </p:grpSp>
      <p:sp>
        <p:nvSpPr>
          <p:cNvPr id="2" name="Textfeld 1"/>
          <p:cNvSpPr txBox="1"/>
          <p:nvPr/>
        </p:nvSpPr>
        <p:spPr>
          <a:xfrm>
            <a:off x="971598" y="1124744"/>
            <a:ext cx="5755877" cy="523220"/>
          </a:xfrm>
          <a:prstGeom prst="rect">
            <a:avLst/>
          </a:prstGeom>
          <a:noFill/>
        </p:spPr>
        <p:txBody>
          <a:bodyPr wrap="square" rtlCol="0">
            <a:spAutoFit/>
          </a:bodyPr>
          <a:lstStyle/>
          <a:p>
            <a:r>
              <a:rPr lang="de-CH" sz="2800" dirty="0" err="1"/>
              <a:t>Schéma</a:t>
            </a:r>
            <a:r>
              <a:rPr lang="de-CH" sz="2800" dirty="0"/>
              <a:t> de la </a:t>
            </a:r>
            <a:r>
              <a:rPr lang="de-CH" sz="2800" dirty="0" err="1"/>
              <a:t>mesure</a:t>
            </a:r>
            <a:r>
              <a:rPr lang="de-CH" sz="2800" dirty="0"/>
              <a:t> de </a:t>
            </a:r>
            <a:r>
              <a:rPr lang="de-CH" sz="2800" dirty="0" err="1"/>
              <a:t>conductivité</a:t>
            </a:r>
            <a:endParaRPr lang="de-CH" sz="2800" dirty="0"/>
          </a:p>
        </p:txBody>
      </p:sp>
      <p:sp>
        <p:nvSpPr>
          <p:cNvPr id="66" name="Datumsplatzhalter 4">
            <a:extLst>
              <a:ext uri="{FF2B5EF4-FFF2-40B4-BE49-F238E27FC236}">
                <a16:creationId xmlns:a16="http://schemas.microsoft.com/office/drawing/2014/main" xmlns="" id="{4062620B-C2D1-4895-B72F-E5C2FB4EE166}"/>
              </a:ext>
            </a:extLst>
          </p:cNvPr>
          <p:cNvSpPr>
            <a:spLocks noGrp="1"/>
          </p:cNvSpPr>
          <p:nvPr>
            <p:ph type="dt" sz="half" idx="10"/>
          </p:nvPr>
        </p:nvSpPr>
        <p:spPr>
          <a:xfrm>
            <a:off x="467544" y="6309320"/>
            <a:ext cx="2592288" cy="365125"/>
          </a:xfrm>
        </p:spPr>
        <p:txBody>
          <a:bodyPr/>
          <a:lstStyle/>
          <a:p>
            <a:r>
              <a:rPr lang="de-DE" dirty="0"/>
              <a:t>Formation </a:t>
            </a:r>
            <a:r>
              <a:rPr lang="de-DE" dirty="0" err="1"/>
              <a:t>continue</a:t>
            </a:r>
            <a:r>
              <a:rPr lang="de-DE" dirty="0"/>
              <a:t> ASF 2018</a:t>
            </a:r>
            <a:endParaRPr lang="de-CH" dirty="0"/>
          </a:p>
        </p:txBody>
      </p:sp>
    </p:spTree>
    <p:extLst>
      <p:ext uri="{BB962C8B-B14F-4D97-AF65-F5344CB8AC3E}">
        <p14:creationId xmlns:p14="http://schemas.microsoft.com/office/powerpoint/2010/main" val="15393396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bwMode="auto">
          <a:xfrm>
            <a:off x="611560" y="123825"/>
            <a:ext cx="6376615" cy="6096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rmAutofit/>
          </a:bodyPr>
          <a:lstStyle/>
          <a:p>
            <a:pPr algn="l" eaLnBrk="1" hangingPunct="1"/>
            <a:r>
              <a:rPr lang="de-CH" altLang="de-DE" sz="3200" dirty="0" err="1"/>
              <a:t>Conductivité</a:t>
            </a:r>
            <a:r>
              <a:rPr lang="de-CH" altLang="de-DE" sz="3200" dirty="0"/>
              <a:t>: </a:t>
            </a:r>
            <a:r>
              <a:rPr lang="de-CH" altLang="de-DE" sz="3200" dirty="0" err="1"/>
              <a:t>exemples</a:t>
            </a:r>
            <a:endParaRPr lang="de-CH" altLang="de-DE" sz="3200" dirty="0"/>
          </a:p>
        </p:txBody>
      </p:sp>
      <p:grpSp>
        <p:nvGrpSpPr>
          <p:cNvPr id="33795" name="Group 4"/>
          <p:cNvGrpSpPr>
            <a:grpSpLocks/>
          </p:cNvGrpSpPr>
          <p:nvPr/>
        </p:nvGrpSpPr>
        <p:grpSpPr bwMode="auto">
          <a:xfrm>
            <a:off x="1474788" y="1204913"/>
            <a:ext cx="6192834" cy="4448175"/>
            <a:chOff x="929" y="583"/>
            <a:chExt cx="3901" cy="3048"/>
          </a:xfrm>
        </p:grpSpPr>
        <p:sp>
          <p:nvSpPr>
            <p:cNvPr id="33798" name="Rectangle 5"/>
            <p:cNvSpPr>
              <a:spLocks noChangeArrowheads="1"/>
            </p:cNvSpPr>
            <p:nvPr/>
          </p:nvSpPr>
          <p:spPr bwMode="auto">
            <a:xfrm>
              <a:off x="930" y="585"/>
              <a:ext cx="3897" cy="3043"/>
            </a:xfrm>
            <a:prstGeom prst="rect">
              <a:avLst/>
            </a:prstGeom>
            <a:solidFill>
              <a:srgbClr val="FFFFFF"/>
            </a:solidFill>
            <a:ln w="9525">
              <a:solidFill>
                <a:srgbClr val="0000FF"/>
              </a:solidFill>
              <a:miter lim="800000"/>
              <a:headEnd/>
              <a:tailEnd/>
            </a:ln>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endParaRPr lang="de-CH" altLang="de-DE" dirty="0"/>
            </a:p>
          </p:txBody>
        </p:sp>
        <p:sp>
          <p:nvSpPr>
            <p:cNvPr id="33799" name="Line 6"/>
            <p:cNvSpPr>
              <a:spLocks noChangeShapeType="1"/>
            </p:cNvSpPr>
            <p:nvPr/>
          </p:nvSpPr>
          <p:spPr bwMode="auto">
            <a:xfrm>
              <a:off x="3145" y="1266"/>
              <a:ext cx="1" cy="2365"/>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de-CH" dirty="0"/>
            </a:p>
          </p:txBody>
        </p:sp>
        <p:sp>
          <p:nvSpPr>
            <p:cNvPr id="33800" name="Line 7"/>
            <p:cNvSpPr>
              <a:spLocks noChangeShapeType="1"/>
            </p:cNvSpPr>
            <p:nvPr/>
          </p:nvSpPr>
          <p:spPr bwMode="auto">
            <a:xfrm>
              <a:off x="3588" y="1266"/>
              <a:ext cx="1" cy="2365"/>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de-CH" dirty="0"/>
            </a:p>
          </p:txBody>
        </p:sp>
        <p:sp>
          <p:nvSpPr>
            <p:cNvPr id="33801" name="Line 8"/>
            <p:cNvSpPr>
              <a:spLocks noChangeShapeType="1"/>
            </p:cNvSpPr>
            <p:nvPr/>
          </p:nvSpPr>
          <p:spPr bwMode="auto">
            <a:xfrm>
              <a:off x="4031" y="1266"/>
              <a:ext cx="1" cy="2365"/>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de-CH" dirty="0"/>
            </a:p>
          </p:txBody>
        </p:sp>
        <p:sp>
          <p:nvSpPr>
            <p:cNvPr id="33802" name="Line 9"/>
            <p:cNvSpPr>
              <a:spLocks noChangeShapeType="1"/>
            </p:cNvSpPr>
            <p:nvPr/>
          </p:nvSpPr>
          <p:spPr bwMode="auto">
            <a:xfrm>
              <a:off x="4475" y="1266"/>
              <a:ext cx="1" cy="2365"/>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de-CH" dirty="0"/>
            </a:p>
          </p:txBody>
        </p:sp>
        <p:sp>
          <p:nvSpPr>
            <p:cNvPr id="33803" name="Line 10"/>
            <p:cNvSpPr>
              <a:spLocks noChangeShapeType="1"/>
            </p:cNvSpPr>
            <p:nvPr/>
          </p:nvSpPr>
          <p:spPr bwMode="auto">
            <a:xfrm>
              <a:off x="2701" y="1266"/>
              <a:ext cx="1" cy="2365"/>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de-CH" dirty="0"/>
            </a:p>
          </p:txBody>
        </p:sp>
        <p:sp>
          <p:nvSpPr>
            <p:cNvPr id="33804" name="Line 11"/>
            <p:cNvSpPr>
              <a:spLocks noChangeShapeType="1"/>
            </p:cNvSpPr>
            <p:nvPr/>
          </p:nvSpPr>
          <p:spPr bwMode="auto">
            <a:xfrm>
              <a:off x="2258" y="1266"/>
              <a:ext cx="1" cy="2365"/>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de-CH" dirty="0"/>
            </a:p>
          </p:txBody>
        </p:sp>
        <p:sp>
          <p:nvSpPr>
            <p:cNvPr id="33805" name="Line 12"/>
            <p:cNvSpPr>
              <a:spLocks noChangeShapeType="1"/>
            </p:cNvSpPr>
            <p:nvPr/>
          </p:nvSpPr>
          <p:spPr bwMode="auto">
            <a:xfrm>
              <a:off x="1815" y="1266"/>
              <a:ext cx="1" cy="2365"/>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de-CH" dirty="0"/>
            </a:p>
          </p:txBody>
        </p:sp>
        <p:sp>
          <p:nvSpPr>
            <p:cNvPr id="33806" name="Line 13"/>
            <p:cNvSpPr>
              <a:spLocks noChangeShapeType="1"/>
            </p:cNvSpPr>
            <p:nvPr/>
          </p:nvSpPr>
          <p:spPr bwMode="auto">
            <a:xfrm>
              <a:off x="1371" y="1266"/>
              <a:ext cx="1" cy="2365"/>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de-CH" dirty="0"/>
            </a:p>
          </p:txBody>
        </p:sp>
        <p:sp>
          <p:nvSpPr>
            <p:cNvPr id="33807" name="Rectangle 14"/>
            <p:cNvSpPr>
              <a:spLocks noChangeArrowheads="1"/>
            </p:cNvSpPr>
            <p:nvPr/>
          </p:nvSpPr>
          <p:spPr bwMode="auto">
            <a:xfrm>
              <a:off x="1374" y="1479"/>
              <a:ext cx="1325" cy="258"/>
            </a:xfrm>
            <a:prstGeom prst="rect">
              <a:avLst/>
            </a:prstGeom>
            <a:solidFill>
              <a:srgbClr val="FFFFFF"/>
            </a:solidFill>
            <a:ln w="9525">
              <a:solidFill>
                <a:srgbClr val="FFFFFF"/>
              </a:solidFill>
              <a:miter lim="800000"/>
              <a:headEnd/>
              <a:tailEnd/>
            </a:ln>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endParaRPr lang="de-CH" altLang="de-DE" dirty="0"/>
            </a:p>
          </p:txBody>
        </p:sp>
        <p:sp>
          <p:nvSpPr>
            <p:cNvPr id="33808" name="Rectangle 15"/>
            <p:cNvSpPr>
              <a:spLocks noChangeArrowheads="1"/>
            </p:cNvSpPr>
            <p:nvPr/>
          </p:nvSpPr>
          <p:spPr bwMode="auto">
            <a:xfrm>
              <a:off x="1685" y="1741"/>
              <a:ext cx="2061" cy="278"/>
            </a:xfrm>
            <a:prstGeom prst="rect">
              <a:avLst/>
            </a:prstGeom>
            <a:solidFill>
              <a:srgbClr val="FFFFFF"/>
            </a:solidFill>
            <a:ln w="9525">
              <a:solidFill>
                <a:srgbClr val="FFFFFF"/>
              </a:solidFill>
              <a:miter lim="800000"/>
              <a:headEnd/>
              <a:tailEnd/>
            </a:ln>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endParaRPr lang="de-CH" altLang="de-DE" dirty="0"/>
            </a:p>
          </p:txBody>
        </p:sp>
        <p:sp>
          <p:nvSpPr>
            <p:cNvPr id="33809" name="Rectangle 16"/>
            <p:cNvSpPr>
              <a:spLocks noChangeArrowheads="1"/>
            </p:cNvSpPr>
            <p:nvPr/>
          </p:nvSpPr>
          <p:spPr bwMode="auto">
            <a:xfrm>
              <a:off x="2261" y="2004"/>
              <a:ext cx="2345" cy="258"/>
            </a:xfrm>
            <a:prstGeom prst="rect">
              <a:avLst/>
            </a:prstGeom>
            <a:solidFill>
              <a:srgbClr val="FFFFFF"/>
            </a:solidFill>
            <a:ln w="9525">
              <a:solidFill>
                <a:srgbClr val="FFFFFF"/>
              </a:solidFill>
              <a:miter lim="800000"/>
              <a:headEnd/>
              <a:tailEnd/>
            </a:ln>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endParaRPr lang="de-CH" altLang="de-DE" dirty="0"/>
            </a:p>
          </p:txBody>
        </p:sp>
        <p:sp>
          <p:nvSpPr>
            <p:cNvPr id="33810" name="Rectangle 17"/>
            <p:cNvSpPr>
              <a:spLocks noChangeArrowheads="1"/>
            </p:cNvSpPr>
            <p:nvPr/>
          </p:nvSpPr>
          <p:spPr bwMode="auto">
            <a:xfrm>
              <a:off x="3325" y="2267"/>
              <a:ext cx="881" cy="258"/>
            </a:xfrm>
            <a:prstGeom prst="rect">
              <a:avLst/>
            </a:prstGeom>
            <a:solidFill>
              <a:srgbClr val="FFFFFF"/>
            </a:solidFill>
            <a:ln w="9525">
              <a:solidFill>
                <a:srgbClr val="FFFFFF"/>
              </a:solidFill>
              <a:miter lim="800000"/>
              <a:headEnd/>
              <a:tailEnd/>
            </a:ln>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endParaRPr lang="de-CH" altLang="de-DE" dirty="0"/>
            </a:p>
          </p:txBody>
        </p:sp>
        <p:sp>
          <p:nvSpPr>
            <p:cNvPr id="33811" name="Rectangle 18"/>
            <p:cNvSpPr>
              <a:spLocks noChangeArrowheads="1"/>
            </p:cNvSpPr>
            <p:nvPr/>
          </p:nvSpPr>
          <p:spPr bwMode="auto">
            <a:xfrm>
              <a:off x="3724" y="2530"/>
              <a:ext cx="705" cy="258"/>
            </a:xfrm>
            <a:prstGeom prst="rect">
              <a:avLst/>
            </a:prstGeom>
            <a:solidFill>
              <a:srgbClr val="FFFFFF"/>
            </a:solidFill>
            <a:ln w="9525">
              <a:solidFill>
                <a:srgbClr val="FFFFFF"/>
              </a:solidFill>
              <a:miter lim="800000"/>
              <a:headEnd/>
              <a:tailEnd/>
            </a:ln>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endParaRPr lang="de-CH" altLang="de-DE" dirty="0"/>
            </a:p>
          </p:txBody>
        </p:sp>
        <p:sp>
          <p:nvSpPr>
            <p:cNvPr id="33812" name="Rectangle 19"/>
            <p:cNvSpPr>
              <a:spLocks noChangeArrowheads="1"/>
            </p:cNvSpPr>
            <p:nvPr/>
          </p:nvSpPr>
          <p:spPr bwMode="auto">
            <a:xfrm>
              <a:off x="1817" y="2792"/>
              <a:ext cx="1281" cy="258"/>
            </a:xfrm>
            <a:prstGeom prst="rect">
              <a:avLst/>
            </a:prstGeom>
            <a:solidFill>
              <a:srgbClr val="FFFFFF"/>
            </a:solidFill>
            <a:ln w="9525">
              <a:solidFill>
                <a:srgbClr val="FFFFFF"/>
              </a:solidFill>
              <a:miter lim="800000"/>
              <a:headEnd/>
              <a:tailEnd/>
            </a:ln>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endParaRPr lang="de-CH" altLang="de-DE" dirty="0"/>
            </a:p>
          </p:txBody>
        </p:sp>
        <p:sp>
          <p:nvSpPr>
            <p:cNvPr id="33813" name="Rectangle 20"/>
            <p:cNvSpPr>
              <a:spLocks noChangeArrowheads="1"/>
            </p:cNvSpPr>
            <p:nvPr/>
          </p:nvSpPr>
          <p:spPr bwMode="auto">
            <a:xfrm>
              <a:off x="1817" y="3055"/>
              <a:ext cx="1947" cy="258"/>
            </a:xfrm>
            <a:prstGeom prst="rect">
              <a:avLst/>
            </a:prstGeom>
            <a:solidFill>
              <a:srgbClr val="FFFFFF"/>
            </a:solidFill>
            <a:ln w="9525">
              <a:solidFill>
                <a:srgbClr val="FFFFFF"/>
              </a:solidFill>
              <a:miter lim="800000"/>
              <a:headEnd/>
              <a:tailEnd/>
            </a:ln>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endParaRPr lang="de-CH" altLang="de-DE" dirty="0"/>
            </a:p>
          </p:txBody>
        </p:sp>
        <p:sp>
          <p:nvSpPr>
            <p:cNvPr id="33814" name="Line 21"/>
            <p:cNvSpPr>
              <a:spLocks noChangeShapeType="1"/>
            </p:cNvSpPr>
            <p:nvPr/>
          </p:nvSpPr>
          <p:spPr bwMode="auto">
            <a:xfrm>
              <a:off x="929" y="1266"/>
              <a:ext cx="3901" cy="1"/>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de-CH" dirty="0"/>
            </a:p>
          </p:txBody>
        </p:sp>
        <p:sp>
          <p:nvSpPr>
            <p:cNvPr id="33815" name="Rectangle 22"/>
            <p:cNvSpPr>
              <a:spLocks noChangeArrowheads="1"/>
            </p:cNvSpPr>
            <p:nvPr/>
          </p:nvSpPr>
          <p:spPr bwMode="auto">
            <a:xfrm>
              <a:off x="3093" y="965"/>
              <a:ext cx="71" cy="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r>
                <a:rPr lang="de-CH" altLang="de-DE" sz="1600" b="1" dirty="0">
                  <a:solidFill>
                    <a:srgbClr val="0000FF"/>
                  </a:solidFill>
                </a:rPr>
                <a:t>1</a:t>
              </a:r>
              <a:endParaRPr lang="de-CH" altLang="de-DE" sz="2400" dirty="0">
                <a:latin typeface="Times New Roman" charset="0"/>
              </a:endParaRPr>
            </a:p>
          </p:txBody>
        </p:sp>
        <p:sp>
          <p:nvSpPr>
            <p:cNvPr id="33816" name="Rectangle 23"/>
            <p:cNvSpPr>
              <a:spLocks noChangeArrowheads="1"/>
            </p:cNvSpPr>
            <p:nvPr/>
          </p:nvSpPr>
          <p:spPr bwMode="auto">
            <a:xfrm>
              <a:off x="3537" y="965"/>
              <a:ext cx="142" cy="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r>
                <a:rPr lang="de-CH" altLang="de-DE" sz="1600" b="1" dirty="0">
                  <a:solidFill>
                    <a:srgbClr val="0000FF"/>
                  </a:solidFill>
                </a:rPr>
                <a:t>10</a:t>
              </a:r>
              <a:endParaRPr lang="de-CH" altLang="de-DE" sz="2400" dirty="0">
                <a:latin typeface="Times New Roman" charset="0"/>
              </a:endParaRPr>
            </a:p>
          </p:txBody>
        </p:sp>
        <p:sp>
          <p:nvSpPr>
            <p:cNvPr id="33817" name="Rectangle 24"/>
            <p:cNvSpPr>
              <a:spLocks noChangeArrowheads="1"/>
            </p:cNvSpPr>
            <p:nvPr/>
          </p:nvSpPr>
          <p:spPr bwMode="auto">
            <a:xfrm>
              <a:off x="3891" y="965"/>
              <a:ext cx="213" cy="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r>
                <a:rPr lang="de-CH" altLang="de-DE" sz="1600" b="1" dirty="0">
                  <a:solidFill>
                    <a:srgbClr val="0000FF"/>
                  </a:solidFill>
                </a:rPr>
                <a:t>100</a:t>
              </a:r>
              <a:endParaRPr lang="de-CH" altLang="de-DE" sz="2400" dirty="0">
                <a:latin typeface="Times New Roman" charset="0"/>
              </a:endParaRPr>
            </a:p>
          </p:txBody>
        </p:sp>
        <p:sp>
          <p:nvSpPr>
            <p:cNvPr id="33818" name="Rectangle 25"/>
            <p:cNvSpPr>
              <a:spLocks noChangeArrowheads="1"/>
            </p:cNvSpPr>
            <p:nvPr/>
          </p:nvSpPr>
          <p:spPr bwMode="auto">
            <a:xfrm>
              <a:off x="4335" y="965"/>
              <a:ext cx="284" cy="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r>
                <a:rPr lang="de-CH" altLang="de-DE" sz="1600" b="1" dirty="0">
                  <a:solidFill>
                    <a:srgbClr val="0000FF"/>
                  </a:solidFill>
                </a:rPr>
                <a:t>1000</a:t>
              </a:r>
              <a:endParaRPr lang="de-CH" altLang="de-DE" sz="2400" dirty="0">
                <a:latin typeface="Times New Roman" charset="0"/>
              </a:endParaRPr>
            </a:p>
          </p:txBody>
        </p:sp>
        <p:sp>
          <p:nvSpPr>
            <p:cNvPr id="33819" name="Rectangle 26"/>
            <p:cNvSpPr>
              <a:spLocks noChangeArrowheads="1"/>
            </p:cNvSpPr>
            <p:nvPr/>
          </p:nvSpPr>
          <p:spPr bwMode="auto">
            <a:xfrm>
              <a:off x="2605" y="965"/>
              <a:ext cx="213" cy="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r>
                <a:rPr lang="de-CH" altLang="de-DE" sz="1600" b="1" dirty="0">
                  <a:solidFill>
                    <a:srgbClr val="0000FF"/>
                  </a:solidFill>
                </a:rPr>
                <a:t>100</a:t>
              </a:r>
              <a:endParaRPr lang="de-CH" altLang="de-DE" sz="2400" dirty="0">
                <a:latin typeface="Times New Roman" charset="0"/>
              </a:endParaRPr>
            </a:p>
          </p:txBody>
        </p:sp>
        <p:sp>
          <p:nvSpPr>
            <p:cNvPr id="33820" name="Rectangle 27"/>
            <p:cNvSpPr>
              <a:spLocks noChangeArrowheads="1"/>
            </p:cNvSpPr>
            <p:nvPr/>
          </p:nvSpPr>
          <p:spPr bwMode="auto">
            <a:xfrm>
              <a:off x="2206" y="965"/>
              <a:ext cx="142" cy="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r>
                <a:rPr lang="de-CH" altLang="de-DE" sz="1600" b="1" dirty="0">
                  <a:solidFill>
                    <a:srgbClr val="0000FF"/>
                  </a:solidFill>
                </a:rPr>
                <a:t>10</a:t>
              </a:r>
              <a:endParaRPr lang="de-CH" altLang="de-DE" sz="2400" dirty="0">
                <a:latin typeface="Times New Roman" charset="0"/>
              </a:endParaRPr>
            </a:p>
          </p:txBody>
        </p:sp>
        <p:sp>
          <p:nvSpPr>
            <p:cNvPr id="33821" name="Rectangle 28"/>
            <p:cNvSpPr>
              <a:spLocks noChangeArrowheads="1"/>
            </p:cNvSpPr>
            <p:nvPr/>
          </p:nvSpPr>
          <p:spPr bwMode="auto">
            <a:xfrm>
              <a:off x="1763" y="965"/>
              <a:ext cx="71" cy="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r>
                <a:rPr lang="de-CH" altLang="de-DE" sz="1600" b="1" dirty="0">
                  <a:solidFill>
                    <a:srgbClr val="0000FF"/>
                  </a:solidFill>
                </a:rPr>
                <a:t>1</a:t>
              </a:r>
              <a:endParaRPr lang="de-CH" altLang="de-DE" sz="2400" dirty="0">
                <a:latin typeface="Times New Roman" charset="0"/>
              </a:endParaRPr>
            </a:p>
          </p:txBody>
        </p:sp>
        <p:sp>
          <p:nvSpPr>
            <p:cNvPr id="33822" name="Rectangle 29"/>
            <p:cNvSpPr>
              <a:spLocks noChangeArrowheads="1"/>
            </p:cNvSpPr>
            <p:nvPr/>
          </p:nvSpPr>
          <p:spPr bwMode="auto">
            <a:xfrm>
              <a:off x="1284" y="965"/>
              <a:ext cx="178" cy="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r>
                <a:rPr lang="de-CH" altLang="de-DE" sz="1600" b="1" dirty="0">
                  <a:solidFill>
                    <a:srgbClr val="0000FF"/>
                  </a:solidFill>
                </a:rPr>
                <a:t>0.1</a:t>
              </a:r>
              <a:endParaRPr lang="de-CH" altLang="de-DE" sz="2400" dirty="0">
                <a:latin typeface="Times New Roman" charset="0"/>
              </a:endParaRPr>
            </a:p>
          </p:txBody>
        </p:sp>
        <p:sp>
          <p:nvSpPr>
            <p:cNvPr id="33823" name="Rectangle 30"/>
            <p:cNvSpPr>
              <a:spLocks noChangeArrowheads="1"/>
            </p:cNvSpPr>
            <p:nvPr/>
          </p:nvSpPr>
          <p:spPr bwMode="auto">
            <a:xfrm>
              <a:off x="1240" y="1532"/>
              <a:ext cx="11" cy="205"/>
            </a:xfrm>
            <a:prstGeom prst="rect">
              <a:avLst/>
            </a:prstGeom>
            <a:solidFill>
              <a:srgbClr val="0000FF"/>
            </a:solidFill>
            <a:ln w="9525">
              <a:solidFill>
                <a:srgbClr val="0000FF"/>
              </a:solidFill>
              <a:miter lim="800000"/>
              <a:headEnd/>
              <a:tailEnd/>
            </a:ln>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endParaRPr lang="de-CH" altLang="de-DE" dirty="0"/>
            </a:p>
          </p:txBody>
        </p:sp>
        <p:sp>
          <p:nvSpPr>
            <p:cNvPr id="33824" name="Rectangle 31"/>
            <p:cNvSpPr>
              <a:spLocks noChangeArrowheads="1"/>
            </p:cNvSpPr>
            <p:nvPr/>
          </p:nvSpPr>
          <p:spPr bwMode="auto">
            <a:xfrm>
              <a:off x="1240" y="1794"/>
              <a:ext cx="307" cy="205"/>
            </a:xfrm>
            <a:prstGeom prst="rect">
              <a:avLst/>
            </a:prstGeom>
            <a:solidFill>
              <a:srgbClr val="008080"/>
            </a:solidFill>
            <a:ln w="9525">
              <a:solidFill>
                <a:srgbClr val="008080"/>
              </a:solidFill>
              <a:miter lim="800000"/>
              <a:headEnd/>
              <a:tailEnd/>
            </a:ln>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endParaRPr lang="de-CH" altLang="de-DE" dirty="0"/>
            </a:p>
          </p:txBody>
        </p:sp>
        <p:sp>
          <p:nvSpPr>
            <p:cNvPr id="33825" name="Rectangle 32"/>
            <p:cNvSpPr>
              <a:spLocks noChangeArrowheads="1"/>
            </p:cNvSpPr>
            <p:nvPr/>
          </p:nvSpPr>
          <p:spPr bwMode="auto">
            <a:xfrm>
              <a:off x="1240" y="2057"/>
              <a:ext cx="883" cy="205"/>
            </a:xfrm>
            <a:prstGeom prst="rect">
              <a:avLst/>
            </a:prstGeom>
            <a:solidFill>
              <a:srgbClr val="008080"/>
            </a:solidFill>
            <a:ln w="9525">
              <a:solidFill>
                <a:srgbClr val="008080"/>
              </a:solidFill>
              <a:miter lim="800000"/>
              <a:headEnd/>
              <a:tailEnd/>
            </a:ln>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endParaRPr lang="de-CH" altLang="de-DE" dirty="0"/>
            </a:p>
          </p:txBody>
        </p:sp>
        <p:sp>
          <p:nvSpPr>
            <p:cNvPr id="33826" name="Rectangle 33"/>
            <p:cNvSpPr>
              <a:spLocks noChangeArrowheads="1"/>
            </p:cNvSpPr>
            <p:nvPr/>
          </p:nvSpPr>
          <p:spPr bwMode="auto">
            <a:xfrm>
              <a:off x="2616" y="2319"/>
              <a:ext cx="571" cy="206"/>
            </a:xfrm>
            <a:prstGeom prst="rect">
              <a:avLst/>
            </a:prstGeom>
            <a:solidFill>
              <a:srgbClr val="00FF00"/>
            </a:solidFill>
            <a:ln w="9525">
              <a:solidFill>
                <a:srgbClr val="00FF00"/>
              </a:solidFill>
              <a:miter lim="800000"/>
              <a:headEnd/>
              <a:tailEnd/>
            </a:ln>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endParaRPr lang="de-CH" altLang="de-DE" dirty="0"/>
            </a:p>
          </p:txBody>
        </p:sp>
        <p:sp>
          <p:nvSpPr>
            <p:cNvPr id="33827" name="Rectangle 34"/>
            <p:cNvSpPr>
              <a:spLocks noChangeArrowheads="1"/>
            </p:cNvSpPr>
            <p:nvPr/>
          </p:nvSpPr>
          <p:spPr bwMode="auto">
            <a:xfrm>
              <a:off x="3103" y="2581"/>
              <a:ext cx="483" cy="207"/>
            </a:xfrm>
            <a:prstGeom prst="rect">
              <a:avLst/>
            </a:prstGeom>
            <a:solidFill>
              <a:srgbClr val="FF0000"/>
            </a:solidFill>
            <a:ln w="9525">
              <a:solidFill>
                <a:srgbClr val="FF0000"/>
              </a:solidFill>
              <a:miter lim="800000"/>
              <a:headEnd/>
              <a:tailEnd/>
            </a:ln>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endParaRPr lang="de-CH" altLang="de-DE" dirty="0"/>
            </a:p>
          </p:txBody>
        </p:sp>
        <p:sp>
          <p:nvSpPr>
            <p:cNvPr id="33828" name="Rectangle 35"/>
            <p:cNvSpPr>
              <a:spLocks noChangeArrowheads="1"/>
            </p:cNvSpPr>
            <p:nvPr/>
          </p:nvSpPr>
          <p:spPr bwMode="auto">
            <a:xfrm>
              <a:off x="3148" y="2844"/>
              <a:ext cx="704" cy="206"/>
            </a:xfrm>
            <a:prstGeom prst="rect">
              <a:avLst/>
            </a:prstGeom>
            <a:solidFill>
              <a:srgbClr val="FF0000"/>
            </a:solidFill>
            <a:ln w="9525">
              <a:solidFill>
                <a:srgbClr val="FF0000"/>
              </a:solidFill>
              <a:miter lim="800000"/>
              <a:headEnd/>
              <a:tailEnd/>
            </a:ln>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endParaRPr lang="de-CH" altLang="de-DE" dirty="0"/>
            </a:p>
          </p:txBody>
        </p:sp>
        <p:sp>
          <p:nvSpPr>
            <p:cNvPr id="33829" name="Rectangle 36"/>
            <p:cNvSpPr>
              <a:spLocks noChangeArrowheads="1"/>
            </p:cNvSpPr>
            <p:nvPr/>
          </p:nvSpPr>
          <p:spPr bwMode="auto">
            <a:xfrm>
              <a:off x="3812" y="3107"/>
              <a:ext cx="794" cy="206"/>
            </a:xfrm>
            <a:prstGeom prst="rect">
              <a:avLst/>
            </a:prstGeom>
            <a:solidFill>
              <a:srgbClr val="800000"/>
            </a:solidFill>
            <a:ln w="9525">
              <a:solidFill>
                <a:srgbClr val="800000"/>
              </a:solidFill>
              <a:miter lim="800000"/>
              <a:headEnd/>
              <a:tailEnd/>
            </a:ln>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endParaRPr lang="de-CH" altLang="de-DE" dirty="0"/>
            </a:p>
          </p:txBody>
        </p:sp>
        <p:sp>
          <p:nvSpPr>
            <p:cNvPr id="33830" name="Rectangle 37"/>
            <p:cNvSpPr>
              <a:spLocks noChangeArrowheads="1"/>
            </p:cNvSpPr>
            <p:nvPr/>
          </p:nvSpPr>
          <p:spPr bwMode="auto">
            <a:xfrm>
              <a:off x="1365" y="1544"/>
              <a:ext cx="1121" cy="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r>
                <a:rPr lang="de-CH" altLang="de-DE" sz="1600" dirty="0">
                  <a:solidFill>
                    <a:srgbClr val="0000FF"/>
                  </a:solidFill>
                </a:rPr>
                <a:t>0.055 </a:t>
              </a:r>
              <a:r>
                <a:rPr lang="de-CH" altLang="de-DE" sz="1600" dirty="0" err="1">
                  <a:solidFill>
                    <a:srgbClr val="0000FF"/>
                  </a:solidFill>
                </a:rPr>
                <a:t>eau</a:t>
              </a:r>
              <a:r>
                <a:rPr lang="de-CH" altLang="de-DE" sz="1600" dirty="0">
                  <a:solidFill>
                    <a:srgbClr val="0000FF"/>
                  </a:solidFill>
                </a:rPr>
                <a:t> ultrapure</a:t>
              </a:r>
              <a:endParaRPr lang="de-CH" altLang="de-DE" sz="2400" dirty="0">
                <a:latin typeface="Times New Roman" charset="0"/>
              </a:endParaRPr>
            </a:p>
          </p:txBody>
        </p:sp>
        <p:sp>
          <p:nvSpPr>
            <p:cNvPr id="33831" name="Rectangle 38"/>
            <p:cNvSpPr>
              <a:spLocks noChangeArrowheads="1"/>
            </p:cNvSpPr>
            <p:nvPr/>
          </p:nvSpPr>
          <p:spPr bwMode="auto">
            <a:xfrm>
              <a:off x="1719" y="1805"/>
              <a:ext cx="1401" cy="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r>
                <a:rPr lang="de-CH" altLang="de-DE" sz="1600" dirty="0">
                  <a:solidFill>
                    <a:srgbClr val="008080"/>
                  </a:solidFill>
                </a:rPr>
                <a:t>Eau </a:t>
              </a:r>
              <a:r>
                <a:rPr lang="de-CH" altLang="de-DE" sz="1600" dirty="0" err="1">
                  <a:solidFill>
                    <a:srgbClr val="008080"/>
                  </a:solidFill>
                </a:rPr>
                <a:t>alimentaire</a:t>
              </a:r>
              <a:r>
                <a:rPr lang="de-CH" altLang="de-DE" sz="1600" dirty="0">
                  <a:solidFill>
                    <a:srgbClr val="008080"/>
                  </a:solidFill>
                </a:rPr>
                <a:t> </a:t>
              </a:r>
              <a:r>
                <a:rPr lang="de-CH" altLang="de-DE" sz="1600" dirty="0" err="1">
                  <a:solidFill>
                    <a:srgbClr val="008080"/>
                  </a:solidFill>
                </a:rPr>
                <a:t>steamer</a:t>
              </a:r>
              <a:endParaRPr lang="de-CH" altLang="de-DE" sz="2400" dirty="0">
                <a:latin typeface="Times New Roman" charset="0"/>
              </a:endParaRPr>
            </a:p>
          </p:txBody>
        </p:sp>
        <p:sp>
          <p:nvSpPr>
            <p:cNvPr id="33832" name="Rectangle 39"/>
            <p:cNvSpPr>
              <a:spLocks noChangeArrowheads="1"/>
            </p:cNvSpPr>
            <p:nvPr/>
          </p:nvSpPr>
          <p:spPr bwMode="auto">
            <a:xfrm>
              <a:off x="2295" y="2068"/>
              <a:ext cx="2412" cy="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r>
                <a:rPr lang="de-CH" altLang="de-DE" sz="1600" dirty="0">
                  <a:solidFill>
                    <a:srgbClr val="008080"/>
                  </a:solidFill>
                </a:rPr>
                <a:t>Eau </a:t>
              </a:r>
              <a:r>
                <a:rPr lang="de-CH" altLang="de-DE" sz="1600" dirty="0" err="1">
                  <a:solidFill>
                    <a:srgbClr val="008080"/>
                  </a:solidFill>
                </a:rPr>
                <a:t>dans</a:t>
              </a:r>
              <a:r>
                <a:rPr lang="de-CH" altLang="de-DE" sz="1600" dirty="0">
                  <a:solidFill>
                    <a:srgbClr val="008080"/>
                  </a:solidFill>
                </a:rPr>
                <a:t> </a:t>
              </a:r>
              <a:r>
                <a:rPr lang="de-CH" altLang="de-DE" sz="1600" dirty="0" err="1">
                  <a:solidFill>
                    <a:srgbClr val="008080"/>
                  </a:solidFill>
                </a:rPr>
                <a:t>un</a:t>
              </a:r>
              <a:r>
                <a:rPr lang="de-CH" altLang="de-DE" sz="1600" dirty="0">
                  <a:solidFill>
                    <a:srgbClr val="008080"/>
                  </a:solidFill>
                </a:rPr>
                <a:t> </a:t>
              </a:r>
              <a:r>
                <a:rPr lang="de-CH" altLang="de-DE" sz="1600" dirty="0" err="1">
                  <a:solidFill>
                    <a:srgbClr val="008080"/>
                  </a:solidFill>
                </a:rPr>
                <a:t>lit</a:t>
              </a:r>
              <a:r>
                <a:rPr lang="de-CH" altLang="de-DE" sz="1600" dirty="0">
                  <a:solidFill>
                    <a:srgbClr val="008080"/>
                  </a:solidFill>
                </a:rPr>
                <a:t> mixte </a:t>
              </a:r>
              <a:r>
                <a:rPr lang="de-CH" altLang="de-DE" sz="1600" dirty="0" err="1">
                  <a:solidFill>
                    <a:srgbClr val="008080"/>
                  </a:solidFill>
                </a:rPr>
                <a:t>avec</a:t>
              </a:r>
              <a:r>
                <a:rPr lang="de-CH" altLang="de-DE" sz="1600" dirty="0">
                  <a:solidFill>
                    <a:srgbClr val="008080"/>
                  </a:solidFill>
                </a:rPr>
                <a:t> </a:t>
              </a:r>
              <a:r>
                <a:rPr lang="de-CH" altLang="de-DE" sz="1600" dirty="0" err="1">
                  <a:solidFill>
                    <a:srgbClr val="008080"/>
                  </a:solidFill>
                </a:rPr>
                <a:t>échange</a:t>
              </a:r>
              <a:r>
                <a:rPr lang="de-CH" altLang="de-DE" sz="1600" dirty="0">
                  <a:solidFill>
                    <a:srgbClr val="008080"/>
                  </a:solidFill>
                </a:rPr>
                <a:t> </a:t>
              </a:r>
              <a:r>
                <a:rPr lang="de-CH" altLang="de-DE" sz="1600" dirty="0" err="1">
                  <a:solidFill>
                    <a:srgbClr val="008080"/>
                  </a:solidFill>
                </a:rPr>
                <a:t>d’ions</a:t>
              </a:r>
              <a:endParaRPr lang="de-CH" altLang="de-DE" sz="2400" dirty="0">
                <a:latin typeface="Times New Roman" charset="0"/>
              </a:endParaRPr>
            </a:p>
          </p:txBody>
        </p:sp>
        <p:sp>
          <p:nvSpPr>
            <p:cNvPr id="33833" name="Rectangle 40"/>
            <p:cNvSpPr>
              <a:spLocks noChangeArrowheads="1"/>
            </p:cNvSpPr>
            <p:nvPr/>
          </p:nvSpPr>
          <p:spPr bwMode="auto">
            <a:xfrm>
              <a:off x="3403" y="2304"/>
              <a:ext cx="689" cy="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r>
                <a:rPr lang="de-CH" altLang="de-DE" sz="1600" dirty="0">
                  <a:solidFill>
                    <a:srgbClr val="00FF00"/>
                  </a:solidFill>
                </a:rPr>
                <a:t>Eau </a:t>
              </a:r>
              <a:r>
                <a:rPr lang="de-CH" altLang="de-DE" sz="1600" dirty="0" err="1">
                  <a:solidFill>
                    <a:srgbClr val="00FF00"/>
                  </a:solidFill>
                </a:rPr>
                <a:t>potable</a:t>
              </a:r>
              <a:endParaRPr lang="de-CH" altLang="de-DE" sz="2400" dirty="0">
                <a:latin typeface="Times New Roman" charset="0"/>
              </a:endParaRPr>
            </a:p>
          </p:txBody>
        </p:sp>
        <p:sp>
          <p:nvSpPr>
            <p:cNvPr id="33834" name="Rectangle 41"/>
            <p:cNvSpPr>
              <a:spLocks noChangeArrowheads="1"/>
            </p:cNvSpPr>
            <p:nvPr/>
          </p:nvSpPr>
          <p:spPr bwMode="auto">
            <a:xfrm>
              <a:off x="3758" y="2594"/>
              <a:ext cx="675" cy="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r>
                <a:rPr lang="de-CH" altLang="de-DE" sz="1600" dirty="0" err="1">
                  <a:solidFill>
                    <a:srgbClr val="FF0000"/>
                  </a:solidFill>
                </a:rPr>
                <a:t>Eaux</a:t>
              </a:r>
              <a:r>
                <a:rPr lang="de-CH" altLang="de-DE" sz="1600" dirty="0">
                  <a:solidFill>
                    <a:srgbClr val="FF0000"/>
                  </a:solidFill>
                </a:rPr>
                <a:t> </a:t>
              </a:r>
              <a:r>
                <a:rPr lang="de-CH" altLang="de-DE" sz="1600" dirty="0" err="1">
                  <a:solidFill>
                    <a:srgbClr val="FF0000"/>
                  </a:solidFill>
                </a:rPr>
                <a:t>usées</a:t>
              </a:r>
              <a:endParaRPr lang="de-CH" altLang="de-DE" sz="2400" dirty="0">
                <a:latin typeface="Times New Roman" charset="0"/>
              </a:endParaRPr>
            </a:p>
          </p:txBody>
        </p:sp>
        <p:sp>
          <p:nvSpPr>
            <p:cNvPr id="33835" name="Rectangle 42"/>
            <p:cNvSpPr>
              <a:spLocks noChangeArrowheads="1"/>
            </p:cNvSpPr>
            <p:nvPr/>
          </p:nvSpPr>
          <p:spPr bwMode="auto">
            <a:xfrm>
              <a:off x="1810" y="2856"/>
              <a:ext cx="1345" cy="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r>
                <a:rPr lang="de-CH" altLang="de-DE" sz="1600" dirty="0" err="1">
                  <a:solidFill>
                    <a:srgbClr val="FF0000"/>
                  </a:solidFill>
                </a:rPr>
                <a:t>Eaux</a:t>
              </a:r>
              <a:r>
                <a:rPr lang="de-CH" altLang="de-DE" sz="1600" dirty="0">
                  <a:solidFill>
                    <a:srgbClr val="FF0000"/>
                  </a:solidFill>
                </a:rPr>
                <a:t> de </a:t>
              </a:r>
              <a:r>
                <a:rPr lang="de-CH" altLang="de-DE" sz="1600" dirty="0" err="1">
                  <a:solidFill>
                    <a:srgbClr val="FF0000"/>
                  </a:solidFill>
                </a:rPr>
                <a:t>mer</a:t>
              </a:r>
              <a:r>
                <a:rPr lang="de-CH" altLang="de-DE" sz="1600" dirty="0">
                  <a:solidFill>
                    <a:srgbClr val="FF0000"/>
                  </a:solidFill>
                </a:rPr>
                <a:t>, </a:t>
              </a:r>
              <a:r>
                <a:rPr lang="de-CH" altLang="de-DE" sz="1600" dirty="0" err="1">
                  <a:solidFill>
                    <a:srgbClr val="FF0000"/>
                  </a:solidFill>
                </a:rPr>
                <a:t>saumure</a:t>
              </a:r>
              <a:endParaRPr lang="de-CH" altLang="de-DE" sz="2400" dirty="0">
                <a:latin typeface="Times New Roman" charset="0"/>
              </a:endParaRPr>
            </a:p>
          </p:txBody>
        </p:sp>
        <p:sp>
          <p:nvSpPr>
            <p:cNvPr id="33836" name="Rectangle 43"/>
            <p:cNvSpPr>
              <a:spLocks noChangeArrowheads="1"/>
            </p:cNvSpPr>
            <p:nvPr/>
          </p:nvSpPr>
          <p:spPr bwMode="auto">
            <a:xfrm>
              <a:off x="2090" y="3119"/>
              <a:ext cx="1652" cy="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r>
                <a:rPr lang="de-CH" altLang="de-DE" sz="1600" dirty="0" err="1">
                  <a:solidFill>
                    <a:srgbClr val="800000"/>
                  </a:solidFill>
                </a:rPr>
                <a:t>Acides</a:t>
              </a:r>
              <a:r>
                <a:rPr lang="de-CH" altLang="de-DE" sz="1600" dirty="0">
                  <a:solidFill>
                    <a:srgbClr val="800000"/>
                  </a:solidFill>
                </a:rPr>
                <a:t> et </a:t>
              </a:r>
              <a:r>
                <a:rPr lang="de-CH" altLang="de-DE" sz="1600" dirty="0" err="1">
                  <a:solidFill>
                    <a:srgbClr val="800000"/>
                  </a:solidFill>
                </a:rPr>
                <a:t>bases</a:t>
              </a:r>
              <a:r>
                <a:rPr lang="de-CH" altLang="de-DE" sz="1600" dirty="0">
                  <a:solidFill>
                    <a:srgbClr val="800000"/>
                  </a:solidFill>
                </a:rPr>
                <a:t> </a:t>
              </a:r>
              <a:r>
                <a:rPr lang="de-CH" altLang="de-DE" sz="1600" dirty="0" err="1">
                  <a:solidFill>
                    <a:srgbClr val="800000"/>
                  </a:solidFill>
                </a:rPr>
                <a:t>concentrées</a:t>
              </a:r>
              <a:endParaRPr lang="de-CH" altLang="de-DE" sz="2400" dirty="0">
                <a:latin typeface="Times New Roman" charset="0"/>
              </a:endParaRPr>
            </a:p>
          </p:txBody>
        </p:sp>
        <p:sp>
          <p:nvSpPr>
            <p:cNvPr id="33837" name="Rectangle 44"/>
            <p:cNvSpPr>
              <a:spLocks noChangeArrowheads="1"/>
            </p:cNvSpPr>
            <p:nvPr/>
          </p:nvSpPr>
          <p:spPr bwMode="auto">
            <a:xfrm>
              <a:off x="1648" y="670"/>
              <a:ext cx="452" cy="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r>
                <a:rPr lang="de-CH" altLang="de-DE" sz="1600" b="1" dirty="0">
                  <a:solidFill>
                    <a:srgbClr val="0000FF"/>
                  </a:solidFill>
                </a:rPr>
                <a:t>µS / cm</a:t>
              </a:r>
              <a:endParaRPr lang="de-CH" altLang="de-DE" sz="2400" dirty="0">
                <a:latin typeface="Times New Roman" charset="0"/>
              </a:endParaRPr>
            </a:p>
          </p:txBody>
        </p:sp>
        <p:sp>
          <p:nvSpPr>
            <p:cNvPr id="33838" name="Rectangle 45"/>
            <p:cNvSpPr>
              <a:spLocks noChangeArrowheads="1"/>
            </p:cNvSpPr>
            <p:nvPr/>
          </p:nvSpPr>
          <p:spPr bwMode="auto">
            <a:xfrm>
              <a:off x="3664" y="670"/>
              <a:ext cx="492" cy="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r>
                <a:rPr lang="de-CH" altLang="de-DE" sz="1600" b="1" dirty="0">
                  <a:solidFill>
                    <a:srgbClr val="0000FF"/>
                  </a:solidFill>
                </a:rPr>
                <a:t>mS / cm</a:t>
              </a:r>
              <a:endParaRPr lang="de-CH" altLang="de-DE" sz="2400" dirty="0">
                <a:latin typeface="Times New Roman" charset="0"/>
              </a:endParaRPr>
            </a:p>
          </p:txBody>
        </p:sp>
        <p:sp>
          <p:nvSpPr>
            <p:cNvPr id="33839" name="Line 46"/>
            <p:cNvSpPr>
              <a:spLocks noChangeShapeType="1"/>
            </p:cNvSpPr>
            <p:nvPr/>
          </p:nvSpPr>
          <p:spPr bwMode="auto">
            <a:xfrm>
              <a:off x="929" y="898"/>
              <a:ext cx="3901" cy="1"/>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de-CH" dirty="0"/>
            </a:p>
          </p:txBody>
        </p:sp>
        <p:sp>
          <p:nvSpPr>
            <p:cNvPr id="33840" name="Line 47"/>
            <p:cNvSpPr>
              <a:spLocks noChangeShapeType="1"/>
            </p:cNvSpPr>
            <p:nvPr/>
          </p:nvSpPr>
          <p:spPr bwMode="auto">
            <a:xfrm flipV="1">
              <a:off x="3145" y="583"/>
              <a:ext cx="1" cy="316"/>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de-CH" dirty="0"/>
            </a:p>
          </p:txBody>
        </p:sp>
      </p:grpSp>
      <p:sp>
        <p:nvSpPr>
          <p:cNvPr id="49" name="Datumsplatzhalter 4">
            <a:extLst>
              <a:ext uri="{FF2B5EF4-FFF2-40B4-BE49-F238E27FC236}">
                <a16:creationId xmlns:a16="http://schemas.microsoft.com/office/drawing/2014/main" xmlns="" id="{4062620B-C2D1-4895-B72F-E5C2FB4EE166}"/>
              </a:ext>
            </a:extLst>
          </p:cNvPr>
          <p:cNvSpPr>
            <a:spLocks noGrp="1"/>
          </p:cNvSpPr>
          <p:nvPr>
            <p:ph type="dt" sz="half" idx="10"/>
          </p:nvPr>
        </p:nvSpPr>
        <p:spPr>
          <a:xfrm>
            <a:off x="467544" y="6309320"/>
            <a:ext cx="2592288" cy="365125"/>
          </a:xfrm>
        </p:spPr>
        <p:txBody>
          <a:bodyPr/>
          <a:lstStyle/>
          <a:p>
            <a:r>
              <a:rPr lang="de-DE" dirty="0"/>
              <a:t>Formation </a:t>
            </a:r>
            <a:r>
              <a:rPr lang="de-DE" dirty="0" err="1"/>
              <a:t>continue</a:t>
            </a:r>
            <a:r>
              <a:rPr lang="de-DE" dirty="0"/>
              <a:t> ASF 2018</a:t>
            </a:r>
            <a:endParaRPr lang="de-CH" dirty="0"/>
          </a:p>
        </p:txBody>
      </p:sp>
    </p:spTree>
    <p:extLst>
      <p:ext uri="{BB962C8B-B14F-4D97-AF65-F5344CB8AC3E}">
        <p14:creationId xmlns:p14="http://schemas.microsoft.com/office/powerpoint/2010/main" val="33428896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744036"/>
          </a:xfrm>
        </p:spPr>
        <p:txBody>
          <a:bodyPr>
            <a:normAutofit fontScale="90000"/>
          </a:bodyPr>
          <a:lstStyle/>
          <a:p>
            <a:endParaRPr lang="de-CH" dirty="0"/>
          </a:p>
        </p:txBody>
      </p:sp>
      <p:sp>
        <p:nvSpPr>
          <p:cNvPr id="3" name="Inhaltsplatzhalter 2"/>
          <p:cNvSpPr>
            <a:spLocks noGrp="1"/>
          </p:cNvSpPr>
          <p:nvPr>
            <p:ph idx="1"/>
          </p:nvPr>
        </p:nvSpPr>
        <p:spPr>
          <a:xfrm>
            <a:off x="457200" y="1600201"/>
            <a:ext cx="8229600" cy="2116832"/>
          </a:xfrm>
        </p:spPr>
        <p:txBody>
          <a:bodyPr>
            <a:normAutofit/>
          </a:bodyPr>
          <a:lstStyle/>
          <a:p>
            <a:pPr algn="ctr"/>
            <a:r>
              <a:rPr lang="de-CH" sz="7200" dirty="0" err="1"/>
              <a:t>Turbidité</a:t>
            </a:r>
            <a:endParaRPr lang="de-CH" sz="7200" dirty="0"/>
          </a:p>
        </p:txBody>
      </p:sp>
      <p:sp>
        <p:nvSpPr>
          <p:cNvPr id="4" name="Datumsplatzhalter 4">
            <a:extLst>
              <a:ext uri="{FF2B5EF4-FFF2-40B4-BE49-F238E27FC236}">
                <a16:creationId xmlns:a16="http://schemas.microsoft.com/office/drawing/2014/main" xmlns="" id="{4062620B-C2D1-4895-B72F-E5C2FB4EE166}"/>
              </a:ext>
            </a:extLst>
          </p:cNvPr>
          <p:cNvSpPr>
            <a:spLocks noGrp="1"/>
          </p:cNvSpPr>
          <p:nvPr>
            <p:ph type="dt" sz="half" idx="10"/>
          </p:nvPr>
        </p:nvSpPr>
        <p:spPr>
          <a:xfrm>
            <a:off x="467544" y="6309320"/>
            <a:ext cx="2592288" cy="365125"/>
          </a:xfrm>
        </p:spPr>
        <p:txBody>
          <a:bodyPr/>
          <a:lstStyle/>
          <a:p>
            <a:r>
              <a:rPr lang="de-DE" dirty="0"/>
              <a:t>Formation </a:t>
            </a:r>
            <a:r>
              <a:rPr lang="de-DE" dirty="0" err="1"/>
              <a:t>continue</a:t>
            </a:r>
            <a:r>
              <a:rPr lang="de-DE" dirty="0"/>
              <a:t> ASF 2018</a:t>
            </a:r>
            <a:endParaRPr lang="de-CH" dirty="0"/>
          </a:p>
        </p:txBody>
      </p:sp>
    </p:spTree>
    <p:extLst>
      <p:ext uri="{BB962C8B-B14F-4D97-AF65-F5344CB8AC3E}">
        <p14:creationId xmlns:p14="http://schemas.microsoft.com/office/powerpoint/2010/main" val="38356678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Untertitel 9">
            <a:extLst>
              <a:ext uri="{FF2B5EF4-FFF2-40B4-BE49-F238E27FC236}">
                <a16:creationId xmlns:a16="http://schemas.microsoft.com/office/drawing/2014/main" xmlns="" id="{7EB5E5B1-E5ED-458F-B616-A840816835CF}"/>
              </a:ext>
            </a:extLst>
          </p:cNvPr>
          <p:cNvSpPr>
            <a:spLocks noGrp="1"/>
          </p:cNvSpPr>
          <p:nvPr>
            <p:ph idx="1"/>
          </p:nvPr>
        </p:nvSpPr>
        <p:spPr/>
        <p:txBody>
          <a:bodyPr/>
          <a:lstStyle/>
          <a:p>
            <a:r>
              <a:rPr lang="de-CH" dirty="0" err="1"/>
              <a:t>Les</a:t>
            </a:r>
            <a:r>
              <a:rPr lang="de-CH" dirty="0"/>
              <a:t> </a:t>
            </a:r>
            <a:r>
              <a:rPr lang="de-CH" dirty="0" err="1"/>
              <a:t>cours</a:t>
            </a:r>
            <a:r>
              <a:rPr lang="de-CH" dirty="0"/>
              <a:t> </a:t>
            </a:r>
            <a:r>
              <a:rPr lang="de-CH" dirty="0" err="1"/>
              <a:t>sont</a:t>
            </a:r>
            <a:r>
              <a:rPr lang="de-CH" dirty="0"/>
              <a:t> </a:t>
            </a:r>
            <a:r>
              <a:rPr lang="de-CH" dirty="0" err="1"/>
              <a:t>élaborés</a:t>
            </a:r>
            <a:r>
              <a:rPr lang="de-CH" dirty="0"/>
              <a:t> en </a:t>
            </a:r>
            <a:r>
              <a:rPr lang="de-CH" dirty="0" err="1"/>
              <a:t>collaboration</a:t>
            </a:r>
            <a:r>
              <a:rPr lang="de-CH" dirty="0"/>
              <a:t> </a:t>
            </a:r>
            <a:r>
              <a:rPr lang="de-CH" dirty="0" err="1"/>
              <a:t>avec</a:t>
            </a:r>
            <a:r>
              <a:rPr lang="de-CH" dirty="0"/>
              <a:t> </a:t>
            </a:r>
            <a:r>
              <a:rPr lang="de-CH" dirty="0" err="1"/>
              <a:t>les</a:t>
            </a:r>
            <a:r>
              <a:rPr lang="de-CH" dirty="0"/>
              <a:t> </a:t>
            </a:r>
            <a:r>
              <a:rPr lang="de-CH" dirty="0" err="1"/>
              <a:t>fabricants</a:t>
            </a:r>
            <a:r>
              <a:rPr lang="de-CH" dirty="0"/>
              <a:t> et </a:t>
            </a:r>
            <a:r>
              <a:rPr lang="de-CH" dirty="0" err="1"/>
              <a:t>fournisseurs</a:t>
            </a:r>
            <a:r>
              <a:rPr lang="de-CH" dirty="0"/>
              <a:t> </a:t>
            </a:r>
            <a:r>
              <a:rPr lang="de-CH" dirty="0" err="1"/>
              <a:t>suivants</a:t>
            </a:r>
            <a:r>
              <a:rPr lang="de-CH" dirty="0"/>
              <a:t>:</a:t>
            </a:r>
          </a:p>
        </p:txBody>
      </p:sp>
      <p:sp>
        <p:nvSpPr>
          <p:cNvPr id="5" name="Datumsplatzhalter 4">
            <a:extLst>
              <a:ext uri="{FF2B5EF4-FFF2-40B4-BE49-F238E27FC236}">
                <a16:creationId xmlns:a16="http://schemas.microsoft.com/office/drawing/2014/main" xmlns="" id="{4062620B-C2D1-4895-B72F-E5C2FB4EE166}"/>
              </a:ext>
            </a:extLst>
          </p:cNvPr>
          <p:cNvSpPr>
            <a:spLocks noGrp="1"/>
          </p:cNvSpPr>
          <p:nvPr>
            <p:ph type="dt" sz="half" idx="10"/>
          </p:nvPr>
        </p:nvSpPr>
        <p:spPr/>
        <p:txBody>
          <a:bodyPr/>
          <a:lstStyle/>
          <a:p>
            <a:r>
              <a:rPr lang="de-DE" dirty="0"/>
              <a:t>Formation </a:t>
            </a:r>
            <a:r>
              <a:rPr lang="de-DE" dirty="0" err="1"/>
              <a:t>continue</a:t>
            </a:r>
            <a:r>
              <a:rPr lang="de-DE" dirty="0"/>
              <a:t> ASF 2018</a:t>
            </a:r>
            <a:endParaRPr lang="de-CH" dirty="0"/>
          </a:p>
        </p:txBody>
      </p:sp>
      <p:sp>
        <p:nvSpPr>
          <p:cNvPr id="6" name="Foliennummernplatzhalter 5">
            <a:extLst>
              <a:ext uri="{FF2B5EF4-FFF2-40B4-BE49-F238E27FC236}">
                <a16:creationId xmlns:a16="http://schemas.microsoft.com/office/drawing/2014/main" xmlns="" id="{AC92A5F4-6388-4A02-A9E6-A781CD7BC277}"/>
              </a:ext>
            </a:extLst>
          </p:cNvPr>
          <p:cNvSpPr>
            <a:spLocks noGrp="1"/>
          </p:cNvSpPr>
          <p:nvPr>
            <p:ph type="sldNum" sz="quarter" idx="12"/>
          </p:nvPr>
        </p:nvSpPr>
        <p:spPr/>
        <p:txBody>
          <a:bodyPr/>
          <a:lstStyle/>
          <a:p>
            <a:fld id="{AB4716B6-1B50-4A20-B06F-42AD2193150B}" type="slidenum">
              <a:rPr lang="de-CH" smtClean="0"/>
              <a:t>2</a:t>
            </a:fld>
            <a:endParaRPr lang="de-CH" dirty="0"/>
          </a:p>
        </p:txBody>
      </p:sp>
      <p:pic>
        <p:nvPicPr>
          <p:cNvPr id="1026" name="Picture 2" descr="Bürkert Logo">
            <a:extLst>
              <a:ext uri="{FF2B5EF4-FFF2-40B4-BE49-F238E27FC236}">
                <a16:creationId xmlns:a16="http://schemas.microsoft.com/office/drawing/2014/main" xmlns="" id="{9341853B-9EF8-49B1-8534-281BA93154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30131" y="4479721"/>
            <a:ext cx="11811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4" name="Grafik 3">
            <a:extLst>
              <a:ext uri="{FF2B5EF4-FFF2-40B4-BE49-F238E27FC236}">
                <a16:creationId xmlns:a16="http://schemas.microsoft.com/office/drawing/2014/main" xmlns="" id="{E1F1CE7F-F7E8-47E8-A2FD-CCFAEB91E1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71796" y="2780928"/>
            <a:ext cx="1885950" cy="1238250"/>
          </a:xfrm>
          <a:prstGeom prst="rect">
            <a:avLst/>
          </a:prstGeom>
        </p:spPr>
      </p:pic>
      <p:pic>
        <p:nvPicPr>
          <p:cNvPr id="8" name="Grafik 7">
            <a:extLst>
              <a:ext uri="{FF2B5EF4-FFF2-40B4-BE49-F238E27FC236}">
                <a16:creationId xmlns:a16="http://schemas.microsoft.com/office/drawing/2014/main" xmlns="" id="{D5D5A112-8610-464E-AFEC-B5FBD1AF698D}"/>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1020317" y="4464033"/>
            <a:ext cx="2160240" cy="571055"/>
          </a:xfrm>
          <a:prstGeom prst="rect">
            <a:avLst/>
          </a:prstGeom>
        </p:spPr>
      </p:pic>
      <p:pic>
        <p:nvPicPr>
          <p:cNvPr id="11" name="Grafik 10">
            <a:extLst>
              <a:ext uri="{FF2B5EF4-FFF2-40B4-BE49-F238E27FC236}">
                <a16:creationId xmlns:a16="http://schemas.microsoft.com/office/drawing/2014/main" xmlns="" id="{C19D5F76-168A-40EF-9A5B-4ED048D946E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204207" y="4184824"/>
            <a:ext cx="2103302" cy="779716"/>
          </a:xfrm>
          <a:prstGeom prst="rect">
            <a:avLst/>
          </a:prstGeom>
        </p:spPr>
      </p:pic>
      <p:pic>
        <p:nvPicPr>
          <p:cNvPr id="14" name="Grafik 13">
            <a:extLst>
              <a:ext uri="{FF2B5EF4-FFF2-40B4-BE49-F238E27FC236}">
                <a16:creationId xmlns:a16="http://schemas.microsoft.com/office/drawing/2014/main" xmlns="" id="{01C32348-F900-4FC6-903E-A33F68FBAC75}"/>
              </a:ext>
            </a:extLst>
          </p:cNvPr>
          <p:cNvPicPr>
            <a:picLocks noChangeAspect="1"/>
          </p:cNvPicPr>
          <p:nvPr/>
        </p:nvPicPr>
        <p:blipFill>
          <a:blip r:embed="rId7"/>
          <a:stretch>
            <a:fillRect/>
          </a:stretch>
        </p:blipFill>
        <p:spPr>
          <a:xfrm>
            <a:off x="611560" y="2936531"/>
            <a:ext cx="2767238" cy="1244600"/>
          </a:xfrm>
          <a:prstGeom prst="rect">
            <a:avLst/>
          </a:prstGeom>
        </p:spPr>
      </p:pic>
      <p:pic>
        <p:nvPicPr>
          <p:cNvPr id="15" name="Grafik 14">
            <a:extLst>
              <a:ext uri="{FF2B5EF4-FFF2-40B4-BE49-F238E27FC236}">
                <a16:creationId xmlns:a16="http://schemas.microsoft.com/office/drawing/2014/main" xmlns="" id="{9973C3FA-7010-4FD3-A6FD-1AB502209294}"/>
              </a:ext>
            </a:extLst>
          </p:cNvPr>
          <p:cNvPicPr>
            <a:picLocks noChangeAspect="1"/>
          </p:cNvPicPr>
          <p:nvPr/>
        </p:nvPicPr>
        <p:blipFill>
          <a:blip r:embed="rId8"/>
          <a:stretch>
            <a:fillRect/>
          </a:stretch>
        </p:blipFill>
        <p:spPr>
          <a:xfrm>
            <a:off x="6850744" y="2987211"/>
            <a:ext cx="1836056" cy="1216544"/>
          </a:xfrm>
          <a:prstGeom prst="rect">
            <a:avLst/>
          </a:prstGeom>
        </p:spPr>
      </p:pic>
      <p:pic>
        <p:nvPicPr>
          <p:cNvPr id="18" name="Grafik 17">
            <a:extLst>
              <a:ext uri="{FF2B5EF4-FFF2-40B4-BE49-F238E27FC236}">
                <a16:creationId xmlns:a16="http://schemas.microsoft.com/office/drawing/2014/main" xmlns="" id="{9D3A8170-0883-4000-B0C3-498FD53A044A}"/>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224325" y="5317139"/>
            <a:ext cx="1833421" cy="1100052"/>
          </a:xfrm>
          <a:prstGeom prst="rect">
            <a:avLst/>
          </a:prstGeom>
        </p:spPr>
      </p:pic>
      <p:pic>
        <p:nvPicPr>
          <p:cNvPr id="2" name="Bild 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96623" y="5384563"/>
            <a:ext cx="2624123" cy="741600"/>
          </a:xfrm>
          <a:prstGeom prst="rect">
            <a:avLst/>
          </a:prstGeom>
        </p:spPr>
      </p:pic>
    </p:spTree>
    <p:extLst>
      <p:ext uri="{BB962C8B-B14F-4D97-AF65-F5344CB8AC3E}">
        <p14:creationId xmlns:p14="http://schemas.microsoft.com/office/powerpoint/2010/main" val="3757929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88640"/>
            <a:ext cx="8229600" cy="562074"/>
          </a:xfrm>
        </p:spPr>
        <p:txBody>
          <a:bodyPr>
            <a:noAutofit/>
          </a:bodyPr>
          <a:lstStyle/>
          <a:p>
            <a:pPr algn="l"/>
            <a:r>
              <a:rPr lang="de-CH" sz="3200" dirty="0" err="1"/>
              <a:t>Turbidité</a:t>
            </a:r>
            <a:endParaRPr lang="de-CH" sz="3200" dirty="0"/>
          </a:p>
        </p:txBody>
      </p:sp>
      <p:sp>
        <p:nvSpPr>
          <p:cNvPr id="3" name="Inhaltsplatzhalter 2"/>
          <p:cNvSpPr>
            <a:spLocks noGrp="1"/>
          </p:cNvSpPr>
          <p:nvPr>
            <p:ph idx="1"/>
          </p:nvPr>
        </p:nvSpPr>
        <p:spPr>
          <a:xfrm>
            <a:off x="457200" y="1600201"/>
            <a:ext cx="8229600" cy="2188840"/>
          </a:xfrm>
        </p:spPr>
        <p:txBody>
          <a:bodyPr vert="horz" lIns="91440" tIns="45720" rIns="91440" bIns="45720" rtlCol="0" anchor="t">
            <a:normAutofit/>
          </a:bodyPr>
          <a:lstStyle/>
          <a:p>
            <a:r>
              <a:rPr lang="de-CH" sz="2400" dirty="0" err="1"/>
              <a:t>Mesure</a:t>
            </a:r>
            <a:r>
              <a:rPr lang="de-CH" sz="2400" dirty="0"/>
              <a:t> de </a:t>
            </a:r>
            <a:r>
              <a:rPr lang="de-CH" sz="2400" dirty="0" err="1"/>
              <a:t>substances</a:t>
            </a:r>
            <a:r>
              <a:rPr lang="de-CH" sz="2400" dirty="0"/>
              <a:t> non </a:t>
            </a:r>
            <a:r>
              <a:rPr lang="de-CH" sz="2400" dirty="0" err="1"/>
              <a:t>dissoutes</a:t>
            </a:r>
            <a:r>
              <a:rPr lang="de-CH" sz="2400" dirty="0"/>
              <a:t> </a:t>
            </a:r>
            <a:r>
              <a:rPr lang="de-CH" sz="2400" dirty="0" err="1"/>
              <a:t>dans</a:t>
            </a:r>
            <a:r>
              <a:rPr lang="de-CH" sz="2400" dirty="0"/>
              <a:t> </a:t>
            </a:r>
            <a:r>
              <a:rPr lang="de-CH" sz="2400" dirty="0" err="1"/>
              <a:t>un</a:t>
            </a:r>
            <a:r>
              <a:rPr lang="de-CH" sz="2400" dirty="0"/>
              <a:t> liquide.</a:t>
            </a:r>
          </a:p>
          <a:p>
            <a:r>
              <a:rPr lang="de-CH" sz="2400" dirty="0" err="1"/>
              <a:t>Les</a:t>
            </a:r>
            <a:r>
              <a:rPr lang="de-CH" sz="2400" dirty="0"/>
              <a:t> </a:t>
            </a:r>
            <a:r>
              <a:rPr lang="de-CH" sz="2400" dirty="0" err="1"/>
              <a:t>particules</a:t>
            </a:r>
            <a:r>
              <a:rPr lang="de-CH" sz="2400" dirty="0"/>
              <a:t> </a:t>
            </a:r>
            <a:r>
              <a:rPr lang="de-CH" sz="2400" dirty="0" err="1"/>
              <a:t>peuvent</a:t>
            </a:r>
            <a:r>
              <a:rPr lang="de-CH" sz="2400" dirty="0"/>
              <a:t> </a:t>
            </a:r>
            <a:r>
              <a:rPr lang="de-CH" sz="2400" dirty="0" err="1"/>
              <a:t>être</a:t>
            </a:r>
            <a:r>
              <a:rPr lang="de-CH" sz="2400" dirty="0"/>
              <a:t> invisibles à </a:t>
            </a:r>
            <a:r>
              <a:rPr lang="de-CH" sz="2400" dirty="0" err="1"/>
              <a:t>l’oeil</a:t>
            </a:r>
            <a:r>
              <a:rPr lang="de-CH" sz="2400" dirty="0"/>
              <a:t> nu.</a:t>
            </a:r>
          </a:p>
          <a:p>
            <a:r>
              <a:rPr lang="de-CH" sz="2400" dirty="0" err="1"/>
              <a:t>Une</a:t>
            </a:r>
            <a:r>
              <a:rPr lang="de-CH" sz="2400" dirty="0"/>
              <a:t> </a:t>
            </a:r>
            <a:r>
              <a:rPr lang="de-CH" sz="2400" dirty="0" err="1"/>
              <a:t>coloration</a:t>
            </a:r>
            <a:r>
              <a:rPr lang="de-CH" sz="2400" dirty="0"/>
              <a:t> </a:t>
            </a:r>
            <a:r>
              <a:rPr lang="de-CH" sz="2400" dirty="0" err="1"/>
              <a:t>n’est</a:t>
            </a:r>
            <a:r>
              <a:rPr lang="de-CH" sz="2400" dirty="0"/>
              <a:t> </a:t>
            </a:r>
            <a:r>
              <a:rPr lang="de-CH" sz="2400" dirty="0" err="1"/>
              <a:t>pas</a:t>
            </a:r>
            <a:r>
              <a:rPr lang="de-CH" sz="2400" dirty="0"/>
              <a:t> </a:t>
            </a:r>
            <a:r>
              <a:rPr lang="de-CH" sz="2400" dirty="0" err="1"/>
              <a:t>une</a:t>
            </a:r>
            <a:r>
              <a:rPr lang="de-CH" sz="2400" dirty="0"/>
              <a:t> </a:t>
            </a:r>
            <a:r>
              <a:rPr lang="de-CH" sz="2400" dirty="0" err="1"/>
              <a:t>turbidité</a:t>
            </a:r>
            <a:r>
              <a:rPr lang="de-CH" sz="2400" dirty="0"/>
              <a:t>.</a:t>
            </a:r>
          </a:p>
        </p:txBody>
      </p:sp>
      <p:sp>
        <p:nvSpPr>
          <p:cNvPr id="4" name="Datumsplatzhalter 4">
            <a:extLst>
              <a:ext uri="{FF2B5EF4-FFF2-40B4-BE49-F238E27FC236}">
                <a16:creationId xmlns:a16="http://schemas.microsoft.com/office/drawing/2014/main" xmlns="" id="{4062620B-C2D1-4895-B72F-E5C2FB4EE166}"/>
              </a:ext>
            </a:extLst>
          </p:cNvPr>
          <p:cNvSpPr>
            <a:spLocks noGrp="1"/>
          </p:cNvSpPr>
          <p:nvPr>
            <p:ph type="dt" sz="half" idx="10"/>
          </p:nvPr>
        </p:nvSpPr>
        <p:spPr>
          <a:xfrm>
            <a:off x="467544" y="6309320"/>
            <a:ext cx="2592288" cy="365125"/>
          </a:xfrm>
        </p:spPr>
        <p:txBody>
          <a:bodyPr/>
          <a:lstStyle/>
          <a:p>
            <a:r>
              <a:rPr lang="de-DE" dirty="0"/>
              <a:t>Formation </a:t>
            </a:r>
            <a:r>
              <a:rPr lang="de-DE" dirty="0" err="1"/>
              <a:t>continue</a:t>
            </a:r>
            <a:r>
              <a:rPr lang="de-DE" dirty="0"/>
              <a:t> ASF 2018</a:t>
            </a:r>
            <a:endParaRPr lang="de-CH" dirty="0"/>
          </a:p>
        </p:txBody>
      </p:sp>
    </p:spTree>
    <p:extLst>
      <p:ext uri="{BB962C8B-B14F-4D97-AF65-F5344CB8AC3E}">
        <p14:creationId xmlns:p14="http://schemas.microsoft.com/office/powerpoint/2010/main" val="34333250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33294" y="211410"/>
            <a:ext cx="8229600" cy="560441"/>
          </a:xfrm>
        </p:spPr>
        <p:txBody>
          <a:bodyPr>
            <a:normAutofit fontScale="90000"/>
          </a:bodyPr>
          <a:lstStyle/>
          <a:p>
            <a:pPr algn="l"/>
            <a:r>
              <a:rPr lang="de-CH" sz="3200" dirty="0" err="1"/>
              <a:t>Mesure</a:t>
            </a:r>
            <a:r>
              <a:rPr lang="de-CH" sz="3200" dirty="0"/>
              <a:t> de la </a:t>
            </a:r>
            <a:r>
              <a:rPr lang="de-CH" sz="3200" dirty="0" err="1"/>
              <a:t>turbidité</a:t>
            </a:r>
            <a:endParaRPr lang="it-IT" sz="3200" dirty="0"/>
          </a:p>
        </p:txBody>
      </p:sp>
      <p:sp>
        <p:nvSpPr>
          <p:cNvPr id="4" name="Inhaltsplatzhalter 3"/>
          <p:cNvSpPr>
            <a:spLocks noGrp="1"/>
          </p:cNvSpPr>
          <p:nvPr>
            <p:ph idx="1"/>
          </p:nvPr>
        </p:nvSpPr>
        <p:spPr>
          <a:xfrm>
            <a:off x="450846" y="1172448"/>
            <a:ext cx="8229600" cy="1410487"/>
          </a:xfrm>
        </p:spPr>
        <p:txBody>
          <a:bodyPr vert="horz" lIns="91440" tIns="45720" rIns="91440" bIns="45720" rtlCol="0" anchor="t">
            <a:normAutofit/>
          </a:bodyPr>
          <a:lstStyle/>
          <a:p>
            <a:r>
              <a:rPr lang="en-GB" sz="2400" dirty="0"/>
              <a:t>Un rayon de lumière </a:t>
            </a:r>
            <a:r>
              <a:rPr lang="en-GB" sz="2400" dirty="0" err="1"/>
              <a:t>est</a:t>
            </a:r>
            <a:r>
              <a:rPr lang="en-GB" sz="2400" dirty="0"/>
              <a:t> </a:t>
            </a:r>
            <a:r>
              <a:rPr lang="en-GB" sz="2400" dirty="0" err="1"/>
              <a:t>projeté</a:t>
            </a:r>
            <a:r>
              <a:rPr lang="en-GB" sz="2400" dirty="0"/>
              <a:t> à travers un </a:t>
            </a:r>
            <a:r>
              <a:rPr lang="en-GB" sz="2400" dirty="0" err="1"/>
              <a:t>échantillon</a:t>
            </a:r>
            <a:r>
              <a:rPr lang="en-GB" sz="2400" dirty="0"/>
              <a:t>.</a:t>
            </a:r>
          </a:p>
          <a:p>
            <a:r>
              <a:rPr lang="en-GB" sz="2400" dirty="0" err="1"/>
              <a:t>En</a:t>
            </a:r>
            <a:r>
              <a:rPr lang="en-GB" sz="2400" dirty="0"/>
              <a:t> </a:t>
            </a:r>
            <a:r>
              <a:rPr lang="en-GB" sz="2400" dirty="0" err="1"/>
              <a:t>présence</a:t>
            </a:r>
            <a:r>
              <a:rPr lang="en-GB" sz="2400" dirty="0"/>
              <a:t> de </a:t>
            </a:r>
            <a:r>
              <a:rPr lang="en-GB" sz="2400" dirty="0" err="1"/>
              <a:t>particules</a:t>
            </a:r>
            <a:r>
              <a:rPr lang="en-GB" sz="2400" dirty="0"/>
              <a:t>, </a:t>
            </a:r>
            <a:r>
              <a:rPr lang="en-GB" sz="2400" dirty="0" err="1"/>
              <a:t>ce</a:t>
            </a:r>
            <a:r>
              <a:rPr lang="en-GB" sz="2400" dirty="0"/>
              <a:t> rayon </a:t>
            </a:r>
            <a:r>
              <a:rPr lang="en-GB" sz="2400" dirty="0" err="1"/>
              <a:t>lumineux</a:t>
            </a:r>
            <a:r>
              <a:rPr lang="en-GB" sz="2400" dirty="0"/>
              <a:t> </a:t>
            </a:r>
            <a:r>
              <a:rPr lang="en-GB" sz="2400" dirty="0" err="1"/>
              <a:t>est</a:t>
            </a:r>
            <a:r>
              <a:rPr lang="en-GB" sz="2400" dirty="0"/>
              <a:t> </a:t>
            </a:r>
            <a:r>
              <a:rPr lang="en-GB" sz="2400" dirty="0" err="1"/>
              <a:t>diffracté</a:t>
            </a:r>
            <a:r>
              <a:rPr lang="en-GB" sz="2400" dirty="0"/>
              <a:t> et </a:t>
            </a:r>
            <a:r>
              <a:rPr lang="en-GB" sz="2400" dirty="0" err="1"/>
              <a:t>peut</a:t>
            </a:r>
            <a:r>
              <a:rPr lang="en-GB" sz="2400" dirty="0"/>
              <a:t> </a:t>
            </a:r>
            <a:r>
              <a:rPr lang="en-GB" sz="2400" dirty="0" err="1"/>
              <a:t>être</a:t>
            </a:r>
            <a:r>
              <a:rPr lang="en-GB" sz="2400" dirty="0"/>
              <a:t> </a:t>
            </a:r>
            <a:r>
              <a:rPr lang="en-GB" sz="2400" dirty="0" err="1"/>
              <a:t>mesuré</a:t>
            </a:r>
            <a:r>
              <a:rPr lang="en-GB" sz="2400" dirty="0"/>
              <a:t>. </a:t>
            </a:r>
          </a:p>
        </p:txBody>
      </p:sp>
      <p:grpSp>
        <p:nvGrpSpPr>
          <p:cNvPr id="43" name="Gruppieren 42"/>
          <p:cNvGrpSpPr/>
          <p:nvPr/>
        </p:nvGrpSpPr>
        <p:grpSpPr>
          <a:xfrm>
            <a:off x="450846" y="2564904"/>
            <a:ext cx="8374626" cy="3213344"/>
            <a:chOff x="765175" y="1342520"/>
            <a:chExt cx="9368969" cy="3387039"/>
          </a:xfrm>
        </p:grpSpPr>
        <p:sp>
          <p:nvSpPr>
            <p:cNvPr id="5" name="Text Box 5"/>
            <p:cNvSpPr txBox="1">
              <a:spLocks noChangeArrowheads="1"/>
            </p:cNvSpPr>
            <p:nvPr/>
          </p:nvSpPr>
          <p:spPr bwMode="auto">
            <a:xfrm>
              <a:off x="5933256" y="3723878"/>
              <a:ext cx="3837313" cy="10056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spcBef>
                  <a:spcPct val="50000"/>
                </a:spcBef>
              </a:pPr>
              <a:r>
                <a:rPr lang="de-CH" altLang="it-IT" sz="1600" dirty="0">
                  <a:latin typeface="Arial" panose="020B0604020202020204" pitchFamily="34" charset="0"/>
                  <a:cs typeface="Arial" panose="020B0604020202020204" pitchFamily="34" charset="0"/>
                </a:rPr>
                <a:t>Eau </a:t>
              </a:r>
              <a:r>
                <a:rPr lang="de-CH" altLang="it-IT" sz="1600" dirty="0" err="1">
                  <a:latin typeface="Arial" panose="020B0604020202020204" pitchFamily="34" charset="0"/>
                  <a:cs typeface="Arial" panose="020B0604020202020204" pitchFamily="34" charset="0"/>
                </a:rPr>
                <a:t>potable</a:t>
              </a:r>
              <a:r>
                <a:rPr lang="de-CH" altLang="it-IT" sz="1600" dirty="0">
                  <a:latin typeface="Arial" panose="020B0604020202020204" pitchFamily="34" charset="0"/>
                  <a:cs typeface="Arial" panose="020B0604020202020204" pitchFamily="34" charset="0"/>
                </a:rPr>
                <a:t>: on </a:t>
              </a:r>
              <a:r>
                <a:rPr lang="de-CH" altLang="it-IT" sz="1600" dirty="0" err="1">
                  <a:latin typeface="Arial" panose="020B0604020202020204" pitchFamily="34" charset="0"/>
                  <a:cs typeface="Arial" panose="020B0604020202020204" pitchFamily="34" charset="0"/>
                </a:rPr>
                <a:t>mesure</a:t>
              </a:r>
              <a:r>
                <a:rPr lang="de-CH" altLang="it-IT" sz="1600" dirty="0">
                  <a:latin typeface="Arial" panose="020B0604020202020204" pitchFamily="34" charset="0"/>
                  <a:cs typeface="Arial" panose="020B0604020202020204" pitchFamily="34" charset="0"/>
                </a:rPr>
                <a:t> la </a:t>
              </a:r>
              <a:r>
                <a:rPr lang="de-CH" altLang="it-IT" sz="1600" dirty="0" err="1">
                  <a:latin typeface="Arial" panose="020B0604020202020204" pitchFamily="34" charset="0"/>
                  <a:cs typeface="Arial" panose="020B0604020202020204" pitchFamily="34" charset="0"/>
                </a:rPr>
                <a:t>turbidité</a:t>
              </a:r>
              <a:r>
                <a:rPr lang="de-CH" altLang="it-IT" sz="1600" dirty="0">
                  <a:latin typeface="Arial" panose="020B0604020202020204" pitchFamily="34" charset="0"/>
                  <a:cs typeface="Arial" panose="020B0604020202020204" pitchFamily="34" charset="0"/>
                </a:rPr>
                <a:t> </a:t>
              </a:r>
              <a:r>
                <a:rPr lang="de-CH" altLang="it-IT" sz="1600" dirty="0" err="1">
                  <a:latin typeface="Arial" panose="020B0604020202020204" pitchFamily="34" charset="0"/>
                  <a:cs typeface="Arial" panose="020B0604020202020204" pitchFamily="34" charset="0"/>
                </a:rPr>
                <a:t>avec</a:t>
              </a:r>
              <a:r>
                <a:rPr lang="de-CH" altLang="it-IT" sz="1600" dirty="0">
                  <a:latin typeface="Arial" panose="020B0604020202020204" pitchFamily="34" charset="0"/>
                  <a:cs typeface="Arial" panose="020B0604020202020204" pitchFamily="34" charset="0"/>
                </a:rPr>
                <a:t> </a:t>
              </a:r>
              <a:r>
                <a:rPr lang="de-CH" altLang="it-IT" sz="1600" dirty="0" err="1">
                  <a:latin typeface="Arial" panose="020B0604020202020204" pitchFamily="34" charset="0"/>
                  <a:cs typeface="Arial" panose="020B0604020202020204" pitchFamily="34" charset="0"/>
                </a:rPr>
                <a:t>un</a:t>
              </a:r>
              <a:r>
                <a:rPr lang="de-CH" altLang="it-IT" sz="1600" dirty="0">
                  <a:latin typeface="Arial" panose="020B0604020202020204" pitchFamily="34" charset="0"/>
                  <a:cs typeface="Arial" panose="020B0604020202020204" pitchFamily="34" charset="0"/>
                </a:rPr>
                <a:t> angle de 90° </a:t>
              </a:r>
              <a:r>
                <a:rPr lang="de-CH" altLang="it-IT" sz="1600" dirty="0" err="1">
                  <a:latin typeface="Arial" panose="020B0604020202020204" pitchFamily="34" charset="0"/>
                  <a:cs typeface="Arial" panose="020B0604020202020204" pitchFamily="34" charset="0"/>
                </a:rPr>
                <a:t>selon</a:t>
              </a:r>
              <a:r>
                <a:rPr lang="de-CH" altLang="it-IT" sz="1600" dirty="0">
                  <a:latin typeface="Arial" panose="020B0604020202020204" pitchFamily="34" charset="0"/>
                  <a:cs typeface="Arial" panose="020B0604020202020204" pitchFamily="34" charset="0"/>
                </a:rPr>
                <a:t>:</a:t>
              </a:r>
            </a:p>
            <a:p>
              <a:pPr eaLnBrk="1" hangingPunct="1">
                <a:spcBef>
                  <a:spcPct val="50000"/>
                </a:spcBef>
              </a:pPr>
              <a:r>
                <a:rPr lang="de-CH" altLang="it-IT" sz="1600" dirty="0">
                  <a:latin typeface="Arial" panose="020B0604020202020204" pitchFamily="34" charset="0"/>
                  <a:cs typeface="Arial" panose="020B0604020202020204" pitchFamily="34" charset="0"/>
                </a:rPr>
                <a:t>DIN / ISO 7027</a:t>
              </a:r>
              <a:endParaRPr lang="en-US" altLang="it-IT" sz="2400" dirty="0">
                <a:latin typeface="Times New Roman" panose="02020603050405020304" pitchFamily="18" charset="0"/>
                <a:cs typeface="Times New Roman" panose="02020603050405020304" pitchFamily="18" charset="0"/>
              </a:endParaRPr>
            </a:p>
          </p:txBody>
        </p:sp>
        <p:grpSp>
          <p:nvGrpSpPr>
            <p:cNvPr id="6" name="Group 6"/>
            <p:cNvGrpSpPr>
              <a:grpSpLocks/>
            </p:cNvGrpSpPr>
            <p:nvPr/>
          </p:nvGrpSpPr>
          <p:grpSpPr bwMode="auto">
            <a:xfrm>
              <a:off x="2422525" y="1588740"/>
              <a:ext cx="3692525" cy="2439988"/>
              <a:chOff x="864" y="1392"/>
              <a:chExt cx="2832" cy="1872"/>
            </a:xfrm>
          </p:grpSpPr>
          <p:sp>
            <p:nvSpPr>
              <p:cNvPr id="7" name="Oval 7"/>
              <p:cNvSpPr>
                <a:spLocks noChangeArrowheads="1"/>
              </p:cNvSpPr>
              <p:nvPr/>
            </p:nvSpPr>
            <p:spPr bwMode="auto">
              <a:xfrm>
                <a:off x="1776" y="1392"/>
                <a:ext cx="1032" cy="1144"/>
              </a:xfrm>
              <a:prstGeom prst="ellipse">
                <a:avLst/>
              </a:prstGeom>
              <a:gradFill rotWithShape="0">
                <a:gsLst>
                  <a:gs pos="0">
                    <a:schemeClr val="hlink"/>
                  </a:gs>
                  <a:gs pos="50000">
                    <a:schemeClr val="bg1"/>
                  </a:gs>
                  <a:gs pos="100000">
                    <a:schemeClr val="hlink"/>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p>
            </p:txBody>
          </p:sp>
          <p:sp>
            <p:nvSpPr>
              <p:cNvPr id="8" name="AutoShape 8"/>
              <p:cNvSpPr>
                <a:spLocks noChangeArrowheads="1"/>
              </p:cNvSpPr>
              <p:nvPr/>
            </p:nvSpPr>
            <p:spPr bwMode="auto">
              <a:xfrm rot="-5400000">
                <a:off x="2088" y="936"/>
                <a:ext cx="432" cy="2112"/>
              </a:xfrm>
              <a:prstGeom prst="triangle">
                <a:avLst>
                  <a:gd name="adj" fmla="val 50000"/>
                </a:avLst>
              </a:prstGeom>
              <a:solidFill>
                <a:srgbClr val="FFFF99"/>
              </a:soli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endParaRPr lang="it-IT" altLang="it-IT" dirty="0"/>
              </a:p>
            </p:txBody>
          </p:sp>
          <p:sp>
            <p:nvSpPr>
              <p:cNvPr id="9" name="AutoShape 9"/>
              <p:cNvSpPr>
                <a:spLocks noChangeArrowheads="1"/>
              </p:cNvSpPr>
              <p:nvPr/>
            </p:nvSpPr>
            <p:spPr bwMode="auto">
              <a:xfrm>
                <a:off x="1632" y="1392"/>
                <a:ext cx="1248" cy="1248"/>
              </a:xfrm>
              <a:custGeom>
                <a:avLst/>
                <a:gdLst>
                  <a:gd name="T0" fmla="*/ 624 w 21600"/>
                  <a:gd name="T1" fmla="*/ 0 h 21600"/>
                  <a:gd name="T2" fmla="*/ 183 w 21600"/>
                  <a:gd name="T3" fmla="*/ 183 h 21600"/>
                  <a:gd name="T4" fmla="*/ 0 w 21600"/>
                  <a:gd name="T5" fmla="*/ 624 h 21600"/>
                  <a:gd name="T6" fmla="*/ 183 w 21600"/>
                  <a:gd name="T7" fmla="*/ 1065 h 21600"/>
                  <a:gd name="T8" fmla="*/ 624 w 21600"/>
                  <a:gd name="T9" fmla="*/ 1248 h 21600"/>
                  <a:gd name="T10" fmla="*/ 1065 w 21600"/>
                  <a:gd name="T11" fmla="*/ 1065 h 21600"/>
                  <a:gd name="T12" fmla="*/ 1248 w 21600"/>
                  <a:gd name="T13" fmla="*/ 624 h 21600"/>
                  <a:gd name="T14" fmla="*/ 1065 w 21600"/>
                  <a:gd name="T15" fmla="*/ 183 h 21600"/>
                  <a:gd name="T16" fmla="*/ 0 60000 65536"/>
                  <a:gd name="T17" fmla="*/ 0 60000 65536"/>
                  <a:gd name="T18" fmla="*/ 0 60000 65536"/>
                  <a:gd name="T19" fmla="*/ 0 60000 65536"/>
                  <a:gd name="T20" fmla="*/ 0 60000 65536"/>
                  <a:gd name="T21" fmla="*/ 0 60000 65536"/>
                  <a:gd name="T22" fmla="*/ 0 60000 65536"/>
                  <a:gd name="T23" fmla="*/ 0 60000 65536"/>
                  <a:gd name="T24" fmla="*/ 3167 w 21600"/>
                  <a:gd name="T25" fmla="*/ 3167 h 21600"/>
                  <a:gd name="T26" fmla="*/ 18433 w 21600"/>
                  <a:gd name="T27" fmla="*/ 18433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622" y="10800"/>
                    </a:moveTo>
                    <a:cubicBezTo>
                      <a:pt x="2622" y="15317"/>
                      <a:pt x="6283" y="18978"/>
                      <a:pt x="10800" y="18978"/>
                    </a:cubicBezTo>
                    <a:cubicBezTo>
                      <a:pt x="15317" y="18978"/>
                      <a:pt x="18978" y="15317"/>
                      <a:pt x="18978" y="10800"/>
                    </a:cubicBezTo>
                    <a:cubicBezTo>
                      <a:pt x="18978" y="6283"/>
                      <a:pt x="15317" y="2622"/>
                      <a:pt x="10800" y="2622"/>
                    </a:cubicBezTo>
                    <a:cubicBezTo>
                      <a:pt x="6283" y="2622"/>
                      <a:pt x="2622" y="6283"/>
                      <a:pt x="2622" y="10800"/>
                    </a:cubicBezTo>
                    <a:close/>
                  </a:path>
                </a:pathLst>
              </a:custGeom>
              <a:solidFill>
                <a:schemeClr val="bg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dirty="0"/>
              </a:p>
            </p:txBody>
          </p:sp>
          <p:sp>
            <p:nvSpPr>
              <p:cNvPr id="10" name="Rectangle 10"/>
              <p:cNvSpPr>
                <a:spLocks noChangeArrowheads="1"/>
              </p:cNvSpPr>
              <p:nvPr/>
            </p:nvSpPr>
            <p:spPr bwMode="auto">
              <a:xfrm>
                <a:off x="2832" y="1768"/>
                <a:ext cx="96" cy="43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endParaRPr lang="it-IT" altLang="it-IT" dirty="0"/>
              </a:p>
            </p:txBody>
          </p:sp>
          <p:sp>
            <p:nvSpPr>
              <p:cNvPr id="11" name="Rectangle 11"/>
              <p:cNvSpPr>
                <a:spLocks noChangeArrowheads="1"/>
              </p:cNvSpPr>
              <p:nvPr/>
            </p:nvSpPr>
            <p:spPr bwMode="auto">
              <a:xfrm rot="-5400000">
                <a:off x="2232" y="2432"/>
                <a:ext cx="96" cy="43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endParaRPr lang="it-IT" altLang="it-IT" dirty="0"/>
              </a:p>
            </p:txBody>
          </p:sp>
          <p:sp>
            <p:nvSpPr>
              <p:cNvPr id="12" name="Rectangle 12"/>
              <p:cNvSpPr>
                <a:spLocks noChangeArrowheads="1"/>
              </p:cNvSpPr>
              <p:nvPr/>
            </p:nvSpPr>
            <p:spPr bwMode="auto">
              <a:xfrm>
                <a:off x="1576" y="1776"/>
                <a:ext cx="96" cy="43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endParaRPr lang="it-IT" altLang="it-IT" dirty="0"/>
              </a:p>
            </p:txBody>
          </p:sp>
          <p:sp>
            <p:nvSpPr>
              <p:cNvPr id="13" name="Line 13"/>
              <p:cNvSpPr>
                <a:spLocks noChangeShapeType="1"/>
              </p:cNvSpPr>
              <p:nvPr/>
            </p:nvSpPr>
            <p:spPr bwMode="auto">
              <a:xfrm>
                <a:off x="2000" y="2016"/>
                <a:ext cx="144" cy="912"/>
              </a:xfrm>
              <a:prstGeom prst="line">
                <a:avLst/>
              </a:prstGeom>
              <a:noFill/>
              <a:ln w="9525">
                <a:solidFill>
                  <a:srgbClr val="FFFF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dirty="0"/>
              </a:p>
            </p:txBody>
          </p:sp>
          <p:sp>
            <p:nvSpPr>
              <p:cNvPr id="14" name="AutoShape 14"/>
              <p:cNvSpPr>
                <a:spLocks noChangeArrowheads="1"/>
              </p:cNvSpPr>
              <p:nvPr/>
            </p:nvSpPr>
            <p:spPr bwMode="auto">
              <a:xfrm>
                <a:off x="2112" y="1968"/>
                <a:ext cx="48" cy="48"/>
              </a:xfrm>
              <a:prstGeom prst="flowChartConnector">
                <a:avLst/>
              </a:prstGeom>
              <a:solidFill>
                <a:schemeClr va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endParaRPr lang="it-IT" altLang="it-IT" dirty="0"/>
              </a:p>
            </p:txBody>
          </p:sp>
          <p:sp>
            <p:nvSpPr>
              <p:cNvPr id="15" name="AutoShape 15"/>
              <p:cNvSpPr>
                <a:spLocks noChangeArrowheads="1"/>
              </p:cNvSpPr>
              <p:nvPr/>
            </p:nvSpPr>
            <p:spPr bwMode="auto">
              <a:xfrm>
                <a:off x="2208" y="2048"/>
                <a:ext cx="48" cy="48"/>
              </a:xfrm>
              <a:prstGeom prst="flowChartConnector">
                <a:avLst/>
              </a:prstGeom>
              <a:solidFill>
                <a:schemeClr va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endParaRPr lang="it-IT" altLang="it-IT" dirty="0"/>
              </a:p>
            </p:txBody>
          </p:sp>
          <p:sp>
            <p:nvSpPr>
              <p:cNvPr id="16" name="AutoShape 16"/>
              <p:cNvSpPr>
                <a:spLocks noChangeArrowheads="1"/>
              </p:cNvSpPr>
              <p:nvPr/>
            </p:nvSpPr>
            <p:spPr bwMode="auto">
              <a:xfrm>
                <a:off x="2448" y="2016"/>
                <a:ext cx="48" cy="48"/>
              </a:xfrm>
              <a:prstGeom prst="flowChartConnector">
                <a:avLst/>
              </a:prstGeom>
              <a:solidFill>
                <a:schemeClr va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endParaRPr lang="it-IT" altLang="it-IT" dirty="0"/>
              </a:p>
            </p:txBody>
          </p:sp>
          <p:sp>
            <p:nvSpPr>
              <p:cNvPr id="17" name="AutoShape 17"/>
              <p:cNvSpPr>
                <a:spLocks noChangeArrowheads="1"/>
              </p:cNvSpPr>
              <p:nvPr/>
            </p:nvSpPr>
            <p:spPr bwMode="auto">
              <a:xfrm>
                <a:off x="1968" y="1968"/>
                <a:ext cx="48" cy="48"/>
              </a:xfrm>
              <a:prstGeom prst="flowChartConnector">
                <a:avLst/>
              </a:prstGeom>
              <a:solidFill>
                <a:schemeClr va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endParaRPr lang="it-IT" altLang="it-IT" dirty="0"/>
              </a:p>
            </p:txBody>
          </p:sp>
          <p:sp>
            <p:nvSpPr>
              <p:cNvPr id="18" name="AutoShape 18"/>
              <p:cNvSpPr>
                <a:spLocks noChangeArrowheads="1"/>
              </p:cNvSpPr>
              <p:nvPr/>
            </p:nvSpPr>
            <p:spPr bwMode="auto">
              <a:xfrm>
                <a:off x="2208" y="1920"/>
                <a:ext cx="48" cy="48"/>
              </a:xfrm>
              <a:prstGeom prst="flowChartConnector">
                <a:avLst/>
              </a:prstGeom>
              <a:solidFill>
                <a:schemeClr va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endParaRPr lang="it-IT" altLang="it-IT" dirty="0"/>
              </a:p>
            </p:txBody>
          </p:sp>
          <p:sp>
            <p:nvSpPr>
              <p:cNvPr id="19" name="AutoShape 19"/>
              <p:cNvSpPr>
                <a:spLocks noChangeArrowheads="1"/>
              </p:cNvSpPr>
              <p:nvPr/>
            </p:nvSpPr>
            <p:spPr bwMode="auto">
              <a:xfrm>
                <a:off x="2352" y="2048"/>
                <a:ext cx="48" cy="48"/>
              </a:xfrm>
              <a:prstGeom prst="flowChartConnector">
                <a:avLst/>
              </a:prstGeom>
              <a:solidFill>
                <a:schemeClr va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endParaRPr lang="it-IT" altLang="it-IT" dirty="0"/>
              </a:p>
            </p:txBody>
          </p:sp>
          <p:sp>
            <p:nvSpPr>
              <p:cNvPr id="20" name="AutoShape 20"/>
              <p:cNvSpPr>
                <a:spLocks noChangeArrowheads="1"/>
              </p:cNvSpPr>
              <p:nvPr/>
            </p:nvSpPr>
            <p:spPr bwMode="auto">
              <a:xfrm>
                <a:off x="2352" y="1920"/>
                <a:ext cx="48" cy="48"/>
              </a:xfrm>
              <a:prstGeom prst="flowChartConnector">
                <a:avLst/>
              </a:prstGeom>
              <a:solidFill>
                <a:schemeClr va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endParaRPr lang="it-IT" altLang="it-IT" dirty="0"/>
              </a:p>
            </p:txBody>
          </p:sp>
          <p:sp>
            <p:nvSpPr>
              <p:cNvPr id="21" name="Line 21"/>
              <p:cNvSpPr>
                <a:spLocks noChangeShapeType="1"/>
              </p:cNvSpPr>
              <p:nvPr/>
            </p:nvSpPr>
            <p:spPr bwMode="auto">
              <a:xfrm>
                <a:off x="2144" y="2024"/>
                <a:ext cx="48" cy="912"/>
              </a:xfrm>
              <a:prstGeom prst="line">
                <a:avLst/>
              </a:prstGeom>
              <a:noFill/>
              <a:ln w="9525">
                <a:solidFill>
                  <a:srgbClr val="FFFF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dirty="0"/>
              </a:p>
            </p:txBody>
          </p:sp>
          <p:sp>
            <p:nvSpPr>
              <p:cNvPr id="22" name="Line 22"/>
              <p:cNvSpPr>
                <a:spLocks noChangeShapeType="1"/>
              </p:cNvSpPr>
              <p:nvPr/>
            </p:nvSpPr>
            <p:spPr bwMode="auto">
              <a:xfrm flipH="1">
                <a:off x="2320" y="2064"/>
                <a:ext cx="144" cy="864"/>
              </a:xfrm>
              <a:prstGeom prst="line">
                <a:avLst/>
              </a:prstGeom>
              <a:noFill/>
              <a:ln w="9525">
                <a:solidFill>
                  <a:srgbClr val="FFFF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dirty="0"/>
              </a:p>
            </p:txBody>
          </p:sp>
          <p:sp>
            <p:nvSpPr>
              <p:cNvPr id="23" name="Line 23"/>
              <p:cNvSpPr>
                <a:spLocks noChangeShapeType="1"/>
              </p:cNvSpPr>
              <p:nvPr/>
            </p:nvSpPr>
            <p:spPr bwMode="auto">
              <a:xfrm flipH="1">
                <a:off x="2272" y="2112"/>
                <a:ext cx="96" cy="768"/>
              </a:xfrm>
              <a:prstGeom prst="line">
                <a:avLst/>
              </a:prstGeom>
              <a:noFill/>
              <a:ln w="9525">
                <a:solidFill>
                  <a:srgbClr val="FFFF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dirty="0"/>
              </a:p>
            </p:txBody>
          </p:sp>
          <p:sp>
            <p:nvSpPr>
              <p:cNvPr id="24" name="Line 24"/>
              <p:cNvSpPr>
                <a:spLocks noChangeShapeType="1"/>
              </p:cNvSpPr>
              <p:nvPr/>
            </p:nvSpPr>
            <p:spPr bwMode="auto">
              <a:xfrm>
                <a:off x="2232" y="2112"/>
                <a:ext cx="48" cy="672"/>
              </a:xfrm>
              <a:prstGeom prst="line">
                <a:avLst/>
              </a:prstGeom>
              <a:noFill/>
              <a:ln w="9525">
                <a:solidFill>
                  <a:srgbClr val="FFFF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dirty="0"/>
              </a:p>
            </p:txBody>
          </p:sp>
          <p:sp>
            <p:nvSpPr>
              <p:cNvPr id="25" name="Line 25"/>
              <p:cNvSpPr>
                <a:spLocks noChangeShapeType="1"/>
              </p:cNvSpPr>
              <p:nvPr/>
            </p:nvSpPr>
            <p:spPr bwMode="auto">
              <a:xfrm flipH="1">
                <a:off x="2280" y="1976"/>
                <a:ext cx="96" cy="864"/>
              </a:xfrm>
              <a:prstGeom prst="line">
                <a:avLst/>
              </a:prstGeom>
              <a:noFill/>
              <a:ln w="9525">
                <a:solidFill>
                  <a:srgbClr val="FFFF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dirty="0"/>
              </a:p>
            </p:txBody>
          </p:sp>
          <p:sp>
            <p:nvSpPr>
              <p:cNvPr id="26" name="Line 26"/>
              <p:cNvSpPr>
                <a:spLocks noChangeShapeType="1"/>
              </p:cNvSpPr>
              <p:nvPr/>
            </p:nvSpPr>
            <p:spPr bwMode="auto">
              <a:xfrm>
                <a:off x="2240" y="1968"/>
                <a:ext cx="144" cy="912"/>
              </a:xfrm>
              <a:prstGeom prst="line">
                <a:avLst/>
              </a:prstGeom>
              <a:noFill/>
              <a:ln w="9525">
                <a:solidFill>
                  <a:srgbClr val="FFFF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dirty="0"/>
              </a:p>
            </p:txBody>
          </p:sp>
          <p:sp>
            <p:nvSpPr>
              <p:cNvPr id="27" name="Litebulb"/>
              <p:cNvSpPr>
                <a:spLocks noEditPoints="1" noChangeArrowheads="1"/>
              </p:cNvSpPr>
              <p:nvPr/>
            </p:nvSpPr>
            <p:spPr bwMode="auto">
              <a:xfrm>
                <a:off x="864" y="1728"/>
                <a:ext cx="393" cy="591"/>
              </a:xfrm>
              <a:custGeom>
                <a:avLst/>
                <a:gdLst>
                  <a:gd name="T0" fmla="*/ 197 w 21600"/>
                  <a:gd name="T1" fmla="*/ 0 h 21600"/>
                  <a:gd name="T2" fmla="*/ 393 w 21600"/>
                  <a:gd name="T3" fmla="*/ 213 h 21600"/>
                  <a:gd name="T4" fmla="*/ 0 w 21600"/>
                  <a:gd name="T5" fmla="*/ 213 h 21600"/>
                  <a:gd name="T6" fmla="*/ 197 w 21600"/>
                  <a:gd name="T7" fmla="*/ 591 h 21600"/>
                  <a:gd name="T8" fmla="*/ 0 60000 65536"/>
                  <a:gd name="T9" fmla="*/ 0 60000 65536"/>
                  <a:gd name="T10" fmla="*/ 0 60000 65536"/>
                  <a:gd name="T11" fmla="*/ 0 60000 65536"/>
                  <a:gd name="T12" fmla="*/ 3573 w 21600"/>
                  <a:gd name="T13" fmla="*/ 2193 h 21600"/>
                  <a:gd name="T14" fmla="*/ 18302 w 21600"/>
                  <a:gd name="T15" fmla="*/ 9283 h 21600"/>
                </a:gdLst>
                <a:ahLst/>
                <a:cxnLst>
                  <a:cxn ang="T8">
                    <a:pos x="T0" y="T1"/>
                  </a:cxn>
                  <a:cxn ang="T9">
                    <a:pos x="T2" y="T3"/>
                  </a:cxn>
                  <a:cxn ang="T10">
                    <a:pos x="T4" y="T5"/>
                  </a:cxn>
                  <a:cxn ang="T11">
                    <a:pos x="T6" y="T7"/>
                  </a:cxn>
                </a:cxnLst>
                <a:rect l="T12" t="T13" r="T14" b="T15"/>
                <a:pathLst>
                  <a:path w="21600" h="21600" extrusionOk="0">
                    <a:moveTo>
                      <a:pt x="10825" y="21723"/>
                    </a:moveTo>
                    <a:lnTo>
                      <a:pt x="11215" y="21723"/>
                    </a:lnTo>
                    <a:lnTo>
                      <a:pt x="11552" y="21688"/>
                    </a:lnTo>
                    <a:lnTo>
                      <a:pt x="11916" y="21617"/>
                    </a:lnTo>
                    <a:lnTo>
                      <a:pt x="12253" y="21547"/>
                    </a:lnTo>
                    <a:lnTo>
                      <a:pt x="12617" y="21441"/>
                    </a:lnTo>
                    <a:lnTo>
                      <a:pt x="12902" y="21317"/>
                    </a:lnTo>
                    <a:lnTo>
                      <a:pt x="13162" y="21176"/>
                    </a:lnTo>
                    <a:lnTo>
                      <a:pt x="13396" y="21000"/>
                    </a:lnTo>
                    <a:lnTo>
                      <a:pt x="13655" y="20841"/>
                    </a:lnTo>
                    <a:lnTo>
                      <a:pt x="13863" y="20629"/>
                    </a:lnTo>
                    <a:lnTo>
                      <a:pt x="14045" y="20435"/>
                    </a:lnTo>
                    <a:lnTo>
                      <a:pt x="14200" y="20223"/>
                    </a:lnTo>
                    <a:lnTo>
                      <a:pt x="14356" y="19994"/>
                    </a:lnTo>
                    <a:lnTo>
                      <a:pt x="14460" y="19747"/>
                    </a:lnTo>
                    <a:lnTo>
                      <a:pt x="14512" y="19482"/>
                    </a:lnTo>
                    <a:lnTo>
                      <a:pt x="14512" y="19235"/>
                    </a:lnTo>
                    <a:lnTo>
                      <a:pt x="14512" y="19147"/>
                    </a:lnTo>
                    <a:lnTo>
                      <a:pt x="14512" y="18900"/>
                    </a:lnTo>
                    <a:lnTo>
                      <a:pt x="14512" y="18529"/>
                    </a:lnTo>
                    <a:lnTo>
                      <a:pt x="14512" y="18052"/>
                    </a:lnTo>
                    <a:lnTo>
                      <a:pt x="14512" y="17505"/>
                    </a:lnTo>
                    <a:lnTo>
                      <a:pt x="14512" y="16976"/>
                    </a:lnTo>
                    <a:lnTo>
                      <a:pt x="14512" y="16464"/>
                    </a:lnTo>
                    <a:lnTo>
                      <a:pt x="14512" y="15952"/>
                    </a:lnTo>
                    <a:lnTo>
                      <a:pt x="14512" y="15758"/>
                    </a:lnTo>
                    <a:lnTo>
                      <a:pt x="14616" y="15547"/>
                    </a:lnTo>
                    <a:lnTo>
                      <a:pt x="14694" y="15352"/>
                    </a:lnTo>
                    <a:lnTo>
                      <a:pt x="14798" y="15141"/>
                    </a:lnTo>
                    <a:lnTo>
                      <a:pt x="15161" y="14735"/>
                    </a:lnTo>
                    <a:lnTo>
                      <a:pt x="15602" y="14329"/>
                    </a:lnTo>
                    <a:lnTo>
                      <a:pt x="16745" y="13552"/>
                    </a:lnTo>
                    <a:lnTo>
                      <a:pt x="18043" y="12670"/>
                    </a:lnTo>
                    <a:lnTo>
                      <a:pt x="18744" y="12194"/>
                    </a:lnTo>
                    <a:lnTo>
                      <a:pt x="19341" y="11647"/>
                    </a:lnTo>
                    <a:lnTo>
                      <a:pt x="19938" y="11099"/>
                    </a:lnTo>
                    <a:lnTo>
                      <a:pt x="20483" y="10464"/>
                    </a:lnTo>
                    <a:lnTo>
                      <a:pt x="20743" y="10164"/>
                    </a:lnTo>
                    <a:lnTo>
                      <a:pt x="20950" y="9794"/>
                    </a:lnTo>
                    <a:lnTo>
                      <a:pt x="21132" y="9441"/>
                    </a:lnTo>
                    <a:lnTo>
                      <a:pt x="21288" y="9035"/>
                    </a:lnTo>
                    <a:lnTo>
                      <a:pt x="21444" y="8664"/>
                    </a:lnTo>
                    <a:lnTo>
                      <a:pt x="21548" y="8223"/>
                    </a:lnTo>
                    <a:lnTo>
                      <a:pt x="21600" y="7782"/>
                    </a:lnTo>
                    <a:lnTo>
                      <a:pt x="21600" y="7341"/>
                    </a:lnTo>
                    <a:lnTo>
                      <a:pt x="21600" y="6935"/>
                    </a:lnTo>
                    <a:lnTo>
                      <a:pt x="21548" y="6564"/>
                    </a:lnTo>
                    <a:lnTo>
                      <a:pt x="21496" y="6229"/>
                    </a:lnTo>
                    <a:lnTo>
                      <a:pt x="21392" y="5858"/>
                    </a:lnTo>
                    <a:lnTo>
                      <a:pt x="21288" y="5523"/>
                    </a:lnTo>
                    <a:lnTo>
                      <a:pt x="21132" y="5135"/>
                    </a:lnTo>
                    <a:lnTo>
                      <a:pt x="20950" y="4800"/>
                    </a:lnTo>
                    <a:lnTo>
                      <a:pt x="20743" y="4464"/>
                    </a:lnTo>
                    <a:lnTo>
                      <a:pt x="20535" y="4164"/>
                    </a:lnTo>
                    <a:lnTo>
                      <a:pt x="20301" y="3847"/>
                    </a:lnTo>
                    <a:lnTo>
                      <a:pt x="20042" y="3547"/>
                    </a:lnTo>
                    <a:lnTo>
                      <a:pt x="19782" y="3247"/>
                    </a:lnTo>
                    <a:lnTo>
                      <a:pt x="19133" y="2664"/>
                    </a:lnTo>
                    <a:lnTo>
                      <a:pt x="18458" y="2152"/>
                    </a:lnTo>
                    <a:lnTo>
                      <a:pt x="17705" y="1694"/>
                    </a:lnTo>
                    <a:lnTo>
                      <a:pt x="16849" y="1252"/>
                    </a:lnTo>
                    <a:lnTo>
                      <a:pt x="16407" y="1076"/>
                    </a:lnTo>
                    <a:lnTo>
                      <a:pt x="15940" y="900"/>
                    </a:lnTo>
                    <a:lnTo>
                      <a:pt x="15499" y="741"/>
                    </a:lnTo>
                    <a:lnTo>
                      <a:pt x="15057" y="600"/>
                    </a:lnTo>
                    <a:lnTo>
                      <a:pt x="14564" y="458"/>
                    </a:lnTo>
                    <a:lnTo>
                      <a:pt x="14045" y="335"/>
                    </a:lnTo>
                    <a:lnTo>
                      <a:pt x="13500" y="229"/>
                    </a:lnTo>
                    <a:lnTo>
                      <a:pt x="13006" y="158"/>
                    </a:lnTo>
                    <a:lnTo>
                      <a:pt x="12461" y="88"/>
                    </a:lnTo>
                    <a:lnTo>
                      <a:pt x="11968" y="52"/>
                    </a:lnTo>
                    <a:lnTo>
                      <a:pt x="11423" y="17"/>
                    </a:lnTo>
                    <a:lnTo>
                      <a:pt x="10825" y="17"/>
                    </a:lnTo>
                    <a:lnTo>
                      <a:pt x="10254" y="17"/>
                    </a:lnTo>
                    <a:lnTo>
                      <a:pt x="9709" y="52"/>
                    </a:lnTo>
                    <a:lnTo>
                      <a:pt x="9216" y="88"/>
                    </a:lnTo>
                    <a:lnTo>
                      <a:pt x="8671" y="158"/>
                    </a:lnTo>
                    <a:lnTo>
                      <a:pt x="8177" y="229"/>
                    </a:lnTo>
                    <a:lnTo>
                      <a:pt x="7632" y="335"/>
                    </a:lnTo>
                    <a:lnTo>
                      <a:pt x="7113" y="458"/>
                    </a:lnTo>
                    <a:lnTo>
                      <a:pt x="6620" y="600"/>
                    </a:lnTo>
                    <a:lnTo>
                      <a:pt x="6178" y="741"/>
                    </a:lnTo>
                    <a:lnTo>
                      <a:pt x="5737" y="900"/>
                    </a:lnTo>
                    <a:lnTo>
                      <a:pt x="5270" y="1076"/>
                    </a:lnTo>
                    <a:lnTo>
                      <a:pt x="4828" y="1252"/>
                    </a:lnTo>
                    <a:lnTo>
                      <a:pt x="3972" y="1694"/>
                    </a:lnTo>
                    <a:lnTo>
                      <a:pt x="3219" y="2152"/>
                    </a:lnTo>
                    <a:lnTo>
                      <a:pt x="2544" y="2664"/>
                    </a:lnTo>
                    <a:lnTo>
                      <a:pt x="1895" y="3247"/>
                    </a:lnTo>
                    <a:lnTo>
                      <a:pt x="1635" y="3547"/>
                    </a:lnTo>
                    <a:lnTo>
                      <a:pt x="1375" y="3847"/>
                    </a:lnTo>
                    <a:lnTo>
                      <a:pt x="1142" y="4164"/>
                    </a:lnTo>
                    <a:lnTo>
                      <a:pt x="934" y="4464"/>
                    </a:lnTo>
                    <a:lnTo>
                      <a:pt x="726" y="4800"/>
                    </a:lnTo>
                    <a:lnTo>
                      <a:pt x="545" y="5135"/>
                    </a:lnTo>
                    <a:lnTo>
                      <a:pt x="389" y="5523"/>
                    </a:lnTo>
                    <a:lnTo>
                      <a:pt x="285" y="5858"/>
                    </a:lnTo>
                    <a:lnTo>
                      <a:pt x="181" y="6229"/>
                    </a:lnTo>
                    <a:lnTo>
                      <a:pt x="129" y="6564"/>
                    </a:lnTo>
                    <a:lnTo>
                      <a:pt x="77" y="6935"/>
                    </a:lnTo>
                    <a:lnTo>
                      <a:pt x="77" y="7341"/>
                    </a:lnTo>
                    <a:lnTo>
                      <a:pt x="77" y="7782"/>
                    </a:lnTo>
                    <a:lnTo>
                      <a:pt x="129" y="8223"/>
                    </a:lnTo>
                    <a:lnTo>
                      <a:pt x="233" y="8664"/>
                    </a:lnTo>
                    <a:lnTo>
                      <a:pt x="389" y="9035"/>
                    </a:lnTo>
                    <a:lnTo>
                      <a:pt x="545" y="9441"/>
                    </a:lnTo>
                    <a:lnTo>
                      <a:pt x="726" y="9794"/>
                    </a:lnTo>
                    <a:lnTo>
                      <a:pt x="934" y="10164"/>
                    </a:lnTo>
                    <a:lnTo>
                      <a:pt x="1194" y="10464"/>
                    </a:lnTo>
                    <a:lnTo>
                      <a:pt x="1739" y="11099"/>
                    </a:lnTo>
                    <a:lnTo>
                      <a:pt x="2336" y="11647"/>
                    </a:lnTo>
                    <a:lnTo>
                      <a:pt x="2933" y="12194"/>
                    </a:lnTo>
                    <a:lnTo>
                      <a:pt x="3634" y="12670"/>
                    </a:lnTo>
                    <a:lnTo>
                      <a:pt x="4932" y="13552"/>
                    </a:lnTo>
                    <a:lnTo>
                      <a:pt x="6075" y="14329"/>
                    </a:lnTo>
                    <a:lnTo>
                      <a:pt x="6516" y="14735"/>
                    </a:lnTo>
                    <a:lnTo>
                      <a:pt x="6879" y="15141"/>
                    </a:lnTo>
                    <a:lnTo>
                      <a:pt x="6983" y="15352"/>
                    </a:lnTo>
                    <a:lnTo>
                      <a:pt x="7061" y="15547"/>
                    </a:lnTo>
                    <a:lnTo>
                      <a:pt x="7165" y="15758"/>
                    </a:lnTo>
                    <a:lnTo>
                      <a:pt x="7165" y="15952"/>
                    </a:lnTo>
                    <a:lnTo>
                      <a:pt x="7165" y="16464"/>
                    </a:lnTo>
                    <a:lnTo>
                      <a:pt x="7165" y="16976"/>
                    </a:lnTo>
                    <a:lnTo>
                      <a:pt x="7165" y="17505"/>
                    </a:lnTo>
                    <a:lnTo>
                      <a:pt x="7165" y="18052"/>
                    </a:lnTo>
                    <a:lnTo>
                      <a:pt x="7165" y="18529"/>
                    </a:lnTo>
                    <a:lnTo>
                      <a:pt x="7165" y="18900"/>
                    </a:lnTo>
                    <a:lnTo>
                      <a:pt x="7165" y="19147"/>
                    </a:lnTo>
                    <a:lnTo>
                      <a:pt x="7165" y="19235"/>
                    </a:lnTo>
                    <a:lnTo>
                      <a:pt x="7165" y="19482"/>
                    </a:lnTo>
                    <a:lnTo>
                      <a:pt x="7217" y="19747"/>
                    </a:lnTo>
                    <a:lnTo>
                      <a:pt x="7321" y="19994"/>
                    </a:lnTo>
                    <a:lnTo>
                      <a:pt x="7476" y="20223"/>
                    </a:lnTo>
                    <a:lnTo>
                      <a:pt x="7632" y="20435"/>
                    </a:lnTo>
                    <a:lnTo>
                      <a:pt x="7814" y="20629"/>
                    </a:lnTo>
                    <a:lnTo>
                      <a:pt x="8022" y="20841"/>
                    </a:lnTo>
                    <a:lnTo>
                      <a:pt x="8281" y="21000"/>
                    </a:lnTo>
                    <a:lnTo>
                      <a:pt x="8515" y="21176"/>
                    </a:lnTo>
                    <a:lnTo>
                      <a:pt x="8775" y="21317"/>
                    </a:lnTo>
                    <a:lnTo>
                      <a:pt x="9060" y="21441"/>
                    </a:lnTo>
                    <a:lnTo>
                      <a:pt x="9424" y="21547"/>
                    </a:lnTo>
                    <a:lnTo>
                      <a:pt x="9761" y="21617"/>
                    </a:lnTo>
                    <a:lnTo>
                      <a:pt x="10125" y="21688"/>
                    </a:lnTo>
                    <a:lnTo>
                      <a:pt x="10462" y="21723"/>
                    </a:lnTo>
                    <a:lnTo>
                      <a:pt x="10825" y="21723"/>
                    </a:lnTo>
                    <a:close/>
                  </a:path>
                  <a:path w="21600" h="21600" extrusionOk="0">
                    <a:moveTo>
                      <a:pt x="9242" y="14417"/>
                    </a:moveTo>
                    <a:lnTo>
                      <a:pt x="8541" y="12035"/>
                    </a:lnTo>
                    <a:lnTo>
                      <a:pt x="7295" y="10129"/>
                    </a:lnTo>
                    <a:lnTo>
                      <a:pt x="6905" y="9652"/>
                    </a:lnTo>
                    <a:lnTo>
                      <a:pt x="8541" y="10182"/>
                    </a:lnTo>
                    <a:lnTo>
                      <a:pt x="9787" y="9547"/>
                    </a:lnTo>
                    <a:lnTo>
                      <a:pt x="11189" y="10129"/>
                    </a:lnTo>
                    <a:lnTo>
                      <a:pt x="12279" y="9547"/>
                    </a:lnTo>
                    <a:lnTo>
                      <a:pt x="13370" y="10076"/>
                    </a:lnTo>
                    <a:lnTo>
                      <a:pt x="14850" y="9652"/>
                    </a:lnTo>
                    <a:lnTo>
                      <a:pt x="12902" y="12247"/>
                    </a:lnTo>
                    <a:lnTo>
                      <a:pt x="12357" y="14417"/>
                    </a:lnTo>
                    <a:moveTo>
                      <a:pt x="7191" y="15952"/>
                    </a:moveTo>
                    <a:lnTo>
                      <a:pt x="14512" y="15952"/>
                    </a:lnTo>
                    <a:lnTo>
                      <a:pt x="14512" y="17064"/>
                    </a:lnTo>
                    <a:lnTo>
                      <a:pt x="7191" y="17047"/>
                    </a:lnTo>
                    <a:lnTo>
                      <a:pt x="7191" y="18123"/>
                    </a:lnTo>
                    <a:lnTo>
                      <a:pt x="14512" y="18158"/>
                    </a:lnTo>
                    <a:lnTo>
                      <a:pt x="14538" y="19182"/>
                    </a:lnTo>
                    <a:lnTo>
                      <a:pt x="7217" y="19182"/>
                    </a:lnTo>
                  </a:path>
                </a:pathLst>
              </a:custGeom>
              <a:solidFill>
                <a:srgbClr val="FFFFCC"/>
              </a:solidFill>
              <a:ln w="6350">
                <a:solidFill>
                  <a:schemeClr val="folHlink"/>
                </a:solidFill>
                <a:miter lim="800000"/>
                <a:headEnd/>
                <a:tailEnd/>
              </a:ln>
            </p:spPr>
            <p:txBody>
              <a:bodyPr/>
              <a:lstStyle/>
              <a:p>
                <a:endParaRPr lang="it-IT" dirty="0"/>
              </a:p>
            </p:txBody>
          </p:sp>
          <p:sp>
            <p:nvSpPr>
              <p:cNvPr id="28" name="AutoShape 28"/>
              <p:cNvSpPr>
                <a:spLocks noChangeArrowheads="1"/>
              </p:cNvSpPr>
              <p:nvPr/>
            </p:nvSpPr>
            <p:spPr bwMode="auto">
              <a:xfrm>
                <a:off x="1968" y="3024"/>
                <a:ext cx="672" cy="240"/>
              </a:xfrm>
              <a:prstGeom prst="can">
                <a:avLst>
                  <a:gd name="adj" fmla="val 25000"/>
                </a:avLst>
              </a:prstGeom>
              <a:solidFill>
                <a:schemeClr val="fo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endParaRPr lang="it-IT" altLang="it-IT" dirty="0"/>
              </a:p>
            </p:txBody>
          </p:sp>
          <p:sp>
            <p:nvSpPr>
              <p:cNvPr id="29" name="AutoShape 29"/>
              <p:cNvSpPr>
                <a:spLocks noChangeArrowheads="1"/>
              </p:cNvSpPr>
              <p:nvPr/>
            </p:nvSpPr>
            <p:spPr bwMode="auto">
              <a:xfrm rot="-5400000">
                <a:off x="3240" y="1896"/>
                <a:ext cx="672" cy="240"/>
              </a:xfrm>
              <a:prstGeom prst="can">
                <a:avLst>
                  <a:gd name="adj" fmla="val 25000"/>
                </a:avLst>
              </a:prstGeom>
              <a:solidFill>
                <a:schemeClr val="fo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endParaRPr lang="it-IT" altLang="it-IT" dirty="0"/>
              </a:p>
            </p:txBody>
          </p:sp>
          <p:sp>
            <p:nvSpPr>
              <p:cNvPr id="30" name="AutoShape 30"/>
              <p:cNvSpPr>
                <a:spLocks noChangeArrowheads="1"/>
              </p:cNvSpPr>
              <p:nvPr/>
            </p:nvSpPr>
            <p:spPr bwMode="auto">
              <a:xfrm>
                <a:off x="2304" y="1680"/>
                <a:ext cx="48" cy="48"/>
              </a:xfrm>
              <a:prstGeom prst="flowChartConnector">
                <a:avLst/>
              </a:prstGeom>
              <a:solidFill>
                <a:schemeClr va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endParaRPr lang="it-IT" altLang="it-IT" dirty="0"/>
              </a:p>
            </p:txBody>
          </p:sp>
          <p:sp>
            <p:nvSpPr>
              <p:cNvPr id="31" name="AutoShape 31"/>
              <p:cNvSpPr>
                <a:spLocks noChangeArrowheads="1"/>
              </p:cNvSpPr>
              <p:nvPr/>
            </p:nvSpPr>
            <p:spPr bwMode="auto">
              <a:xfrm>
                <a:off x="2400" y="1776"/>
                <a:ext cx="48" cy="48"/>
              </a:xfrm>
              <a:prstGeom prst="flowChartConnector">
                <a:avLst/>
              </a:prstGeom>
              <a:solidFill>
                <a:schemeClr va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endParaRPr lang="it-IT" altLang="it-IT" dirty="0"/>
              </a:p>
            </p:txBody>
          </p:sp>
          <p:sp>
            <p:nvSpPr>
              <p:cNvPr id="32" name="AutoShape 32"/>
              <p:cNvSpPr>
                <a:spLocks noChangeArrowheads="1"/>
              </p:cNvSpPr>
              <p:nvPr/>
            </p:nvSpPr>
            <p:spPr bwMode="auto">
              <a:xfrm>
                <a:off x="2208" y="1824"/>
                <a:ext cx="48" cy="48"/>
              </a:xfrm>
              <a:prstGeom prst="flowChartConnector">
                <a:avLst/>
              </a:prstGeom>
              <a:solidFill>
                <a:schemeClr va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endParaRPr lang="it-IT" altLang="it-IT" dirty="0"/>
              </a:p>
            </p:txBody>
          </p:sp>
          <p:sp>
            <p:nvSpPr>
              <p:cNvPr id="33" name="AutoShape 33"/>
              <p:cNvSpPr>
                <a:spLocks noChangeArrowheads="1"/>
              </p:cNvSpPr>
              <p:nvPr/>
            </p:nvSpPr>
            <p:spPr bwMode="auto">
              <a:xfrm>
                <a:off x="2496" y="2208"/>
                <a:ext cx="48" cy="48"/>
              </a:xfrm>
              <a:prstGeom prst="flowChartConnector">
                <a:avLst/>
              </a:prstGeom>
              <a:solidFill>
                <a:schemeClr va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endParaRPr lang="it-IT" altLang="it-IT" dirty="0"/>
              </a:p>
            </p:txBody>
          </p:sp>
          <p:sp>
            <p:nvSpPr>
              <p:cNvPr id="34" name="AutoShape 34"/>
              <p:cNvSpPr>
                <a:spLocks noChangeArrowheads="1"/>
              </p:cNvSpPr>
              <p:nvPr/>
            </p:nvSpPr>
            <p:spPr bwMode="auto">
              <a:xfrm>
                <a:off x="2160" y="1680"/>
                <a:ext cx="48" cy="48"/>
              </a:xfrm>
              <a:prstGeom prst="flowChartConnector">
                <a:avLst/>
              </a:prstGeom>
              <a:solidFill>
                <a:schemeClr va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endParaRPr lang="it-IT" altLang="it-IT" dirty="0"/>
              </a:p>
            </p:txBody>
          </p:sp>
          <p:sp>
            <p:nvSpPr>
              <p:cNvPr id="35" name="AutoShape 35"/>
              <p:cNvSpPr>
                <a:spLocks noChangeArrowheads="1"/>
              </p:cNvSpPr>
              <p:nvPr/>
            </p:nvSpPr>
            <p:spPr bwMode="auto">
              <a:xfrm>
                <a:off x="2016" y="1728"/>
                <a:ext cx="48" cy="48"/>
              </a:xfrm>
              <a:prstGeom prst="flowChartConnector">
                <a:avLst/>
              </a:prstGeom>
              <a:solidFill>
                <a:schemeClr va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endParaRPr lang="it-IT" altLang="it-IT" dirty="0"/>
              </a:p>
            </p:txBody>
          </p:sp>
          <p:sp>
            <p:nvSpPr>
              <p:cNvPr id="36" name="AutoShape 36"/>
              <p:cNvSpPr>
                <a:spLocks noChangeArrowheads="1"/>
              </p:cNvSpPr>
              <p:nvPr/>
            </p:nvSpPr>
            <p:spPr bwMode="auto">
              <a:xfrm>
                <a:off x="1872" y="2160"/>
                <a:ext cx="48" cy="48"/>
              </a:xfrm>
              <a:prstGeom prst="flowChartConnector">
                <a:avLst/>
              </a:prstGeom>
              <a:solidFill>
                <a:schemeClr va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endParaRPr lang="it-IT" altLang="it-IT" dirty="0"/>
              </a:p>
            </p:txBody>
          </p:sp>
          <p:sp>
            <p:nvSpPr>
              <p:cNvPr id="37" name="AutoShape 37"/>
              <p:cNvSpPr>
                <a:spLocks noChangeArrowheads="1"/>
              </p:cNvSpPr>
              <p:nvPr/>
            </p:nvSpPr>
            <p:spPr bwMode="auto">
              <a:xfrm>
                <a:off x="2064" y="2160"/>
                <a:ext cx="48" cy="48"/>
              </a:xfrm>
              <a:prstGeom prst="flowChartConnector">
                <a:avLst/>
              </a:prstGeom>
              <a:solidFill>
                <a:schemeClr va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endParaRPr lang="it-IT" altLang="it-IT" dirty="0"/>
              </a:p>
            </p:txBody>
          </p:sp>
          <p:sp>
            <p:nvSpPr>
              <p:cNvPr id="38" name="AutoShape 38"/>
              <p:cNvSpPr>
                <a:spLocks noChangeArrowheads="1"/>
              </p:cNvSpPr>
              <p:nvPr/>
            </p:nvSpPr>
            <p:spPr bwMode="auto">
              <a:xfrm>
                <a:off x="1968" y="2304"/>
                <a:ext cx="48" cy="48"/>
              </a:xfrm>
              <a:prstGeom prst="flowChartConnector">
                <a:avLst/>
              </a:prstGeom>
              <a:solidFill>
                <a:schemeClr va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endParaRPr lang="it-IT" altLang="it-IT" dirty="0"/>
              </a:p>
            </p:txBody>
          </p:sp>
        </p:grpSp>
        <p:sp>
          <p:nvSpPr>
            <p:cNvPr id="39" name="Text Box 39"/>
            <p:cNvSpPr txBox="1">
              <a:spLocks noChangeArrowheads="1"/>
            </p:cNvSpPr>
            <p:nvPr/>
          </p:nvSpPr>
          <p:spPr bwMode="auto">
            <a:xfrm>
              <a:off x="765175" y="2214215"/>
              <a:ext cx="1483444" cy="6812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r>
                <a:rPr lang="de-CH" altLang="it-IT" b="1" i="1" dirty="0">
                  <a:solidFill>
                    <a:schemeClr val="accent1"/>
                  </a:solidFill>
                  <a:latin typeface="Arial" panose="020B0604020202020204" pitchFamily="34" charset="0"/>
                  <a:cs typeface="Times New Roman" panose="02020603050405020304" pitchFamily="18" charset="0"/>
                </a:rPr>
                <a:t>Source </a:t>
              </a:r>
              <a:br>
                <a:rPr lang="de-CH" altLang="it-IT" b="1" i="1" dirty="0">
                  <a:solidFill>
                    <a:schemeClr val="accent1"/>
                  </a:solidFill>
                  <a:latin typeface="Arial" panose="020B0604020202020204" pitchFamily="34" charset="0"/>
                  <a:cs typeface="Times New Roman" panose="02020603050405020304" pitchFamily="18" charset="0"/>
                </a:rPr>
              </a:br>
              <a:r>
                <a:rPr lang="de-CH" altLang="it-IT" b="1" i="1" dirty="0" err="1">
                  <a:solidFill>
                    <a:schemeClr val="accent1"/>
                  </a:solidFill>
                  <a:latin typeface="Arial" panose="020B0604020202020204" pitchFamily="34" charset="0"/>
                  <a:cs typeface="Times New Roman" panose="02020603050405020304" pitchFamily="18" charset="0"/>
                </a:rPr>
                <a:t>lumineuse</a:t>
              </a:r>
              <a:endParaRPr lang="en-US" altLang="it-IT" b="1" i="1" dirty="0">
                <a:solidFill>
                  <a:schemeClr val="accent1"/>
                </a:solidFill>
                <a:latin typeface="Arial" panose="020B0604020202020204" pitchFamily="34" charset="0"/>
                <a:cs typeface="Times New Roman" panose="02020603050405020304" pitchFamily="18" charset="0"/>
              </a:endParaRPr>
            </a:p>
          </p:txBody>
        </p:sp>
        <p:sp>
          <p:nvSpPr>
            <p:cNvPr id="40" name="Text Box 40"/>
            <p:cNvSpPr txBox="1">
              <a:spLocks noChangeArrowheads="1"/>
            </p:cNvSpPr>
            <p:nvPr/>
          </p:nvSpPr>
          <p:spPr bwMode="auto">
            <a:xfrm>
              <a:off x="3112319" y="4165561"/>
              <a:ext cx="2440008" cy="389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r>
                <a:rPr lang="de-CH" altLang="it-IT" b="1" i="1" u="sng" dirty="0" err="1">
                  <a:solidFill>
                    <a:schemeClr val="accent1"/>
                  </a:solidFill>
                  <a:latin typeface="Arial" panose="020B0604020202020204" pitchFamily="34" charset="0"/>
                  <a:cs typeface="Times New Roman" panose="02020603050405020304" pitchFamily="18" charset="0"/>
                </a:rPr>
                <a:t>Lumière</a:t>
              </a:r>
              <a:r>
                <a:rPr lang="de-CH" altLang="it-IT" b="1" i="1" u="sng" dirty="0">
                  <a:solidFill>
                    <a:schemeClr val="accent1"/>
                  </a:solidFill>
                  <a:latin typeface="Arial" panose="020B0604020202020204" pitchFamily="34" charset="0"/>
                  <a:cs typeface="Times New Roman" panose="02020603050405020304" pitchFamily="18" charset="0"/>
                </a:rPr>
                <a:t> </a:t>
              </a:r>
              <a:r>
                <a:rPr lang="de-CH" altLang="it-IT" b="1" i="1" u="sng" dirty="0" err="1">
                  <a:solidFill>
                    <a:schemeClr val="accent1"/>
                  </a:solidFill>
                  <a:latin typeface="Arial" panose="020B0604020202020204" pitchFamily="34" charset="0"/>
                  <a:cs typeface="Times New Roman" panose="02020603050405020304" pitchFamily="18" charset="0"/>
                </a:rPr>
                <a:t>diffractée</a:t>
              </a:r>
              <a:endParaRPr lang="de-CH" altLang="it-IT" b="1" i="1" u="sng" dirty="0">
                <a:solidFill>
                  <a:schemeClr val="accent1"/>
                </a:solidFill>
                <a:latin typeface="Arial" panose="020B0604020202020204" pitchFamily="34" charset="0"/>
                <a:cs typeface="Times New Roman" panose="02020603050405020304" pitchFamily="18" charset="0"/>
              </a:endParaRPr>
            </a:p>
          </p:txBody>
        </p:sp>
        <p:sp>
          <p:nvSpPr>
            <p:cNvPr id="41" name="Text Box 41"/>
            <p:cNvSpPr txBox="1">
              <a:spLocks noChangeArrowheads="1"/>
            </p:cNvSpPr>
            <p:nvPr/>
          </p:nvSpPr>
          <p:spPr bwMode="auto">
            <a:xfrm>
              <a:off x="6240462" y="2152303"/>
              <a:ext cx="3893682" cy="389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r>
                <a:rPr lang="de-CH" altLang="it-IT" b="1" i="1" dirty="0" err="1">
                  <a:solidFill>
                    <a:schemeClr val="accent1"/>
                  </a:solidFill>
                  <a:latin typeface="Arial" panose="020B0604020202020204" pitchFamily="34" charset="0"/>
                  <a:cs typeface="Times New Roman" panose="02020603050405020304" pitchFamily="18" charset="0"/>
                </a:rPr>
                <a:t>Rayonnement</a:t>
              </a:r>
              <a:r>
                <a:rPr lang="de-CH" altLang="it-IT" b="1" i="1" dirty="0">
                  <a:solidFill>
                    <a:schemeClr val="accent1"/>
                  </a:solidFill>
                  <a:latin typeface="Arial" panose="020B0604020202020204" pitchFamily="34" charset="0"/>
                  <a:cs typeface="Times New Roman" panose="02020603050405020304" pitchFamily="18" charset="0"/>
                </a:rPr>
                <a:t> </a:t>
              </a:r>
              <a:r>
                <a:rPr lang="de-CH" altLang="it-IT" b="1" i="1" dirty="0" err="1">
                  <a:solidFill>
                    <a:schemeClr val="accent1"/>
                  </a:solidFill>
                  <a:latin typeface="Arial" panose="020B0604020202020204" pitchFamily="34" charset="0"/>
                  <a:cs typeface="Times New Roman" panose="02020603050405020304" pitchFamily="18" charset="0"/>
                </a:rPr>
                <a:t>lumineux</a:t>
              </a:r>
              <a:r>
                <a:rPr lang="de-CH" altLang="it-IT" b="1" i="1" dirty="0">
                  <a:solidFill>
                    <a:schemeClr val="accent1"/>
                  </a:solidFill>
                  <a:latin typeface="Arial" panose="020B0604020202020204" pitchFamily="34" charset="0"/>
                  <a:cs typeface="Times New Roman" panose="02020603050405020304" pitchFamily="18" charset="0"/>
                </a:rPr>
                <a:t> </a:t>
              </a:r>
              <a:r>
                <a:rPr lang="de-CH" altLang="it-IT" b="1" i="1" dirty="0" err="1">
                  <a:solidFill>
                    <a:schemeClr val="accent1"/>
                  </a:solidFill>
                  <a:latin typeface="Arial" panose="020B0604020202020204" pitchFamily="34" charset="0"/>
                  <a:cs typeface="Times New Roman" panose="02020603050405020304" pitchFamily="18" charset="0"/>
                </a:rPr>
                <a:t>direct</a:t>
              </a:r>
              <a:endParaRPr lang="de-CH" altLang="it-IT" b="1" i="1" dirty="0">
                <a:solidFill>
                  <a:schemeClr val="accent1"/>
                </a:solidFill>
                <a:latin typeface="Arial" panose="020B0604020202020204" pitchFamily="34" charset="0"/>
                <a:cs typeface="Times New Roman" panose="02020603050405020304" pitchFamily="18" charset="0"/>
              </a:endParaRPr>
            </a:p>
          </p:txBody>
        </p:sp>
        <p:sp>
          <p:nvSpPr>
            <p:cNvPr id="42" name="Text Box 42"/>
            <p:cNvSpPr txBox="1">
              <a:spLocks noChangeArrowheads="1"/>
            </p:cNvSpPr>
            <p:nvPr/>
          </p:nvSpPr>
          <p:spPr bwMode="auto">
            <a:xfrm>
              <a:off x="5334795" y="1342520"/>
              <a:ext cx="1497791" cy="389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r>
                <a:rPr lang="en-GB" altLang="it-IT" b="1" i="1" dirty="0" err="1">
                  <a:solidFill>
                    <a:schemeClr val="accent1"/>
                  </a:solidFill>
                  <a:latin typeface="Arial" panose="020B0604020202020204" pitchFamily="34" charset="0"/>
                  <a:cs typeface="Times New Roman" panose="02020603050405020304" pitchFamily="18" charset="0"/>
                </a:rPr>
                <a:t>Particules</a:t>
              </a:r>
              <a:r>
                <a:rPr lang="en-GB" altLang="it-IT" b="1" i="1" dirty="0">
                  <a:solidFill>
                    <a:schemeClr val="accent1"/>
                  </a:solidFill>
                  <a:latin typeface="Arial" panose="020B0604020202020204" pitchFamily="34" charset="0"/>
                  <a:cs typeface="Times New Roman" panose="02020603050405020304" pitchFamily="18" charset="0"/>
                </a:rPr>
                <a:t> </a:t>
              </a:r>
            </a:p>
          </p:txBody>
        </p:sp>
      </p:grpSp>
      <p:sp>
        <p:nvSpPr>
          <p:cNvPr id="44" name="Line 43"/>
          <p:cNvSpPr>
            <a:spLocks noChangeShapeType="1"/>
          </p:cNvSpPr>
          <p:nvPr/>
        </p:nvSpPr>
        <p:spPr bwMode="auto">
          <a:xfrm flipH="1">
            <a:off x="4131512" y="3495059"/>
            <a:ext cx="663779" cy="469794"/>
          </a:xfrm>
          <a:prstGeom prst="line">
            <a:avLst/>
          </a:prstGeom>
          <a:noFill/>
          <a:ln w="19050">
            <a:solidFill>
              <a:srgbClr val="FFCC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dirty="0"/>
          </a:p>
        </p:txBody>
      </p:sp>
      <p:sp>
        <p:nvSpPr>
          <p:cNvPr id="45" name="Datumsplatzhalter 4">
            <a:extLst>
              <a:ext uri="{FF2B5EF4-FFF2-40B4-BE49-F238E27FC236}">
                <a16:creationId xmlns:a16="http://schemas.microsoft.com/office/drawing/2014/main" xmlns="" id="{4062620B-C2D1-4895-B72F-E5C2FB4EE166}"/>
              </a:ext>
            </a:extLst>
          </p:cNvPr>
          <p:cNvSpPr>
            <a:spLocks noGrp="1"/>
          </p:cNvSpPr>
          <p:nvPr>
            <p:ph type="dt" sz="half" idx="10"/>
          </p:nvPr>
        </p:nvSpPr>
        <p:spPr>
          <a:xfrm>
            <a:off x="467544" y="6309320"/>
            <a:ext cx="2592288" cy="365125"/>
          </a:xfrm>
        </p:spPr>
        <p:txBody>
          <a:bodyPr/>
          <a:lstStyle/>
          <a:p>
            <a:r>
              <a:rPr lang="de-DE" dirty="0"/>
              <a:t>Formation </a:t>
            </a:r>
            <a:r>
              <a:rPr lang="de-DE" dirty="0" err="1"/>
              <a:t>continue</a:t>
            </a:r>
            <a:r>
              <a:rPr lang="de-DE" dirty="0"/>
              <a:t> ASF 2018</a:t>
            </a:r>
            <a:endParaRPr lang="de-CH" dirty="0"/>
          </a:p>
        </p:txBody>
      </p:sp>
    </p:spTree>
    <p:extLst>
      <p:ext uri="{BB962C8B-B14F-4D97-AF65-F5344CB8AC3E}">
        <p14:creationId xmlns:p14="http://schemas.microsoft.com/office/powerpoint/2010/main" val="19552352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744036"/>
          </a:xfrm>
        </p:spPr>
        <p:txBody>
          <a:bodyPr>
            <a:normAutofit fontScale="90000"/>
          </a:bodyPr>
          <a:lstStyle/>
          <a:p>
            <a:endParaRPr lang="de-CH" dirty="0"/>
          </a:p>
        </p:txBody>
      </p:sp>
      <p:sp>
        <p:nvSpPr>
          <p:cNvPr id="3" name="Inhaltsplatzhalter 2"/>
          <p:cNvSpPr>
            <a:spLocks noGrp="1"/>
          </p:cNvSpPr>
          <p:nvPr>
            <p:ph idx="1"/>
          </p:nvPr>
        </p:nvSpPr>
        <p:spPr>
          <a:xfrm>
            <a:off x="457200" y="1600201"/>
            <a:ext cx="8229600" cy="2116832"/>
          </a:xfrm>
        </p:spPr>
        <p:txBody>
          <a:bodyPr>
            <a:normAutofit/>
          </a:bodyPr>
          <a:lstStyle/>
          <a:p>
            <a:pPr algn="ctr"/>
            <a:r>
              <a:rPr lang="de-CH" sz="7200" dirty="0"/>
              <a:t>CAS 254</a:t>
            </a:r>
          </a:p>
        </p:txBody>
      </p:sp>
      <p:sp>
        <p:nvSpPr>
          <p:cNvPr id="4" name="Datumsplatzhalter 4">
            <a:extLst>
              <a:ext uri="{FF2B5EF4-FFF2-40B4-BE49-F238E27FC236}">
                <a16:creationId xmlns:a16="http://schemas.microsoft.com/office/drawing/2014/main" xmlns="" id="{4062620B-C2D1-4895-B72F-E5C2FB4EE166}"/>
              </a:ext>
            </a:extLst>
          </p:cNvPr>
          <p:cNvSpPr>
            <a:spLocks noGrp="1"/>
          </p:cNvSpPr>
          <p:nvPr>
            <p:ph type="dt" sz="half" idx="10"/>
          </p:nvPr>
        </p:nvSpPr>
        <p:spPr>
          <a:xfrm>
            <a:off x="467544" y="6309320"/>
            <a:ext cx="2592288" cy="365125"/>
          </a:xfrm>
        </p:spPr>
        <p:txBody>
          <a:bodyPr/>
          <a:lstStyle/>
          <a:p>
            <a:r>
              <a:rPr lang="de-DE" dirty="0"/>
              <a:t>Formation </a:t>
            </a:r>
            <a:r>
              <a:rPr lang="de-DE" dirty="0" err="1"/>
              <a:t>continue</a:t>
            </a:r>
            <a:r>
              <a:rPr lang="de-DE" dirty="0"/>
              <a:t> ASF 2018</a:t>
            </a:r>
            <a:endParaRPr lang="de-CH" dirty="0"/>
          </a:p>
        </p:txBody>
      </p:sp>
    </p:spTree>
    <p:extLst>
      <p:ext uri="{BB962C8B-B14F-4D97-AF65-F5344CB8AC3E}">
        <p14:creationId xmlns:p14="http://schemas.microsoft.com/office/powerpoint/2010/main" val="42281917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343479"/>
            <a:ext cx="7355160" cy="1038799"/>
          </a:xfrm>
        </p:spPr>
        <p:txBody>
          <a:bodyPr>
            <a:normAutofit/>
          </a:bodyPr>
          <a:lstStyle/>
          <a:p>
            <a:pPr algn="l"/>
            <a:r>
              <a:rPr lang="de-CH" sz="3200" i="1" spc="-40" dirty="0"/>
              <a:t>CAS</a:t>
            </a:r>
            <a:r>
              <a:rPr lang="de-CH" sz="3200" spc="-40" dirty="0"/>
              <a:t>(254): </a:t>
            </a:r>
            <a:r>
              <a:rPr lang="de-CH" sz="3200" spc="-40" dirty="0" err="1"/>
              <a:t>indicateur</a:t>
            </a:r>
            <a:r>
              <a:rPr lang="de-CH" sz="3200" spc="-40" dirty="0"/>
              <a:t> de </a:t>
            </a:r>
            <a:r>
              <a:rPr lang="de-CH" sz="3200" spc="-40" dirty="0" err="1"/>
              <a:t>carbone</a:t>
            </a:r>
            <a:r>
              <a:rPr lang="de-CH" sz="3200" spc="-40" dirty="0"/>
              <a:t> </a:t>
            </a:r>
            <a:r>
              <a:rPr lang="de-CH" sz="3200" spc="-40" dirty="0" err="1"/>
              <a:t>organique</a:t>
            </a:r>
            <a:endParaRPr lang="de-CH" sz="3200" dirty="0"/>
          </a:p>
        </p:txBody>
      </p:sp>
      <p:sp>
        <p:nvSpPr>
          <p:cNvPr id="4" name="Text Box 8"/>
          <p:cNvSpPr txBox="1">
            <a:spLocks noGrp="1" noChangeArrowheads="1"/>
          </p:cNvSpPr>
          <p:nvPr>
            <p:ph idx="1"/>
          </p:nvPr>
        </p:nvSpPr>
        <p:spPr bwMode="auto">
          <a:xfrm>
            <a:off x="440310" y="1617845"/>
            <a:ext cx="8229600" cy="9479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90500" indent="-190500">
              <a:defRPr sz="2400">
                <a:solidFill>
                  <a:schemeClr val="tx1"/>
                </a:solidFill>
                <a:latin typeface="Times New Roman" pitchFamily="18" charset="0"/>
              </a:defRPr>
            </a:lvl1pPr>
            <a:lvl2pPr marL="482600">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fontAlgn="base">
              <a:spcBef>
                <a:spcPct val="0"/>
              </a:spcBef>
              <a:spcAft>
                <a:spcPct val="0"/>
              </a:spcAft>
              <a:defRPr sz="2400">
                <a:solidFill>
                  <a:schemeClr val="tx1"/>
                </a:solidFill>
                <a:latin typeface="Times New Roman" pitchFamily="18" charset="0"/>
              </a:defRPr>
            </a:lvl6pPr>
            <a:lvl7pPr fontAlgn="base">
              <a:spcBef>
                <a:spcPct val="0"/>
              </a:spcBef>
              <a:spcAft>
                <a:spcPct val="0"/>
              </a:spcAft>
              <a:defRPr sz="2400">
                <a:solidFill>
                  <a:schemeClr val="tx1"/>
                </a:solidFill>
                <a:latin typeface="Times New Roman" pitchFamily="18" charset="0"/>
              </a:defRPr>
            </a:lvl7pPr>
            <a:lvl8pPr fontAlgn="base">
              <a:spcBef>
                <a:spcPct val="0"/>
              </a:spcBef>
              <a:spcAft>
                <a:spcPct val="0"/>
              </a:spcAft>
              <a:defRPr sz="2400">
                <a:solidFill>
                  <a:schemeClr val="tx1"/>
                </a:solidFill>
                <a:latin typeface="Times New Roman" pitchFamily="18" charset="0"/>
              </a:defRPr>
            </a:lvl8pPr>
            <a:lvl9pPr fontAlgn="base">
              <a:spcBef>
                <a:spcPct val="0"/>
              </a:spcBef>
              <a:spcAft>
                <a:spcPct val="0"/>
              </a:spcAft>
              <a:defRPr sz="2400">
                <a:solidFill>
                  <a:schemeClr val="tx1"/>
                </a:solidFill>
                <a:latin typeface="Times New Roman" pitchFamily="18" charset="0"/>
              </a:defRPr>
            </a:lvl9pPr>
          </a:lstStyle>
          <a:p>
            <a:pPr>
              <a:defRPr/>
            </a:pPr>
            <a:endParaRPr lang="de-CH" sz="1600" dirty="0"/>
          </a:p>
          <a:p>
            <a:pPr marL="285750" indent="-285750">
              <a:buFont typeface="Arial" pitchFamily="34" charset="0"/>
              <a:buChar char="•"/>
              <a:defRPr/>
            </a:pPr>
            <a:r>
              <a:rPr lang="de-CH" sz="1800" dirty="0" err="1">
                <a:latin typeface="Arial" pitchFamily="34" charset="0"/>
                <a:cs typeface="Arial" pitchFamily="34" charset="0"/>
              </a:rPr>
              <a:t>Monitorage</a:t>
            </a:r>
            <a:r>
              <a:rPr lang="de-CH" sz="1800" dirty="0">
                <a:latin typeface="Arial" pitchFamily="34" charset="0"/>
                <a:cs typeface="Arial" pitchFamily="34" charset="0"/>
              </a:rPr>
              <a:t> en </a:t>
            </a:r>
            <a:r>
              <a:rPr lang="de-CH" sz="1800" dirty="0" err="1">
                <a:latin typeface="Arial" pitchFamily="34" charset="0"/>
                <a:cs typeface="Arial" pitchFamily="34" charset="0"/>
              </a:rPr>
              <a:t>ligne</a:t>
            </a:r>
            <a:r>
              <a:rPr lang="de-CH" sz="1800" dirty="0">
                <a:latin typeface="Arial" pitchFamily="34" charset="0"/>
                <a:cs typeface="Arial" pitchFamily="34" charset="0"/>
              </a:rPr>
              <a:t>  (</a:t>
            </a:r>
            <a:r>
              <a:rPr lang="de-CH" sz="1800" dirty="0" err="1">
                <a:latin typeface="Arial" pitchFamily="34" charset="0"/>
                <a:cs typeface="Arial" pitchFamily="34" charset="0"/>
              </a:rPr>
              <a:t>absorption</a:t>
            </a:r>
            <a:r>
              <a:rPr lang="de-CH" sz="1800" dirty="0">
                <a:latin typeface="Arial" pitchFamily="34" charset="0"/>
                <a:cs typeface="Arial" pitchFamily="34" charset="0"/>
              </a:rPr>
              <a:t> UV 254) de la </a:t>
            </a:r>
            <a:r>
              <a:rPr lang="de-CH" sz="1800" dirty="0" err="1">
                <a:latin typeface="Arial" pitchFamily="34" charset="0"/>
                <a:cs typeface="Arial" pitchFamily="34" charset="0"/>
              </a:rPr>
              <a:t>concentration</a:t>
            </a:r>
            <a:r>
              <a:rPr lang="de-CH" sz="1800" dirty="0">
                <a:latin typeface="Arial" pitchFamily="34" charset="0"/>
                <a:cs typeface="Arial" pitchFamily="34" charset="0"/>
              </a:rPr>
              <a:t> en </a:t>
            </a:r>
            <a:r>
              <a:rPr lang="de-CH" sz="1800" dirty="0" err="1">
                <a:latin typeface="Arial" pitchFamily="34" charset="0"/>
                <a:cs typeface="Arial" pitchFamily="34" charset="0"/>
              </a:rPr>
              <a:t>substances</a:t>
            </a:r>
            <a:r>
              <a:rPr lang="de-CH" sz="1800" dirty="0">
                <a:latin typeface="Arial" pitchFamily="34" charset="0"/>
                <a:cs typeface="Arial" pitchFamily="34" charset="0"/>
              </a:rPr>
              <a:t> </a:t>
            </a:r>
            <a:r>
              <a:rPr lang="de-CH" sz="1800" dirty="0" err="1">
                <a:latin typeface="Arial" pitchFamily="34" charset="0"/>
                <a:cs typeface="Arial" pitchFamily="34" charset="0"/>
              </a:rPr>
              <a:t>organiques</a:t>
            </a:r>
            <a:r>
              <a:rPr lang="de-CH" sz="1800" dirty="0">
                <a:latin typeface="Arial" pitchFamily="34" charset="0"/>
                <a:cs typeface="Arial" pitchFamily="34" charset="0"/>
              </a:rPr>
              <a:t> </a:t>
            </a:r>
            <a:r>
              <a:rPr lang="de-CH" sz="1800" dirty="0" err="1">
                <a:latin typeface="Arial" pitchFamily="34" charset="0"/>
                <a:cs typeface="Arial" pitchFamily="34" charset="0"/>
              </a:rPr>
              <a:t>selon</a:t>
            </a:r>
            <a:r>
              <a:rPr lang="de-CH" sz="1800" dirty="0">
                <a:latin typeface="Arial" pitchFamily="34" charset="0"/>
                <a:cs typeface="Arial" pitchFamily="34" charset="0"/>
              </a:rPr>
              <a:t> DIN EN 38404-3 </a:t>
            </a:r>
            <a:endParaRPr lang="de-CH" sz="1800" dirty="0">
              <a:latin typeface="Arial" charset="0"/>
            </a:endParaRPr>
          </a:p>
        </p:txBody>
      </p:sp>
      <p:sp>
        <p:nvSpPr>
          <p:cNvPr id="5" name="Inhaltsplatzhalter 2"/>
          <p:cNvSpPr txBox="1">
            <a:spLocks/>
          </p:cNvSpPr>
          <p:nvPr/>
        </p:nvSpPr>
        <p:spPr>
          <a:xfrm>
            <a:off x="1386758" y="2852936"/>
            <a:ext cx="6336704" cy="302433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fontAlgn="auto">
              <a:spcAft>
                <a:spcPts val="0"/>
              </a:spcAft>
              <a:buFont typeface="Arial" panose="020B0604020202020204" pitchFamily="34" charset="0"/>
              <a:buNone/>
            </a:pPr>
            <a:r>
              <a:rPr lang="de-CH" sz="1800" b="1" dirty="0"/>
              <a:t>Forte </a:t>
            </a:r>
            <a:r>
              <a:rPr lang="de-CH" sz="1800" b="1" dirty="0" err="1"/>
              <a:t>absorption</a:t>
            </a:r>
            <a:r>
              <a:rPr lang="de-CH" sz="1800" b="1" dirty="0"/>
              <a:t> à 254 nm</a:t>
            </a:r>
          </a:p>
          <a:p>
            <a:pPr marL="0" indent="0" fontAlgn="auto">
              <a:spcAft>
                <a:spcPts val="0"/>
              </a:spcAft>
              <a:buFont typeface="Arial" panose="020B0604020202020204" pitchFamily="34" charset="0"/>
              <a:buNone/>
            </a:pPr>
            <a:r>
              <a:rPr lang="de-CH" sz="1800" dirty="0" err="1"/>
              <a:t>Éléments</a:t>
            </a:r>
            <a:r>
              <a:rPr lang="de-CH" sz="1800" dirty="0"/>
              <a:t> </a:t>
            </a:r>
            <a:r>
              <a:rPr lang="de-CH" sz="1800" dirty="0" err="1"/>
              <a:t>structurés</a:t>
            </a:r>
            <a:r>
              <a:rPr lang="de-CH" sz="1800" dirty="0"/>
              <a:t>: </a:t>
            </a:r>
            <a:r>
              <a:rPr lang="de-CH" sz="1800" dirty="0" err="1"/>
              <a:t>aromatiques</a:t>
            </a:r>
            <a:r>
              <a:rPr lang="de-CH" sz="1800" dirty="0"/>
              <a:t> / </a:t>
            </a:r>
            <a:r>
              <a:rPr lang="de-CH" sz="1800" dirty="0" err="1"/>
              <a:t>doubles</a:t>
            </a:r>
            <a:r>
              <a:rPr lang="de-CH" sz="1800" dirty="0"/>
              <a:t> </a:t>
            </a:r>
            <a:r>
              <a:rPr lang="de-CH" sz="1800" dirty="0" err="1"/>
              <a:t>liaisons</a:t>
            </a:r>
            <a:r>
              <a:rPr lang="de-CH" sz="1800" dirty="0"/>
              <a:t> </a:t>
            </a:r>
            <a:r>
              <a:rPr lang="de-CH" sz="1800" dirty="0" err="1"/>
              <a:t>conjuguées</a:t>
            </a:r>
            <a:endParaRPr lang="de-CH" sz="1800" dirty="0"/>
          </a:p>
          <a:p>
            <a:pPr marL="0" indent="0" fontAlgn="auto">
              <a:spcAft>
                <a:spcPts val="0"/>
              </a:spcAft>
              <a:buFont typeface="Arial" panose="020B0604020202020204" pitchFamily="34" charset="0"/>
              <a:buNone/>
            </a:pPr>
            <a:endParaRPr lang="de-CH" sz="1800" dirty="0"/>
          </a:p>
          <a:p>
            <a:pPr marL="0" indent="0" fontAlgn="auto">
              <a:spcAft>
                <a:spcPts val="0"/>
              </a:spcAft>
              <a:buFont typeface="Arial" panose="020B0604020202020204" pitchFamily="34" charset="0"/>
              <a:buNone/>
            </a:pPr>
            <a:r>
              <a:rPr lang="de-CH" sz="1800" b="1" dirty="0"/>
              <a:t>Composés </a:t>
            </a:r>
            <a:r>
              <a:rPr lang="de-CH" sz="1800" b="1" dirty="0" err="1"/>
              <a:t>naturels</a:t>
            </a:r>
            <a:r>
              <a:rPr lang="de-CH" sz="1800" b="1" dirty="0"/>
              <a:t> </a:t>
            </a:r>
            <a:r>
              <a:rPr lang="de-CH" sz="1800" b="1" dirty="0" err="1"/>
              <a:t>typiques</a:t>
            </a:r>
            <a:r>
              <a:rPr lang="de-CH" sz="1800" b="1" dirty="0"/>
              <a:t>:</a:t>
            </a:r>
          </a:p>
          <a:p>
            <a:pPr fontAlgn="auto">
              <a:spcAft>
                <a:spcPts val="0"/>
              </a:spcAft>
            </a:pPr>
            <a:r>
              <a:rPr lang="de-CH" sz="1800" dirty="0"/>
              <a:t>Lignine</a:t>
            </a:r>
          </a:p>
          <a:p>
            <a:pPr fontAlgn="auto">
              <a:spcAft>
                <a:spcPts val="0"/>
              </a:spcAft>
            </a:pPr>
            <a:r>
              <a:rPr lang="de-CH" sz="1800" dirty="0" err="1"/>
              <a:t>Colorants</a:t>
            </a:r>
            <a:r>
              <a:rPr lang="de-CH" sz="1800" dirty="0"/>
              <a:t> </a:t>
            </a:r>
            <a:r>
              <a:rPr lang="de-CH" sz="1800" dirty="0" err="1"/>
              <a:t>végétaux</a:t>
            </a:r>
            <a:endParaRPr lang="de-CH" sz="1800" dirty="0"/>
          </a:p>
          <a:p>
            <a:pPr fontAlgn="auto">
              <a:spcAft>
                <a:spcPts val="0"/>
              </a:spcAft>
            </a:pPr>
            <a:r>
              <a:rPr lang="de-CH" sz="1800" dirty="0"/>
              <a:t>DNA/RNA</a:t>
            </a:r>
          </a:p>
          <a:p>
            <a:pPr fontAlgn="auto">
              <a:spcAft>
                <a:spcPts val="0"/>
              </a:spcAft>
            </a:pPr>
            <a:r>
              <a:rPr lang="de-CH" sz="1800" dirty="0" err="1"/>
              <a:t>Protéines</a:t>
            </a:r>
            <a:r>
              <a:rPr lang="de-CH" sz="1800" dirty="0"/>
              <a:t> (</a:t>
            </a:r>
            <a:r>
              <a:rPr lang="de-CH" sz="1800" dirty="0" err="1"/>
              <a:t>acides</a:t>
            </a:r>
            <a:r>
              <a:rPr lang="de-CH" sz="1800" dirty="0"/>
              <a:t> </a:t>
            </a:r>
            <a:r>
              <a:rPr lang="de-CH" sz="1800" dirty="0" err="1"/>
              <a:t>aminés</a:t>
            </a:r>
            <a:r>
              <a:rPr lang="de-CH" sz="1800" dirty="0"/>
              <a:t> </a:t>
            </a:r>
            <a:r>
              <a:rPr lang="de-CH" sz="1800" dirty="0" err="1"/>
              <a:t>aromatiques</a:t>
            </a:r>
            <a:r>
              <a:rPr lang="de-CH" sz="1800" dirty="0"/>
              <a:t>)</a:t>
            </a:r>
          </a:p>
          <a:p>
            <a:pPr marL="0" indent="0" fontAlgn="auto">
              <a:spcAft>
                <a:spcPts val="0"/>
              </a:spcAft>
              <a:buFont typeface="Arial" panose="020B0604020202020204" pitchFamily="34" charset="0"/>
              <a:buNone/>
            </a:pPr>
            <a:r>
              <a:rPr lang="de-CH" sz="1800" dirty="0"/>
              <a:t>Et </a:t>
            </a:r>
            <a:r>
              <a:rPr lang="de-CH" sz="1800" dirty="0" err="1"/>
              <a:t>leurs</a:t>
            </a:r>
            <a:r>
              <a:rPr lang="de-CH" sz="1800" dirty="0"/>
              <a:t> </a:t>
            </a:r>
            <a:r>
              <a:rPr lang="de-CH" sz="1800" dirty="0" err="1"/>
              <a:t>produits</a:t>
            </a:r>
            <a:r>
              <a:rPr lang="de-CH" sz="1800" dirty="0"/>
              <a:t> de </a:t>
            </a:r>
            <a:r>
              <a:rPr lang="de-CH" sz="1800" dirty="0" err="1"/>
              <a:t>dégradation</a:t>
            </a:r>
            <a:r>
              <a:rPr lang="de-CH" sz="1800" dirty="0"/>
              <a:t> et de </a:t>
            </a:r>
            <a:r>
              <a:rPr lang="de-CH" sz="1800" dirty="0" err="1"/>
              <a:t>transformation</a:t>
            </a:r>
            <a:endParaRPr lang="de-CH" sz="1800" dirty="0"/>
          </a:p>
        </p:txBody>
      </p:sp>
      <p:sp>
        <p:nvSpPr>
          <p:cNvPr id="6" name="Datumsplatzhalter 4">
            <a:extLst>
              <a:ext uri="{FF2B5EF4-FFF2-40B4-BE49-F238E27FC236}">
                <a16:creationId xmlns:a16="http://schemas.microsoft.com/office/drawing/2014/main" xmlns="" id="{4062620B-C2D1-4895-B72F-E5C2FB4EE166}"/>
              </a:ext>
            </a:extLst>
          </p:cNvPr>
          <p:cNvSpPr>
            <a:spLocks noGrp="1"/>
          </p:cNvSpPr>
          <p:nvPr>
            <p:ph type="dt" sz="half" idx="10"/>
          </p:nvPr>
        </p:nvSpPr>
        <p:spPr>
          <a:xfrm>
            <a:off x="467544" y="6309320"/>
            <a:ext cx="2592288" cy="365125"/>
          </a:xfrm>
        </p:spPr>
        <p:txBody>
          <a:bodyPr/>
          <a:lstStyle/>
          <a:p>
            <a:r>
              <a:rPr lang="de-DE" dirty="0"/>
              <a:t>Formation </a:t>
            </a:r>
            <a:r>
              <a:rPr lang="de-DE" dirty="0" err="1"/>
              <a:t>continue</a:t>
            </a:r>
            <a:r>
              <a:rPr lang="de-DE" dirty="0"/>
              <a:t> ASF 2018</a:t>
            </a:r>
            <a:endParaRPr lang="de-CH" dirty="0"/>
          </a:p>
        </p:txBody>
      </p:sp>
    </p:spTree>
    <p:extLst>
      <p:ext uri="{BB962C8B-B14F-4D97-AF65-F5344CB8AC3E}">
        <p14:creationId xmlns:p14="http://schemas.microsoft.com/office/powerpoint/2010/main" val="37451735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372418"/>
            <a:ext cx="7560840" cy="1112366"/>
          </a:xfrm>
        </p:spPr>
        <p:txBody>
          <a:bodyPr>
            <a:normAutofit/>
          </a:bodyPr>
          <a:lstStyle/>
          <a:p>
            <a:pPr algn="l"/>
            <a:r>
              <a:rPr lang="de-CH" sz="3200" i="1" spc="-40" dirty="0"/>
              <a:t>CAS</a:t>
            </a:r>
            <a:r>
              <a:rPr lang="de-CH" sz="3200" spc="-40" dirty="0"/>
              <a:t>(254): </a:t>
            </a:r>
            <a:r>
              <a:rPr lang="de-CH" sz="3200" spc="-40" dirty="0" err="1"/>
              <a:t>indicateur</a:t>
            </a:r>
            <a:r>
              <a:rPr lang="de-CH" sz="3200" spc="-40" dirty="0"/>
              <a:t> de </a:t>
            </a:r>
            <a:r>
              <a:rPr lang="de-CH" sz="3200" spc="-40" dirty="0" err="1"/>
              <a:t>carbone</a:t>
            </a:r>
            <a:r>
              <a:rPr lang="de-CH" sz="3200" spc="-40" dirty="0"/>
              <a:t> </a:t>
            </a:r>
            <a:r>
              <a:rPr lang="de-CH" sz="3200" spc="-40" dirty="0" err="1"/>
              <a:t>organique</a:t>
            </a:r>
            <a:endParaRPr lang="de-CH" sz="3200" dirty="0"/>
          </a:p>
        </p:txBody>
      </p:sp>
      <p:sp>
        <p:nvSpPr>
          <p:cNvPr id="4" name="Fußzeilenplatzhalter 3"/>
          <p:cNvSpPr>
            <a:spLocks noGrp="1"/>
          </p:cNvSpPr>
          <p:nvPr>
            <p:ph type="ftr" sz="quarter" idx="3"/>
          </p:nvPr>
        </p:nvSpPr>
        <p:spPr/>
        <p:txBody>
          <a:bodyPr/>
          <a:lstStyle/>
          <a:p>
            <a:endParaRPr lang="de-CH" dirty="0">
              <a:cs typeface="Arial" panose="020B0604020202020204" pitchFamily="34" charset="0"/>
            </a:endParaRPr>
          </a:p>
        </p:txBody>
      </p:sp>
      <p:sp>
        <p:nvSpPr>
          <p:cNvPr id="5" name="Inhaltsplatzhalter 2"/>
          <p:cNvSpPr>
            <a:spLocks noGrp="1"/>
          </p:cNvSpPr>
          <p:nvPr>
            <p:ph idx="1"/>
          </p:nvPr>
        </p:nvSpPr>
        <p:spPr>
          <a:xfrm>
            <a:off x="612000" y="1736809"/>
            <a:ext cx="7920000" cy="3715065"/>
          </a:xfrm>
        </p:spPr>
        <p:txBody>
          <a:bodyPr>
            <a:normAutofit/>
          </a:bodyPr>
          <a:lstStyle/>
          <a:p>
            <a:pPr marL="0" indent="0">
              <a:buNone/>
            </a:pPr>
            <a:r>
              <a:rPr lang="de-CH" sz="1600" b="1" dirty="0"/>
              <a:t>Absorption nulle </a:t>
            </a:r>
            <a:r>
              <a:rPr lang="de-CH" sz="1600" b="1" dirty="0" err="1"/>
              <a:t>ou</a:t>
            </a:r>
            <a:r>
              <a:rPr lang="de-CH" sz="1600" b="1" dirty="0"/>
              <a:t> très </a:t>
            </a:r>
            <a:r>
              <a:rPr lang="de-CH" sz="1600" b="1" dirty="0" err="1"/>
              <a:t>faible</a:t>
            </a:r>
            <a:r>
              <a:rPr lang="de-CH" sz="1600" b="1" dirty="0"/>
              <a:t> à 254 nm</a:t>
            </a:r>
          </a:p>
          <a:p>
            <a:r>
              <a:rPr lang="de-CH" sz="1600" dirty="0" err="1"/>
              <a:t>Alcanes</a:t>
            </a:r>
            <a:endParaRPr lang="de-CH" sz="1600" dirty="0"/>
          </a:p>
          <a:p>
            <a:r>
              <a:rPr lang="de-CH" sz="1600" dirty="0" err="1"/>
              <a:t>Alcools</a:t>
            </a:r>
            <a:r>
              <a:rPr lang="de-CH" sz="1600" dirty="0"/>
              <a:t> (p. ex. </a:t>
            </a:r>
            <a:r>
              <a:rPr lang="de-CH" sz="1600" dirty="0" err="1"/>
              <a:t>méthanol</a:t>
            </a:r>
            <a:r>
              <a:rPr lang="de-CH" sz="1600" dirty="0"/>
              <a:t>, </a:t>
            </a:r>
            <a:r>
              <a:rPr lang="de-CH" sz="1600" dirty="0" err="1"/>
              <a:t>éthanol</a:t>
            </a:r>
            <a:r>
              <a:rPr lang="de-CH" sz="1600" dirty="0"/>
              <a:t>)</a:t>
            </a:r>
          </a:p>
          <a:p>
            <a:r>
              <a:rPr lang="de-CH" sz="1600" dirty="0" err="1"/>
              <a:t>Amines</a:t>
            </a:r>
            <a:endParaRPr lang="de-CH" sz="1600" dirty="0"/>
          </a:p>
          <a:p>
            <a:r>
              <a:rPr lang="de-CH" sz="1600" dirty="0" err="1"/>
              <a:t>Cétone</a:t>
            </a:r>
            <a:r>
              <a:rPr lang="de-CH" sz="1600" dirty="0"/>
              <a:t>, </a:t>
            </a:r>
            <a:r>
              <a:rPr lang="de-CH" sz="1600" dirty="0" err="1"/>
              <a:t>acides</a:t>
            </a:r>
            <a:r>
              <a:rPr lang="de-CH" sz="1600" dirty="0"/>
              <a:t> </a:t>
            </a:r>
            <a:r>
              <a:rPr lang="de-CH" sz="1600" dirty="0" err="1"/>
              <a:t>carboxyliques</a:t>
            </a:r>
            <a:r>
              <a:rPr lang="de-CH" sz="1600" dirty="0"/>
              <a:t>, </a:t>
            </a:r>
            <a:r>
              <a:rPr lang="de-CH" sz="1600" dirty="0" err="1"/>
              <a:t>amides</a:t>
            </a:r>
            <a:r>
              <a:rPr lang="de-CH" sz="1600" dirty="0"/>
              <a:t> et </a:t>
            </a:r>
            <a:r>
              <a:rPr lang="de-CH" sz="1600" dirty="0" err="1"/>
              <a:t>esters</a:t>
            </a:r>
            <a:endParaRPr lang="de-CH" sz="1600" dirty="0"/>
          </a:p>
          <a:p>
            <a:pPr marL="0" indent="0">
              <a:buNone/>
            </a:pPr>
            <a:endParaRPr lang="de-CH" sz="1600" dirty="0"/>
          </a:p>
          <a:p>
            <a:pPr marL="0" indent="0">
              <a:buNone/>
            </a:pPr>
            <a:r>
              <a:rPr lang="de-CH" sz="1600" b="1" dirty="0"/>
              <a:t>Par </a:t>
            </a:r>
            <a:r>
              <a:rPr lang="de-CH" sz="1600" b="1" dirty="0" err="1"/>
              <a:t>conséquent</a:t>
            </a:r>
            <a:endParaRPr lang="de-CH" sz="1600" b="1" dirty="0"/>
          </a:p>
          <a:p>
            <a:r>
              <a:rPr lang="de-CH" sz="1600" dirty="0" err="1"/>
              <a:t>Glucides</a:t>
            </a:r>
            <a:r>
              <a:rPr lang="de-CH" sz="1600" dirty="0"/>
              <a:t> (p. ex. </a:t>
            </a:r>
            <a:r>
              <a:rPr lang="de-CH" sz="1600" dirty="0" err="1"/>
              <a:t>sucre</a:t>
            </a:r>
            <a:r>
              <a:rPr lang="de-CH" sz="1600" dirty="0"/>
              <a:t>, </a:t>
            </a:r>
            <a:r>
              <a:rPr lang="de-CH" sz="1600" dirty="0" err="1"/>
              <a:t>amidon</a:t>
            </a:r>
            <a:r>
              <a:rPr lang="de-CH" sz="1600" dirty="0"/>
              <a:t>, </a:t>
            </a:r>
            <a:r>
              <a:rPr lang="de-CH" sz="1600" dirty="0" err="1"/>
              <a:t>cellulose</a:t>
            </a:r>
            <a:r>
              <a:rPr lang="de-CH" sz="1600" dirty="0"/>
              <a:t>)</a:t>
            </a:r>
          </a:p>
          <a:p>
            <a:r>
              <a:rPr lang="de-CH" sz="1600" dirty="0" err="1"/>
              <a:t>Acides</a:t>
            </a:r>
            <a:r>
              <a:rPr lang="de-CH" sz="1600" dirty="0"/>
              <a:t> </a:t>
            </a:r>
            <a:r>
              <a:rPr lang="de-CH" sz="1600" dirty="0" err="1"/>
              <a:t>aminés</a:t>
            </a:r>
            <a:r>
              <a:rPr lang="de-CH" sz="1600" dirty="0"/>
              <a:t> non </a:t>
            </a:r>
            <a:r>
              <a:rPr lang="de-CH" sz="1600" dirty="0" err="1"/>
              <a:t>aromatiques</a:t>
            </a:r>
            <a:endParaRPr lang="de-CH" sz="1600" dirty="0"/>
          </a:p>
          <a:p>
            <a:r>
              <a:rPr lang="de-CH" sz="1600" dirty="0"/>
              <a:t>Lipides / </a:t>
            </a:r>
            <a:r>
              <a:rPr lang="de-CH" sz="1600" dirty="0" err="1"/>
              <a:t>Glycérine</a:t>
            </a:r>
            <a:endParaRPr lang="de-CH" sz="1600" dirty="0"/>
          </a:p>
          <a:p>
            <a:r>
              <a:rPr lang="de-CH" sz="1600" dirty="0" err="1"/>
              <a:t>Acides</a:t>
            </a:r>
            <a:r>
              <a:rPr lang="de-CH" sz="1600" dirty="0"/>
              <a:t> à </a:t>
            </a:r>
            <a:r>
              <a:rPr lang="de-CH" sz="1600" dirty="0" err="1"/>
              <a:t>bas</a:t>
            </a:r>
            <a:r>
              <a:rPr lang="de-CH" sz="1600" dirty="0"/>
              <a:t> </a:t>
            </a:r>
            <a:r>
              <a:rPr lang="de-CH" sz="1600" dirty="0" err="1"/>
              <a:t>poids</a:t>
            </a:r>
            <a:r>
              <a:rPr lang="de-CH" sz="1600" dirty="0"/>
              <a:t> </a:t>
            </a:r>
            <a:r>
              <a:rPr lang="de-CH" sz="1600" dirty="0" err="1"/>
              <a:t>moléculaire</a:t>
            </a:r>
            <a:r>
              <a:rPr lang="de-CH" sz="1600" dirty="0"/>
              <a:t>/</a:t>
            </a:r>
            <a:r>
              <a:rPr lang="de-CH" sz="1600" dirty="0" err="1"/>
              <a:t>cétone</a:t>
            </a:r>
            <a:r>
              <a:rPr lang="de-CH" sz="1600" dirty="0"/>
              <a:t>/</a:t>
            </a:r>
            <a:r>
              <a:rPr lang="de-CH" sz="1600" dirty="0" err="1"/>
              <a:t>aldéhydes</a:t>
            </a:r>
            <a:endParaRPr lang="de-CH" sz="1600" dirty="0"/>
          </a:p>
        </p:txBody>
      </p:sp>
      <p:pic>
        <p:nvPicPr>
          <p:cNvPr id="6" name="Picture 2" descr="Struktur von Saccharo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91173" y="2993262"/>
            <a:ext cx="2232248" cy="115171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Alpha-Amino Acid Formula V2.sv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23495" y="4433661"/>
            <a:ext cx="1161519" cy="83117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Image result for fette molecul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92080" y="4297015"/>
            <a:ext cx="1528196" cy="1104469"/>
          </a:xfrm>
          <a:prstGeom prst="rect">
            <a:avLst/>
          </a:prstGeom>
          <a:noFill/>
          <a:extLst>
            <a:ext uri="{909E8E84-426E-40DD-AFC4-6F175D3DCCD1}">
              <a14:hiddenFill xmlns:a14="http://schemas.microsoft.com/office/drawing/2010/main">
                <a:solidFill>
                  <a:srgbClr val="FFFFFF"/>
                </a:solidFill>
              </a14:hiddenFill>
            </a:ext>
          </a:extLst>
        </p:spPr>
      </p:pic>
      <p:sp>
        <p:nvSpPr>
          <p:cNvPr id="9" name="Datumsplatzhalter 4">
            <a:extLst>
              <a:ext uri="{FF2B5EF4-FFF2-40B4-BE49-F238E27FC236}">
                <a16:creationId xmlns:a16="http://schemas.microsoft.com/office/drawing/2014/main" xmlns="" id="{4062620B-C2D1-4895-B72F-E5C2FB4EE166}"/>
              </a:ext>
            </a:extLst>
          </p:cNvPr>
          <p:cNvSpPr>
            <a:spLocks noGrp="1"/>
          </p:cNvSpPr>
          <p:nvPr>
            <p:ph type="dt" sz="half" idx="10"/>
          </p:nvPr>
        </p:nvSpPr>
        <p:spPr>
          <a:xfrm>
            <a:off x="467544" y="6309320"/>
            <a:ext cx="2592288" cy="365125"/>
          </a:xfrm>
        </p:spPr>
        <p:txBody>
          <a:bodyPr/>
          <a:lstStyle/>
          <a:p>
            <a:r>
              <a:rPr lang="de-DE" dirty="0"/>
              <a:t>Formation </a:t>
            </a:r>
            <a:r>
              <a:rPr lang="de-DE" dirty="0" err="1"/>
              <a:t>continue</a:t>
            </a:r>
            <a:r>
              <a:rPr lang="de-DE" dirty="0"/>
              <a:t> ASF 2018</a:t>
            </a:r>
            <a:endParaRPr lang="de-CH" dirty="0"/>
          </a:p>
        </p:txBody>
      </p:sp>
    </p:spTree>
    <p:extLst>
      <p:ext uri="{BB962C8B-B14F-4D97-AF65-F5344CB8AC3E}">
        <p14:creationId xmlns:p14="http://schemas.microsoft.com/office/powerpoint/2010/main" val="16982946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88640"/>
            <a:ext cx="6635080" cy="1228998"/>
          </a:xfrm>
        </p:spPr>
        <p:txBody>
          <a:bodyPr>
            <a:normAutofit/>
          </a:bodyPr>
          <a:lstStyle/>
          <a:p>
            <a:pPr algn="l"/>
            <a:r>
              <a:rPr lang="de-CH" sz="3200" dirty="0" err="1"/>
              <a:t>Teneurs</a:t>
            </a:r>
            <a:r>
              <a:rPr lang="de-CH" sz="3200" dirty="0"/>
              <a:t> </a:t>
            </a:r>
            <a:r>
              <a:rPr lang="de-CH" sz="3200" dirty="0" err="1"/>
              <a:t>typiques</a:t>
            </a:r>
            <a:r>
              <a:rPr lang="de-CH" sz="3200" dirty="0"/>
              <a:t> en COD:</a:t>
            </a:r>
            <a:br>
              <a:rPr lang="de-CH" sz="3200" dirty="0"/>
            </a:br>
            <a:r>
              <a:rPr lang="de-CH" sz="3200" dirty="0" err="1"/>
              <a:t>eaux</a:t>
            </a:r>
            <a:r>
              <a:rPr lang="de-CH" sz="3200" dirty="0"/>
              <a:t> </a:t>
            </a:r>
            <a:r>
              <a:rPr lang="de-CH" sz="3200" dirty="0" err="1"/>
              <a:t>naturelles</a:t>
            </a:r>
            <a:endParaRPr lang="de-CH" sz="3200" dirty="0"/>
          </a:p>
        </p:txBody>
      </p:sp>
      <p:sp>
        <p:nvSpPr>
          <p:cNvPr id="4" name="Fußzeilenplatzhalter 3"/>
          <p:cNvSpPr>
            <a:spLocks noGrp="1"/>
          </p:cNvSpPr>
          <p:nvPr>
            <p:ph type="ftr" sz="quarter" idx="3"/>
          </p:nvPr>
        </p:nvSpPr>
        <p:spPr/>
        <p:txBody>
          <a:bodyPr/>
          <a:lstStyle/>
          <a:p>
            <a:endParaRPr lang="de-CH" dirty="0">
              <a:cs typeface="Arial" panose="020B0604020202020204" pitchFamily="34" charset="0"/>
            </a:endParaRPr>
          </a:p>
        </p:txBody>
      </p:sp>
      <p:graphicFrame>
        <p:nvGraphicFramePr>
          <p:cNvPr id="5" name="Tabelle 4"/>
          <p:cNvGraphicFramePr>
            <a:graphicFrameLocks noGrp="1"/>
          </p:cNvGraphicFramePr>
          <p:nvPr>
            <p:extLst>
              <p:ext uri="{D42A27DB-BD31-4B8C-83A1-F6EECF244321}">
                <p14:modId xmlns:p14="http://schemas.microsoft.com/office/powerpoint/2010/main" val="1924713311"/>
              </p:ext>
            </p:extLst>
          </p:nvPr>
        </p:nvGraphicFramePr>
        <p:xfrm>
          <a:off x="1108241" y="2060848"/>
          <a:ext cx="4536504" cy="2595880"/>
        </p:xfrm>
        <a:graphic>
          <a:graphicData uri="http://schemas.openxmlformats.org/drawingml/2006/table">
            <a:tbl>
              <a:tblPr firstRow="1" bandRow="1">
                <a:tableStyleId>{5C22544A-7EE6-4342-B048-85BDC9FD1C3A}</a:tableStyleId>
              </a:tblPr>
              <a:tblGrid>
                <a:gridCol w="2088232">
                  <a:extLst>
                    <a:ext uri="{9D8B030D-6E8A-4147-A177-3AD203B41FA5}">
                      <a16:colId xmlns:a16="http://schemas.microsoft.com/office/drawing/2014/main" xmlns="" val="2289363262"/>
                    </a:ext>
                  </a:extLst>
                </a:gridCol>
                <a:gridCol w="2448272">
                  <a:extLst>
                    <a:ext uri="{9D8B030D-6E8A-4147-A177-3AD203B41FA5}">
                      <a16:colId xmlns:a16="http://schemas.microsoft.com/office/drawing/2014/main" xmlns="" val="2873461108"/>
                    </a:ext>
                  </a:extLst>
                </a:gridCol>
              </a:tblGrid>
              <a:tr h="370840">
                <a:tc>
                  <a:txBody>
                    <a:bodyPr/>
                    <a:lstStyle/>
                    <a:p>
                      <a:r>
                        <a:rPr lang="de-CH" sz="1600" dirty="0"/>
                        <a:t>EAU</a:t>
                      </a:r>
                      <a:endParaRPr lang="it-IT" sz="1600" dirty="0"/>
                    </a:p>
                  </a:txBody>
                  <a:tcPr/>
                </a:tc>
                <a:tc>
                  <a:txBody>
                    <a:bodyPr/>
                    <a:lstStyle/>
                    <a:p>
                      <a:r>
                        <a:rPr lang="de-CH" sz="1600" dirty="0"/>
                        <a:t>COD en mg/L</a:t>
                      </a:r>
                      <a:endParaRPr lang="it-IT" sz="1600" dirty="0"/>
                    </a:p>
                  </a:txBody>
                  <a:tcPr/>
                </a:tc>
                <a:extLst>
                  <a:ext uri="{0D108BD9-81ED-4DB2-BD59-A6C34878D82A}">
                    <a16:rowId xmlns:a16="http://schemas.microsoft.com/office/drawing/2014/main" xmlns="" val="697130055"/>
                  </a:ext>
                </a:extLst>
              </a:tr>
              <a:tr h="370840">
                <a:tc>
                  <a:txBody>
                    <a:bodyPr/>
                    <a:lstStyle/>
                    <a:p>
                      <a:r>
                        <a:rPr lang="de-CH" sz="1600" dirty="0" err="1"/>
                        <a:t>Mer</a:t>
                      </a:r>
                      <a:endParaRPr lang="it-IT" sz="1600" dirty="0"/>
                    </a:p>
                  </a:txBody>
                  <a:tcPr/>
                </a:tc>
                <a:tc>
                  <a:txBody>
                    <a:bodyPr/>
                    <a:lstStyle/>
                    <a:p>
                      <a:r>
                        <a:rPr lang="de-CH" sz="1600" dirty="0" err="1"/>
                        <a:t>env</a:t>
                      </a:r>
                      <a:r>
                        <a:rPr lang="de-CH" sz="1600" dirty="0"/>
                        <a:t>. 0,5</a:t>
                      </a:r>
                      <a:endParaRPr lang="it-IT" sz="1600" dirty="0"/>
                    </a:p>
                  </a:txBody>
                  <a:tcPr/>
                </a:tc>
                <a:extLst>
                  <a:ext uri="{0D108BD9-81ED-4DB2-BD59-A6C34878D82A}">
                    <a16:rowId xmlns:a16="http://schemas.microsoft.com/office/drawing/2014/main" xmlns="" val="1768232271"/>
                  </a:ext>
                </a:extLst>
              </a:tr>
              <a:tr h="370840">
                <a:tc>
                  <a:txBody>
                    <a:bodyPr/>
                    <a:lstStyle/>
                    <a:p>
                      <a:r>
                        <a:rPr lang="de-CH" sz="1600" dirty="0" err="1"/>
                        <a:t>Eaux</a:t>
                      </a:r>
                      <a:r>
                        <a:rPr lang="de-CH" sz="1600" dirty="0"/>
                        <a:t> </a:t>
                      </a:r>
                      <a:r>
                        <a:rPr lang="de-CH" sz="1600" dirty="0" err="1"/>
                        <a:t>souterraines</a:t>
                      </a:r>
                      <a:endParaRPr lang="it-IT" sz="1600" dirty="0"/>
                    </a:p>
                  </a:txBody>
                  <a:tcPr/>
                </a:tc>
                <a:tc>
                  <a:txBody>
                    <a:bodyPr/>
                    <a:lstStyle/>
                    <a:p>
                      <a:r>
                        <a:rPr lang="de-CH" sz="1600" dirty="0"/>
                        <a:t>0,5 – 1,5</a:t>
                      </a:r>
                      <a:endParaRPr lang="it-IT" sz="1600" dirty="0"/>
                    </a:p>
                  </a:txBody>
                  <a:tcPr/>
                </a:tc>
                <a:extLst>
                  <a:ext uri="{0D108BD9-81ED-4DB2-BD59-A6C34878D82A}">
                    <a16:rowId xmlns:a16="http://schemas.microsoft.com/office/drawing/2014/main" xmlns="" val="1042875894"/>
                  </a:ext>
                </a:extLst>
              </a:tr>
              <a:tr h="370840">
                <a:tc>
                  <a:txBody>
                    <a:bodyPr/>
                    <a:lstStyle/>
                    <a:p>
                      <a:r>
                        <a:rPr lang="de-CH" sz="1600" dirty="0" err="1"/>
                        <a:t>Eaux</a:t>
                      </a:r>
                      <a:r>
                        <a:rPr lang="de-CH" sz="1600" dirty="0"/>
                        <a:t> de </a:t>
                      </a:r>
                      <a:r>
                        <a:rPr lang="de-CH" sz="1600" dirty="0" err="1"/>
                        <a:t>pluie</a:t>
                      </a:r>
                      <a:endParaRPr lang="it-IT" sz="1600" dirty="0"/>
                    </a:p>
                  </a:txBody>
                  <a:tcPr/>
                </a:tc>
                <a:tc>
                  <a:txBody>
                    <a:bodyPr/>
                    <a:lstStyle/>
                    <a:p>
                      <a:r>
                        <a:rPr lang="de-CH" sz="1600" dirty="0"/>
                        <a:t>0,5 – 2,5</a:t>
                      </a:r>
                      <a:endParaRPr lang="it-IT" sz="1600" dirty="0"/>
                    </a:p>
                  </a:txBody>
                  <a:tcPr/>
                </a:tc>
                <a:extLst>
                  <a:ext uri="{0D108BD9-81ED-4DB2-BD59-A6C34878D82A}">
                    <a16:rowId xmlns:a16="http://schemas.microsoft.com/office/drawing/2014/main" xmlns="" val="774065154"/>
                  </a:ext>
                </a:extLst>
              </a:tr>
              <a:tr h="370840">
                <a:tc>
                  <a:txBody>
                    <a:bodyPr/>
                    <a:lstStyle/>
                    <a:p>
                      <a:r>
                        <a:rPr lang="de-CH" sz="1600" dirty="0" err="1"/>
                        <a:t>Eaux</a:t>
                      </a:r>
                      <a:r>
                        <a:rPr lang="de-CH" sz="1600" dirty="0"/>
                        <a:t> de </a:t>
                      </a:r>
                      <a:r>
                        <a:rPr lang="de-CH" sz="1600" dirty="0" err="1"/>
                        <a:t>fleuve</a:t>
                      </a:r>
                      <a:endParaRPr lang="it-IT" sz="1600" dirty="0"/>
                    </a:p>
                  </a:txBody>
                  <a:tcPr/>
                </a:tc>
                <a:tc>
                  <a:txBody>
                    <a:bodyPr/>
                    <a:lstStyle/>
                    <a:p>
                      <a:r>
                        <a:rPr lang="de-CH" sz="1600" dirty="0"/>
                        <a:t>1 – 10</a:t>
                      </a:r>
                      <a:endParaRPr lang="it-IT" sz="1600" dirty="0"/>
                    </a:p>
                  </a:txBody>
                  <a:tcPr/>
                </a:tc>
                <a:extLst>
                  <a:ext uri="{0D108BD9-81ED-4DB2-BD59-A6C34878D82A}">
                    <a16:rowId xmlns:a16="http://schemas.microsoft.com/office/drawing/2014/main" xmlns="" val="3905360904"/>
                  </a:ext>
                </a:extLst>
              </a:tr>
              <a:tr h="370840">
                <a:tc>
                  <a:txBody>
                    <a:bodyPr/>
                    <a:lstStyle/>
                    <a:p>
                      <a:r>
                        <a:rPr lang="de-CH" sz="1600" dirty="0" err="1"/>
                        <a:t>Lacs</a:t>
                      </a:r>
                      <a:r>
                        <a:rPr lang="de-CH" sz="1600" dirty="0"/>
                        <a:t> </a:t>
                      </a:r>
                      <a:r>
                        <a:rPr lang="de-CH" sz="1600" dirty="0" err="1"/>
                        <a:t>eutrophisés</a:t>
                      </a:r>
                      <a:endParaRPr lang="it-IT" sz="1600" dirty="0"/>
                    </a:p>
                  </a:txBody>
                  <a:tcPr/>
                </a:tc>
                <a:tc>
                  <a:txBody>
                    <a:bodyPr/>
                    <a:lstStyle/>
                    <a:p>
                      <a:r>
                        <a:rPr lang="de-CH" sz="1600" dirty="0"/>
                        <a:t>2 – 10</a:t>
                      </a:r>
                      <a:endParaRPr lang="it-IT" sz="1600" dirty="0"/>
                    </a:p>
                  </a:txBody>
                  <a:tcPr/>
                </a:tc>
                <a:extLst>
                  <a:ext uri="{0D108BD9-81ED-4DB2-BD59-A6C34878D82A}">
                    <a16:rowId xmlns:a16="http://schemas.microsoft.com/office/drawing/2014/main" xmlns="" val="3380128818"/>
                  </a:ext>
                </a:extLst>
              </a:tr>
              <a:tr h="370840">
                <a:tc>
                  <a:txBody>
                    <a:bodyPr/>
                    <a:lstStyle/>
                    <a:p>
                      <a:r>
                        <a:rPr lang="de-CH" sz="1600" dirty="0"/>
                        <a:t>Marais</a:t>
                      </a:r>
                      <a:endParaRPr lang="it-IT" sz="1600" dirty="0"/>
                    </a:p>
                  </a:txBody>
                  <a:tcPr/>
                </a:tc>
                <a:tc>
                  <a:txBody>
                    <a:bodyPr/>
                    <a:lstStyle/>
                    <a:p>
                      <a:r>
                        <a:rPr lang="de-CH" sz="1600" dirty="0"/>
                        <a:t>10</a:t>
                      </a:r>
                      <a:r>
                        <a:rPr lang="de-CH" sz="1600" baseline="0" dirty="0"/>
                        <a:t> – 50 </a:t>
                      </a:r>
                      <a:endParaRPr lang="it-IT" sz="1600" dirty="0"/>
                    </a:p>
                  </a:txBody>
                  <a:tcPr/>
                </a:tc>
                <a:extLst>
                  <a:ext uri="{0D108BD9-81ED-4DB2-BD59-A6C34878D82A}">
                    <a16:rowId xmlns:a16="http://schemas.microsoft.com/office/drawing/2014/main" xmlns="" val="1773879439"/>
                  </a:ext>
                </a:extLst>
              </a:tr>
            </a:tbl>
          </a:graphicData>
        </a:graphic>
      </p:graphicFrame>
      <p:sp>
        <p:nvSpPr>
          <p:cNvPr id="6" name="Textfeld 5"/>
          <p:cNvSpPr txBox="1"/>
          <p:nvPr/>
        </p:nvSpPr>
        <p:spPr>
          <a:xfrm>
            <a:off x="1043608" y="4656728"/>
            <a:ext cx="4601138" cy="523220"/>
          </a:xfrm>
          <a:prstGeom prst="rect">
            <a:avLst/>
          </a:prstGeom>
          <a:noFill/>
        </p:spPr>
        <p:txBody>
          <a:bodyPr wrap="square" rtlCol="0">
            <a:spAutoFit/>
          </a:bodyPr>
          <a:lstStyle/>
          <a:p>
            <a:r>
              <a:rPr lang="de-CH" sz="1400" dirty="0">
                <a:solidFill>
                  <a:srgbClr val="5D5E5E"/>
                </a:solidFill>
              </a:rPr>
              <a:t>[</a:t>
            </a:r>
            <a:r>
              <a:rPr lang="en-US" sz="1400" dirty="0">
                <a:solidFill>
                  <a:srgbClr val="5D5E5E"/>
                </a:solidFill>
              </a:rPr>
              <a:t>Börnick, H., Dittmar, T., Vorlesung Wasserinhaltsstoffe,</a:t>
            </a:r>
            <a:br>
              <a:rPr lang="en-US" sz="1400" dirty="0">
                <a:solidFill>
                  <a:srgbClr val="5D5E5E"/>
                </a:solidFill>
              </a:rPr>
            </a:br>
            <a:r>
              <a:rPr lang="en-US" sz="1400" dirty="0">
                <a:solidFill>
                  <a:srgbClr val="5D5E5E"/>
                </a:solidFill>
              </a:rPr>
              <a:t>TU Dresden (2011)</a:t>
            </a:r>
            <a:r>
              <a:rPr lang="de-CH" sz="1400" dirty="0">
                <a:solidFill>
                  <a:srgbClr val="5D5E5E"/>
                </a:solidFill>
              </a:rPr>
              <a:t>]</a:t>
            </a:r>
            <a:endParaRPr lang="it-IT" sz="1400" dirty="0">
              <a:solidFill>
                <a:srgbClr val="5D5E5E"/>
              </a:solidFill>
            </a:endParaRPr>
          </a:p>
        </p:txBody>
      </p:sp>
      <p:pic>
        <p:nvPicPr>
          <p:cNvPr id="8" name="Grafik 7"/>
          <p:cNvPicPr>
            <a:picLocks noChangeAspect="1"/>
          </p:cNvPicPr>
          <p:nvPr/>
        </p:nvPicPr>
        <p:blipFill>
          <a:blip r:embed="rId3"/>
          <a:stretch>
            <a:fillRect/>
          </a:stretch>
        </p:blipFill>
        <p:spPr>
          <a:xfrm>
            <a:off x="5730001" y="3607964"/>
            <a:ext cx="2219001" cy="1477221"/>
          </a:xfrm>
          <a:prstGeom prst="rect">
            <a:avLst/>
          </a:prstGeom>
        </p:spPr>
      </p:pic>
      <p:pic>
        <p:nvPicPr>
          <p:cNvPr id="9" name="Grafik 8"/>
          <p:cNvPicPr>
            <a:picLocks noChangeAspect="1"/>
          </p:cNvPicPr>
          <p:nvPr/>
        </p:nvPicPr>
        <p:blipFill>
          <a:blip r:embed="rId4"/>
          <a:stretch>
            <a:fillRect/>
          </a:stretch>
        </p:blipFill>
        <p:spPr>
          <a:xfrm>
            <a:off x="5728736" y="2060849"/>
            <a:ext cx="2220445" cy="1478183"/>
          </a:xfrm>
          <a:prstGeom prst="rect">
            <a:avLst/>
          </a:prstGeom>
        </p:spPr>
      </p:pic>
      <p:sp>
        <p:nvSpPr>
          <p:cNvPr id="10" name="Datumsplatzhalter 4">
            <a:extLst>
              <a:ext uri="{FF2B5EF4-FFF2-40B4-BE49-F238E27FC236}">
                <a16:creationId xmlns:a16="http://schemas.microsoft.com/office/drawing/2014/main" xmlns="" id="{4062620B-C2D1-4895-B72F-E5C2FB4EE166}"/>
              </a:ext>
            </a:extLst>
          </p:cNvPr>
          <p:cNvSpPr>
            <a:spLocks noGrp="1"/>
          </p:cNvSpPr>
          <p:nvPr>
            <p:ph type="dt" sz="half" idx="10"/>
          </p:nvPr>
        </p:nvSpPr>
        <p:spPr>
          <a:xfrm>
            <a:off x="467544" y="6309320"/>
            <a:ext cx="2592288" cy="365125"/>
          </a:xfrm>
        </p:spPr>
        <p:txBody>
          <a:bodyPr/>
          <a:lstStyle/>
          <a:p>
            <a:r>
              <a:rPr lang="de-DE" dirty="0"/>
              <a:t>Formation </a:t>
            </a:r>
            <a:r>
              <a:rPr lang="de-DE" dirty="0" err="1"/>
              <a:t>continue</a:t>
            </a:r>
            <a:r>
              <a:rPr lang="de-DE" dirty="0"/>
              <a:t> ASF 2018</a:t>
            </a:r>
            <a:endParaRPr lang="de-CH" dirty="0"/>
          </a:p>
        </p:txBody>
      </p:sp>
    </p:spTree>
    <p:extLst>
      <p:ext uri="{BB962C8B-B14F-4D97-AF65-F5344CB8AC3E}">
        <p14:creationId xmlns:p14="http://schemas.microsoft.com/office/powerpoint/2010/main" val="19411179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57200" y="1600201"/>
            <a:ext cx="8229600" cy="2116832"/>
          </a:xfrm>
        </p:spPr>
        <p:txBody>
          <a:bodyPr>
            <a:normAutofit lnSpcReduction="10000"/>
          </a:bodyPr>
          <a:lstStyle/>
          <a:p>
            <a:pPr algn="ctr"/>
            <a:r>
              <a:rPr lang="de-CH" sz="7200" dirty="0"/>
              <a:t>Evaluation des </a:t>
            </a:r>
            <a:r>
              <a:rPr lang="de-CH" sz="7200" dirty="0" err="1"/>
              <a:t>données</a:t>
            </a:r>
            <a:endParaRPr lang="de-CH" sz="7200" dirty="0"/>
          </a:p>
        </p:txBody>
      </p:sp>
      <p:sp>
        <p:nvSpPr>
          <p:cNvPr id="4" name="Datumsplatzhalter 4">
            <a:extLst>
              <a:ext uri="{FF2B5EF4-FFF2-40B4-BE49-F238E27FC236}">
                <a16:creationId xmlns:a16="http://schemas.microsoft.com/office/drawing/2014/main" xmlns="" id="{4062620B-C2D1-4895-B72F-E5C2FB4EE166}"/>
              </a:ext>
            </a:extLst>
          </p:cNvPr>
          <p:cNvSpPr>
            <a:spLocks noGrp="1"/>
          </p:cNvSpPr>
          <p:nvPr>
            <p:ph type="dt" sz="half" idx="10"/>
          </p:nvPr>
        </p:nvSpPr>
        <p:spPr>
          <a:xfrm>
            <a:off x="467544" y="6309320"/>
            <a:ext cx="2592288" cy="365125"/>
          </a:xfrm>
        </p:spPr>
        <p:txBody>
          <a:bodyPr/>
          <a:lstStyle/>
          <a:p>
            <a:r>
              <a:rPr lang="de-DE" dirty="0"/>
              <a:t>Formation </a:t>
            </a:r>
            <a:r>
              <a:rPr lang="de-DE" dirty="0" err="1"/>
              <a:t>continue</a:t>
            </a:r>
            <a:r>
              <a:rPr lang="de-DE" dirty="0"/>
              <a:t> ASF 2018</a:t>
            </a:r>
            <a:endParaRPr lang="de-CH" dirty="0"/>
          </a:p>
        </p:txBody>
      </p:sp>
    </p:spTree>
    <p:extLst>
      <p:ext uri="{BB962C8B-B14F-4D97-AF65-F5344CB8AC3E}">
        <p14:creationId xmlns:p14="http://schemas.microsoft.com/office/powerpoint/2010/main" val="42809394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467544" y="188640"/>
            <a:ext cx="6552728" cy="720080"/>
          </a:xfrm>
        </p:spPr>
        <p:txBody>
          <a:bodyPr vert="horz" lIns="91440" tIns="45720" rIns="91440" bIns="45720" rtlCol="0" anchor="ctr">
            <a:normAutofit/>
          </a:bodyPr>
          <a:lstStyle/>
          <a:p>
            <a:r>
              <a:rPr lang="fr-CH" sz="3200" dirty="0"/>
              <a:t>Evaluation des données</a:t>
            </a:r>
          </a:p>
        </p:txBody>
      </p:sp>
      <p:sp>
        <p:nvSpPr>
          <p:cNvPr id="4" name="Datumsplatzhalter 3"/>
          <p:cNvSpPr>
            <a:spLocks noGrp="1"/>
          </p:cNvSpPr>
          <p:nvPr>
            <p:ph type="dt" sz="half" idx="11"/>
          </p:nvPr>
        </p:nvSpPr>
        <p:spPr/>
        <p:txBody>
          <a:bodyPr/>
          <a:lstStyle/>
          <a:p>
            <a:pPr>
              <a:defRPr/>
            </a:pPr>
            <a:r>
              <a:rPr lang="de-DE" dirty="0"/>
              <a:t>Formation </a:t>
            </a:r>
            <a:r>
              <a:rPr lang="de-DE" dirty="0" err="1"/>
              <a:t>continue</a:t>
            </a:r>
            <a:r>
              <a:rPr lang="de-DE" dirty="0"/>
              <a:t> ASF 2018</a:t>
            </a:r>
            <a:endParaRPr lang="de-CH" dirty="0"/>
          </a:p>
        </p:txBody>
      </p:sp>
      <p:sp>
        <p:nvSpPr>
          <p:cNvPr id="11" name="Rectangle 2"/>
          <p:cNvSpPr txBox="1">
            <a:spLocks noChangeArrowheads="1"/>
          </p:cNvSpPr>
          <p:nvPr/>
        </p:nvSpPr>
        <p:spPr bwMode="auto">
          <a:xfrm>
            <a:off x="539552" y="988823"/>
            <a:ext cx="8229600" cy="504056"/>
          </a:xfrm>
          <a:prstGeom prst="rect">
            <a:avLst/>
          </a:prstGeom>
          <a:noFill/>
          <a:ln algn="ctr">
            <a:miter lim="800000"/>
            <a:headEnd/>
            <a:tailEnd/>
          </a:ln>
        </p:spPr>
        <p:txBody>
          <a:bodyPr vert="horz" wrap="square" lIns="91440" tIns="45720" rIns="91440" bIns="45720" numCol="1" anchor="ctr" anchorCtr="0" compatLnSpc="1">
            <a:prstTxWarp prst="textNoShape">
              <a:avLst/>
            </a:prstTxWarp>
          </a:bodyPr>
          <a:lstStyle>
            <a:defPPr>
              <a:defRPr lang="de-DE"/>
            </a:defPPr>
            <a:lvl1pPr>
              <a:spcAft>
                <a:spcPts val="400"/>
              </a:spcAft>
              <a:buClr>
                <a:srgbClr val="669900"/>
              </a:buClr>
              <a:defRPr sz="2000">
                <a:latin typeface="+mn-lt"/>
                <a:ea typeface="Arial Unicode MS" charset="0"/>
                <a:cs typeface="Arial Unicode MS" charset="0"/>
              </a:defRPr>
            </a:lvl1pPr>
          </a:lstStyle>
          <a:p>
            <a:r>
              <a:rPr lang="de-CH" dirty="0"/>
              <a:t>A </a:t>
            </a:r>
            <a:r>
              <a:rPr lang="de-CH" dirty="0" err="1"/>
              <a:t>quoi</a:t>
            </a:r>
            <a:r>
              <a:rPr lang="de-CH" dirty="0"/>
              <a:t> </a:t>
            </a:r>
            <a:r>
              <a:rPr lang="de-CH" dirty="0" err="1"/>
              <a:t>servent</a:t>
            </a:r>
            <a:r>
              <a:rPr lang="de-CH" dirty="0"/>
              <a:t> </a:t>
            </a:r>
            <a:r>
              <a:rPr lang="de-CH" dirty="0" err="1"/>
              <a:t>les</a:t>
            </a:r>
            <a:r>
              <a:rPr lang="de-CH" dirty="0"/>
              <a:t> </a:t>
            </a:r>
            <a:r>
              <a:rPr lang="de-CH" dirty="0" err="1"/>
              <a:t>mesures</a:t>
            </a:r>
            <a:r>
              <a:rPr lang="de-CH" dirty="0"/>
              <a:t> en </a:t>
            </a:r>
            <a:r>
              <a:rPr lang="de-CH" dirty="0" err="1"/>
              <a:t>ligne</a:t>
            </a:r>
            <a:r>
              <a:rPr lang="de-CH" dirty="0"/>
              <a:t>?</a:t>
            </a:r>
          </a:p>
        </p:txBody>
      </p:sp>
      <p:sp>
        <p:nvSpPr>
          <p:cNvPr id="13" name="Textfeld 12"/>
          <p:cNvSpPr txBox="1"/>
          <p:nvPr/>
        </p:nvSpPr>
        <p:spPr>
          <a:xfrm>
            <a:off x="551875" y="1832041"/>
            <a:ext cx="8217277" cy="4909036"/>
          </a:xfrm>
          <a:prstGeom prst="rect">
            <a:avLst/>
          </a:prstGeom>
          <a:noFill/>
        </p:spPr>
        <p:txBody>
          <a:bodyPr wrap="square" rtlCol="0" anchor="t">
            <a:spAutoFit/>
          </a:bodyPr>
          <a:lstStyle/>
          <a:p>
            <a:pPr marL="342900" indent="-342900">
              <a:spcBef>
                <a:spcPts val="600"/>
              </a:spcBef>
              <a:spcAft>
                <a:spcPts val="600"/>
              </a:spcAft>
              <a:buAutoNum type="alphaUcPeriod"/>
              <a:tabLst>
                <a:tab pos="3822700" algn="l"/>
              </a:tabLst>
            </a:pPr>
            <a:r>
              <a:rPr lang="de-DE" dirty="0" err="1">
                <a:latin typeface="+mn-lt"/>
                <a:ea typeface="Arial Unicode MS" charset="0"/>
                <a:cs typeface="Arial Unicode MS" charset="0"/>
              </a:rPr>
              <a:t>Identification</a:t>
            </a:r>
            <a:r>
              <a:rPr lang="de-DE" dirty="0">
                <a:latin typeface="+mn-lt"/>
                <a:ea typeface="Arial Unicode MS" charset="0"/>
                <a:cs typeface="Arial Unicode MS" charset="0"/>
              </a:rPr>
              <a:t> des </a:t>
            </a:r>
            <a:r>
              <a:rPr lang="de-DE" dirty="0" err="1">
                <a:latin typeface="+mn-lt"/>
                <a:ea typeface="Arial Unicode MS" charset="0"/>
                <a:cs typeface="Arial Unicode MS" charset="0"/>
              </a:rPr>
              <a:t>consommateurs</a:t>
            </a:r>
            <a:r>
              <a:rPr lang="de-DE" dirty="0">
                <a:latin typeface="+mn-lt"/>
                <a:ea typeface="Arial Unicode MS" charset="0"/>
                <a:cs typeface="Arial Unicode MS" charset="0"/>
              </a:rPr>
              <a:t> </a:t>
            </a:r>
            <a:r>
              <a:rPr lang="de-DE" dirty="0" err="1">
                <a:latin typeface="+mn-lt"/>
                <a:ea typeface="Arial Unicode MS" charset="0"/>
                <a:cs typeface="Arial Unicode MS" charset="0"/>
              </a:rPr>
              <a:t>d‘eau</a:t>
            </a:r>
            <a:endParaRPr lang="de-DE" dirty="0">
              <a:latin typeface="+mn-lt"/>
              <a:ea typeface="Arial Unicode MS" charset="0"/>
              <a:cs typeface="Arial Unicode MS" charset="0"/>
            </a:endParaRPr>
          </a:p>
          <a:p>
            <a:pPr marL="342900" indent="-342900">
              <a:spcBef>
                <a:spcPts val="600"/>
              </a:spcBef>
              <a:spcAft>
                <a:spcPts val="600"/>
              </a:spcAft>
              <a:buAutoNum type="alphaUcPeriod"/>
              <a:tabLst>
                <a:tab pos="3822700" algn="l"/>
              </a:tabLst>
            </a:pPr>
            <a:r>
              <a:rPr lang="de-DE" dirty="0" err="1">
                <a:latin typeface="+mn-lt"/>
                <a:ea typeface="Arial Unicode MS" charset="0"/>
                <a:cs typeface="Arial Unicode MS" charset="0"/>
                <a:sym typeface="Wingdings"/>
              </a:rPr>
              <a:t>Mesure</a:t>
            </a:r>
            <a:r>
              <a:rPr lang="de-DE" dirty="0">
                <a:latin typeface="+mn-lt"/>
                <a:ea typeface="Arial Unicode MS" charset="0"/>
                <a:cs typeface="Arial Unicode MS" charset="0"/>
                <a:sym typeface="Wingdings"/>
              </a:rPr>
              <a:t> des </a:t>
            </a:r>
            <a:r>
              <a:rPr lang="de-DE" dirty="0" err="1">
                <a:latin typeface="+mn-lt"/>
                <a:ea typeface="Arial Unicode MS" charset="0"/>
                <a:cs typeface="Arial Unicode MS" charset="0"/>
                <a:sym typeface="Wingdings"/>
              </a:rPr>
              <a:t>consommateurs</a:t>
            </a:r>
            <a:r>
              <a:rPr lang="de-DE" dirty="0">
                <a:latin typeface="+mn-lt"/>
                <a:ea typeface="Arial Unicode MS" charset="0"/>
                <a:cs typeface="Arial Unicode MS" charset="0"/>
                <a:sym typeface="Wingdings"/>
              </a:rPr>
              <a:t> </a:t>
            </a:r>
            <a:r>
              <a:rPr lang="de-DE" dirty="0" err="1">
                <a:latin typeface="+mn-lt"/>
                <a:ea typeface="Arial Unicode MS" charset="0"/>
                <a:cs typeface="Arial Unicode MS" charset="0"/>
                <a:sym typeface="Wingdings"/>
              </a:rPr>
              <a:t>d‘énergie</a:t>
            </a:r>
            <a:endParaRPr lang="de-DE" dirty="0">
              <a:latin typeface="+mn-lt"/>
              <a:ea typeface="Arial Unicode MS" charset="0"/>
              <a:cs typeface="Arial Unicode MS" charset="0"/>
              <a:sym typeface="Wingdings"/>
            </a:endParaRPr>
          </a:p>
          <a:p>
            <a:pPr marL="342900" indent="-342900">
              <a:spcBef>
                <a:spcPts val="600"/>
              </a:spcBef>
              <a:spcAft>
                <a:spcPts val="600"/>
              </a:spcAft>
              <a:buAutoNum type="alphaUcPeriod"/>
              <a:tabLst>
                <a:tab pos="3822700" algn="l"/>
              </a:tabLst>
            </a:pPr>
            <a:r>
              <a:rPr lang="de-DE" dirty="0" err="1">
                <a:latin typeface="+mn-lt"/>
                <a:ea typeface="Arial Unicode MS" charset="0"/>
                <a:cs typeface="Arial Unicode MS" charset="0"/>
                <a:sym typeface="Wingdings"/>
              </a:rPr>
              <a:t>Mesures</a:t>
            </a:r>
            <a:r>
              <a:rPr lang="de-DE" dirty="0">
                <a:latin typeface="+mn-lt"/>
                <a:ea typeface="Arial Unicode MS" charset="0"/>
                <a:cs typeface="Arial Unicode MS" charset="0"/>
                <a:sym typeface="Wingdings"/>
              </a:rPr>
              <a:t> de </a:t>
            </a:r>
            <a:r>
              <a:rPr lang="de-DE" dirty="0" err="1">
                <a:latin typeface="+mn-lt"/>
                <a:ea typeface="Arial Unicode MS" charset="0"/>
                <a:cs typeface="Arial Unicode MS" charset="0"/>
                <a:sym typeface="Wingdings"/>
              </a:rPr>
              <a:t>qualité</a:t>
            </a:r>
            <a:endParaRPr lang="de-DE" dirty="0">
              <a:latin typeface="+mn-lt"/>
              <a:ea typeface="Arial Unicode MS" charset="0"/>
              <a:cs typeface="Arial Unicode MS" charset="0"/>
              <a:sym typeface="Wingdings"/>
            </a:endParaRPr>
          </a:p>
          <a:p>
            <a:pPr marL="342900" indent="-342900">
              <a:buAutoNum type="alphaUcPeriod"/>
              <a:tabLst>
                <a:tab pos="3822700" algn="l"/>
              </a:tabLst>
            </a:pPr>
            <a:endParaRPr lang="de-DE" dirty="0">
              <a:latin typeface="+mn-lt"/>
              <a:ea typeface="Arial Unicode MS" charset="0"/>
              <a:cs typeface="Arial Unicode MS" charset="0"/>
              <a:sym typeface="Wingdings"/>
            </a:endParaRPr>
          </a:p>
          <a:p>
            <a:pPr marL="742950" lvl="1" indent="-285750">
              <a:buFontTx/>
              <a:buChar char="-"/>
              <a:tabLst>
                <a:tab pos="3822700" algn="l"/>
              </a:tabLst>
            </a:pPr>
            <a:r>
              <a:rPr lang="de-DE" dirty="0" err="1">
                <a:latin typeface="+mn-lt"/>
                <a:ea typeface="Arial Unicode MS" charset="0"/>
                <a:cs typeface="Arial Unicode MS" charset="0"/>
                <a:sym typeface="Wingdings"/>
              </a:rPr>
              <a:t>Pilotage</a:t>
            </a:r>
            <a:r>
              <a:rPr lang="de-DE" dirty="0">
                <a:latin typeface="+mn-lt"/>
                <a:ea typeface="Arial Unicode MS" charset="0"/>
                <a:cs typeface="Arial Unicode MS" charset="0"/>
                <a:sym typeface="Wingdings"/>
              </a:rPr>
              <a:t> / </a:t>
            </a:r>
            <a:r>
              <a:rPr lang="de-DE" dirty="0" err="1">
                <a:latin typeface="+mn-lt"/>
                <a:ea typeface="Arial Unicode MS" charset="0"/>
                <a:cs typeface="Arial Unicode MS" charset="0"/>
                <a:sym typeface="Wingdings"/>
              </a:rPr>
              <a:t>régulation</a:t>
            </a:r>
            <a:r>
              <a:rPr lang="de-DE" dirty="0">
                <a:latin typeface="+mn-lt"/>
                <a:ea typeface="Arial Unicode MS" charset="0"/>
                <a:cs typeface="Arial Unicode MS" charset="0"/>
                <a:sym typeface="Wingdings"/>
              </a:rPr>
              <a:t> des </a:t>
            </a:r>
            <a:r>
              <a:rPr lang="de-DE" dirty="0" err="1">
                <a:latin typeface="+mn-lt"/>
                <a:ea typeface="Arial Unicode MS" charset="0"/>
                <a:cs typeface="Arial Unicode MS" charset="0"/>
                <a:sym typeface="Wingdings"/>
              </a:rPr>
              <a:t>installations</a:t>
            </a:r>
            <a:r>
              <a:rPr lang="de-DE" dirty="0">
                <a:latin typeface="+mn-lt"/>
                <a:ea typeface="Arial Unicode MS" charset="0"/>
                <a:cs typeface="Arial Unicode MS" charset="0"/>
                <a:sym typeface="Wingdings"/>
              </a:rPr>
              <a:t>  exemple: </a:t>
            </a:r>
            <a:r>
              <a:rPr lang="de-DE" dirty="0" err="1">
                <a:latin typeface="+mn-lt"/>
                <a:ea typeface="Arial Unicode MS" charset="0"/>
                <a:cs typeface="Arial Unicode MS" charset="0"/>
                <a:sym typeface="Wingdings"/>
              </a:rPr>
              <a:t>dégermination</a:t>
            </a:r>
            <a:r>
              <a:rPr lang="de-DE" dirty="0">
                <a:latin typeface="+mn-lt"/>
                <a:ea typeface="Arial Unicode MS" charset="0"/>
                <a:cs typeface="Arial Unicode MS" charset="0"/>
                <a:sym typeface="Wingdings"/>
              </a:rPr>
              <a:t> UV</a:t>
            </a:r>
          </a:p>
          <a:p>
            <a:pPr marL="742950" lvl="1" indent="-285750">
              <a:buFontTx/>
              <a:buChar char="-"/>
              <a:tabLst>
                <a:tab pos="3822700" algn="l"/>
              </a:tabLst>
            </a:pPr>
            <a:r>
              <a:rPr lang="de-DE" dirty="0" err="1">
                <a:latin typeface="+mn-lt"/>
                <a:ea typeface="Arial Unicode MS" charset="0"/>
                <a:cs typeface="Arial Unicode MS" charset="0"/>
                <a:sym typeface="Wingdings"/>
              </a:rPr>
              <a:t>Identification</a:t>
            </a:r>
            <a:r>
              <a:rPr lang="de-DE" dirty="0">
                <a:latin typeface="+mn-lt"/>
                <a:ea typeface="Arial Unicode MS" charset="0"/>
                <a:cs typeface="Arial Unicode MS" charset="0"/>
                <a:sym typeface="Wingdings"/>
              </a:rPr>
              <a:t> </a:t>
            </a:r>
            <a:r>
              <a:rPr lang="de-DE" dirty="0" err="1">
                <a:latin typeface="+mn-lt"/>
                <a:ea typeface="Arial Unicode MS" charset="0"/>
                <a:cs typeface="Arial Unicode MS" charset="0"/>
                <a:sym typeface="Wingdings"/>
              </a:rPr>
              <a:t>précoce</a:t>
            </a:r>
            <a:r>
              <a:rPr lang="de-DE" dirty="0">
                <a:latin typeface="+mn-lt"/>
                <a:ea typeface="Arial Unicode MS" charset="0"/>
                <a:cs typeface="Arial Unicode MS" charset="0"/>
                <a:sym typeface="Wingdings"/>
              </a:rPr>
              <a:t> de </a:t>
            </a:r>
            <a:r>
              <a:rPr lang="de-DE" dirty="0" err="1">
                <a:latin typeface="+mn-lt"/>
                <a:ea typeface="Arial Unicode MS" charset="0"/>
                <a:cs typeface="Arial Unicode MS" charset="0"/>
                <a:sym typeface="Wingdings"/>
              </a:rPr>
              <a:t>variations</a:t>
            </a:r>
            <a:r>
              <a:rPr lang="de-DE" dirty="0">
                <a:latin typeface="+mn-lt"/>
                <a:ea typeface="Arial Unicode MS" charset="0"/>
                <a:cs typeface="Arial Unicode MS" charset="0"/>
                <a:sym typeface="Wingdings"/>
              </a:rPr>
              <a:t> </a:t>
            </a:r>
            <a:r>
              <a:rPr lang="de-DE" dirty="0" err="1">
                <a:latin typeface="+mn-lt"/>
                <a:ea typeface="Arial Unicode MS" charset="0"/>
                <a:cs typeface="Arial Unicode MS" charset="0"/>
                <a:sym typeface="Wingdings"/>
              </a:rPr>
              <a:t>extraordinaires</a:t>
            </a:r>
            <a:r>
              <a:rPr lang="de-DE" dirty="0">
                <a:latin typeface="+mn-lt"/>
                <a:ea typeface="Arial Unicode MS" charset="0"/>
                <a:cs typeface="Arial Unicode MS" charset="0"/>
                <a:sym typeface="Wingdings"/>
              </a:rPr>
              <a:t>:  </a:t>
            </a:r>
            <a:r>
              <a:rPr lang="de-DE" dirty="0" err="1">
                <a:latin typeface="+mn-lt"/>
                <a:ea typeface="Arial Unicode MS" charset="0"/>
                <a:cs typeface="Arial Unicode MS" charset="0"/>
                <a:sym typeface="Wingdings"/>
              </a:rPr>
              <a:t>turbidité</a:t>
            </a:r>
            <a:endParaRPr lang="de-DE" dirty="0">
              <a:latin typeface="+mn-lt"/>
              <a:ea typeface="Arial Unicode MS" charset="0"/>
              <a:cs typeface="Arial Unicode MS" charset="0"/>
              <a:sym typeface="Wingdings"/>
            </a:endParaRPr>
          </a:p>
          <a:p>
            <a:pPr marL="742950" lvl="1" indent="-285750">
              <a:buFontTx/>
              <a:buChar char="-"/>
              <a:tabLst>
                <a:tab pos="3822700" algn="l"/>
              </a:tabLst>
            </a:pPr>
            <a:r>
              <a:rPr lang="de-DE" dirty="0">
                <a:latin typeface="+mn-lt"/>
                <a:ea typeface="Arial Unicode MS" charset="0"/>
                <a:cs typeface="Arial Unicode MS" charset="0"/>
                <a:sym typeface="Wingdings"/>
              </a:rPr>
              <a:t>Surveillance des </a:t>
            </a:r>
            <a:r>
              <a:rPr lang="de-DE" dirty="0" err="1">
                <a:latin typeface="+mn-lt"/>
                <a:ea typeface="Arial Unicode MS" charset="0"/>
                <a:cs typeface="Arial Unicode MS" charset="0"/>
                <a:sym typeface="Wingdings"/>
              </a:rPr>
              <a:t>chantiers</a:t>
            </a:r>
            <a:r>
              <a:rPr lang="de-DE" dirty="0">
                <a:latin typeface="+mn-lt"/>
                <a:ea typeface="Arial Unicode MS" charset="0"/>
                <a:cs typeface="Arial Unicode MS" charset="0"/>
                <a:sym typeface="Wingdings"/>
              </a:rPr>
              <a:t> </a:t>
            </a:r>
            <a:r>
              <a:rPr lang="de-DE" dirty="0" err="1">
                <a:latin typeface="+mn-lt"/>
                <a:ea typeface="Arial Unicode MS" charset="0"/>
                <a:cs typeface="Arial Unicode MS" charset="0"/>
                <a:sym typeface="Wingdings"/>
              </a:rPr>
              <a:t>dans</a:t>
            </a:r>
            <a:r>
              <a:rPr lang="de-DE" dirty="0">
                <a:latin typeface="+mn-lt"/>
                <a:ea typeface="Arial Unicode MS" charset="0"/>
                <a:cs typeface="Arial Unicode MS" charset="0"/>
                <a:sym typeface="Wingdings"/>
              </a:rPr>
              <a:t> </a:t>
            </a:r>
            <a:r>
              <a:rPr lang="de-DE" dirty="0" err="1">
                <a:latin typeface="+mn-lt"/>
                <a:ea typeface="Arial Unicode MS" charset="0"/>
                <a:cs typeface="Arial Unicode MS" charset="0"/>
                <a:sym typeface="Wingdings"/>
              </a:rPr>
              <a:t>les</a:t>
            </a:r>
            <a:r>
              <a:rPr lang="de-DE" dirty="0">
                <a:latin typeface="+mn-lt"/>
                <a:ea typeface="Arial Unicode MS" charset="0"/>
                <a:cs typeface="Arial Unicode MS" charset="0"/>
                <a:sym typeface="Wingdings"/>
              </a:rPr>
              <a:t> </a:t>
            </a:r>
            <a:r>
              <a:rPr lang="de-DE" dirty="0" err="1">
                <a:latin typeface="+mn-lt"/>
                <a:ea typeface="Arial Unicode MS" charset="0"/>
                <a:cs typeface="Arial Unicode MS" charset="0"/>
                <a:sym typeface="Wingdings"/>
              </a:rPr>
              <a:t>eaux</a:t>
            </a:r>
            <a:r>
              <a:rPr lang="de-DE" dirty="0">
                <a:latin typeface="+mn-lt"/>
                <a:ea typeface="Arial Unicode MS" charset="0"/>
                <a:cs typeface="Arial Unicode MS" charset="0"/>
                <a:sym typeface="Wingdings"/>
              </a:rPr>
              <a:t> </a:t>
            </a:r>
            <a:r>
              <a:rPr lang="de-DE" dirty="0" err="1">
                <a:latin typeface="+mn-lt"/>
                <a:ea typeface="Arial Unicode MS" charset="0"/>
                <a:cs typeface="Arial Unicode MS" charset="0"/>
                <a:sym typeface="Wingdings"/>
              </a:rPr>
              <a:t>souterraines</a:t>
            </a:r>
            <a:r>
              <a:rPr lang="de-DE" dirty="0">
                <a:latin typeface="+mn-lt"/>
                <a:ea typeface="Arial Unicode MS" charset="0"/>
                <a:cs typeface="Arial Unicode MS" charset="0"/>
                <a:sym typeface="Wingdings"/>
              </a:rPr>
              <a:t>  pH</a:t>
            </a:r>
          </a:p>
          <a:p>
            <a:pPr marL="742950" lvl="1" indent="-285750">
              <a:buFontTx/>
              <a:buChar char="-"/>
              <a:tabLst>
                <a:tab pos="3822700" algn="l"/>
              </a:tabLst>
            </a:pPr>
            <a:r>
              <a:rPr lang="de-DE" dirty="0">
                <a:latin typeface="+mn-lt"/>
                <a:ea typeface="Arial Unicode MS" charset="0"/>
                <a:cs typeface="Arial Unicode MS" charset="0"/>
                <a:sym typeface="Wingdings"/>
              </a:rPr>
              <a:t>Aide à </a:t>
            </a:r>
            <a:r>
              <a:rPr lang="de-DE" dirty="0" err="1">
                <a:latin typeface="+mn-lt"/>
                <a:ea typeface="Arial Unicode MS" charset="0"/>
                <a:cs typeface="Arial Unicode MS" charset="0"/>
                <a:sym typeface="Wingdings"/>
              </a:rPr>
              <a:t>l‘autocontrôle</a:t>
            </a:r>
            <a:r>
              <a:rPr lang="de-DE" dirty="0">
                <a:latin typeface="+mn-lt"/>
                <a:ea typeface="Arial Unicode MS" charset="0"/>
                <a:cs typeface="Arial Unicode MS" charset="0"/>
                <a:sym typeface="Wingdings"/>
              </a:rPr>
              <a:t>: </a:t>
            </a:r>
            <a:r>
              <a:rPr lang="de-DE" dirty="0" err="1">
                <a:latin typeface="+mn-lt"/>
                <a:ea typeface="Arial Unicode MS" charset="0"/>
                <a:cs typeface="Arial Unicode MS" charset="0"/>
                <a:sym typeface="Wingdings"/>
              </a:rPr>
              <a:t>ajuster</a:t>
            </a:r>
            <a:r>
              <a:rPr lang="de-DE" dirty="0">
                <a:latin typeface="+mn-lt"/>
                <a:ea typeface="Arial Unicode MS" charset="0"/>
                <a:cs typeface="Arial Unicode MS" charset="0"/>
                <a:sym typeface="Wingdings"/>
              </a:rPr>
              <a:t> le </a:t>
            </a:r>
            <a:r>
              <a:rPr lang="de-DE" dirty="0" err="1">
                <a:latin typeface="+mn-lt"/>
                <a:ea typeface="Arial Unicode MS" charset="0"/>
                <a:cs typeface="Arial Unicode MS" charset="0"/>
                <a:sym typeface="Wingdings"/>
              </a:rPr>
              <a:t>programme</a:t>
            </a:r>
            <a:r>
              <a:rPr lang="de-DE" dirty="0">
                <a:latin typeface="+mn-lt"/>
                <a:ea typeface="Arial Unicode MS" charset="0"/>
                <a:cs typeface="Arial Unicode MS" charset="0"/>
                <a:sym typeface="Wingdings"/>
              </a:rPr>
              <a:t> </a:t>
            </a:r>
            <a:r>
              <a:rPr lang="de-DE" dirty="0" err="1">
                <a:latin typeface="+mn-lt"/>
                <a:ea typeface="Arial Unicode MS" charset="0"/>
                <a:cs typeface="Arial Unicode MS" charset="0"/>
                <a:sym typeface="Wingdings"/>
              </a:rPr>
              <a:t>d‘échantillons</a:t>
            </a:r>
            <a:r>
              <a:rPr lang="de-DE" dirty="0">
                <a:latin typeface="+mn-lt"/>
                <a:ea typeface="Arial Unicode MS" charset="0"/>
                <a:cs typeface="Arial Unicode MS" charset="0"/>
                <a:sym typeface="Wingdings"/>
              </a:rPr>
              <a:t> de </a:t>
            </a:r>
            <a:r>
              <a:rPr lang="de-DE" dirty="0" err="1">
                <a:latin typeface="+mn-lt"/>
                <a:ea typeface="Arial Unicode MS" charset="0"/>
                <a:cs typeface="Arial Unicode MS" charset="0"/>
                <a:sym typeface="Wingdings"/>
              </a:rPr>
              <a:t>manière</a:t>
            </a:r>
            <a:r>
              <a:rPr lang="de-DE" dirty="0">
                <a:latin typeface="+mn-lt"/>
                <a:ea typeface="Arial Unicode MS" charset="0"/>
                <a:cs typeface="Arial Unicode MS" charset="0"/>
                <a:sym typeface="Wingdings"/>
              </a:rPr>
              <a:t> </a:t>
            </a:r>
            <a:r>
              <a:rPr lang="de-DE" dirty="0" err="1">
                <a:latin typeface="+mn-lt"/>
                <a:ea typeface="Arial Unicode MS" charset="0"/>
                <a:cs typeface="Arial Unicode MS" charset="0"/>
                <a:sym typeface="Wingdings"/>
              </a:rPr>
              <a:t>dynamique</a:t>
            </a:r>
            <a:r>
              <a:rPr lang="de-DE" dirty="0">
                <a:latin typeface="+mn-lt"/>
                <a:ea typeface="Arial Unicode MS" charset="0"/>
                <a:cs typeface="Arial Unicode MS" charset="0"/>
                <a:sym typeface="Wingdings"/>
              </a:rPr>
              <a:t> à la </a:t>
            </a:r>
            <a:r>
              <a:rPr lang="de-DE" dirty="0" err="1">
                <a:latin typeface="+mn-lt"/>
                <a:ea typeface="Arial Unicode MS" charset="0"/>
                <a:cs typeface="Arial Unicode MS" charset="0"/>
                <a:sym typeface="Wingdings"/>
              </a:rPr>
              <a:t>situation</a:t>
            </a:r>
            <a:r>
              <a:rPr lang="de-DE" dirty="0">
                <a:latin typeface="+mn-lt"/>
                <a:ea typeface="Arial Unicode MS" charset="0"/>
                <a:cs typeface="Arial Unicode MS" charset="0"/>
                <a:sym typeface="Wingdings"/>
              </a:rPr>
              <a:t>!</a:t>
            </a:r>
          </a:p>
          <a:p>
            <a:pPr marL="742950" lvl="1" indent="-285750">
              <a:buFontTx/>
              <a:buChar char="-"/>
              <a:tabLst>
                <a:tab pos="3822700" algn="l"/>
              </a:tabLst>
            </a:pPr>
            <a:r>
              <a:rPr lang="de-DE" dirty="0">
                <a:latin typeface="+mn-lt"/>
                <a:ea typeface="Arial Unicode MS" charset="0"/>
                <a:cs typeface="Arial Unicode MS" charset="0"/>
                <a:sym typeface="Wingdings"/>
              </a:rPr>
              <a:t>....</a:t>
            </a:r>
          </a:p>
          <a:p>
            <a:pPr lvl="1">
              <a:tabLst>
                <a:tab pos="3822700" algn="l"/>
              </a:tabLst>
            </a:pPr>
            <a:endParaRPr lang="de-DE" dirty="0">
              <a:latin typeface="+mn-lt"/>
              <a:ea typeface="Arial Unicode MS" charset="0"/>
              <a:cs typeface="Arial Unicode MS" charset="0"/>
              <a:sym typeface="Wingdings"/>
            </a:endParaRPr>
          </a:p>
          <a:p>
            <a:pPr lvl="1">
              <a:tabLst>
                <a:tab pos="3822700" algn="l"/>
              </a:tabLst>
            </a:pPr>
            <a:endParaRPr lang="de-DE" dirty="0">
              <a:latin typeface="+mn-lt"/>
              <a:ea typeface="Arial Unicode MS" charset="0"/>
              <a:cs typeface="Arial Unicode MS" charset="0"/>
              <a:sym typeface="Wingdings"/>
            </a:endParaRPr>
          </a:p>
          <a:p>
            <a:pPr lvl="1">
              <a:tabLst>
                <a:tab pos="3822700" algn="l"/>
              </a:tabLst>
            </a:pPr>
            <a:r>
              <a:rPr lang="de-DE" dirty="0">
                <a:latin typeface="+mn-lt"/>
                <a:ea typeface="Arial Unicode MS" charset="0"/>
                <a:cs typeface="Arial Unicode MS" charset="0"/>
                <a:sym typeface="Wingdings"/>
              </a:rPr>
              <a:t>Avant </a:t>
            </a:r>
            <a:r>
              <a:rPr lang="de-DE" dirty="0" err="1">
                <a:latin typeface="+mn-lt"/>
                <a:ea typeface="Arial Unicode MS" charset="0"/>
                <a:cs typeface="Arial Unicode MS" charset="0"/>
                <a:sym typeface="Wingdings"/>
              </a:rPr>
              <a:t>d‘installer</a:t>
            </a:r>
            <a:r>
              <a:rPr lang="de-DE" dirty="0">
                <a:latin typeface="+mn-lt"/>
                <a:ea typeface="Arial Unicode MS" charset="0"/>
                <a:cs typeface="Arial Unicode MS" charset="0"/>
                <a:sym typeface="Wingdings"/>
              </a:rPr>
              <a:t> des </a:t>
            </a:r>
            <a:r>
              <a:rPr lang="de-DE" dirty="0" err="1">
                <a:latin typeface="+mn-lt"/>
                <a:ea typeface="Arial Unicode MS" charset="0"/>
                <a:cs typeface="Arial Unicode MS" charset="0"/>
                <a:sym typeface="Wingdings"/>
              </a:rPr>
              <a:t>appareils</a:t>
            </a:r>
            <a:r>
              <a:rPr lang="de-DE" dirty="0">
                <a:latin typeface="+mn-lt"/>
                <a:ea typeface="Arial Unicode MS" charset="0"/>
                <a:cs typeface="Arial Unicode MS" charset="0"/>
                <a:sym typeface="Wingdings"/>
              </a:rPr>
              <a:t> de </a:t>
            </a:r>
            <a:r>
              <a:rPr lang="de-DE" dirty="0" err="1">
                <a:latin typeface="+mn-lt"/>
                <a:ea typeface="Arial Unicode MS" charset="0"/>
                <a:cs typeface="Arial Unicode MS" charset="0"/>
                <a:sym typeface="Wingdings"/>
              </a:rPr>
              <a:t>monitorage</a:t>
            </a:r>
            <a:r>
              <a:rPr lang="de-DE" dirty="0">
                <a:latin typeface="+mn-lt"/>
                <a:ea typeface="Arial Unicode MS" charset="0"/>
                <a:cs typeface="Arial Unicode MS" charset="0"/>
                <a:sym typeface="Wingdings"/>
              </a:rPr>
              <a:t> en </a:t>
            </a:r>
            <a:r>
              <a:rPr lang="de-DE" dirty="0" err="1">
                <a:latin typeface="+mn-lt"/>
                <a:ea typeface="Arial Unicode MS" charset="0"/>
                <a:cs typeface="Arial Unicode MS" charset="0"/>
                <a:sym typeface="Wingdings"/>
              </a:rPr>
              <a:t>ligne</a:t>
            </a:r>
            <a:r>
              <a:rPr lang="de-DE" dirty="0">
                <a:latin typeface="+mn-lt"/>
                <a:ea typeface="Arial Unicode MS" charset="0"/>
                <a:cs typeface="Arial Unicode MS" charset="0"/>
                <a:sym typeface="Wingdings"/>
              </a:rPr>
              <a:t>, </a:t>
            </a:r>
            <a:br>
              <a:rPr lang="de-DE" dirty="0">
                <a:latin typeface="+mn-lt"/>
                <a:ea typeface="Arial Unicode MS" charset="0"/>
                <a:cs typeface="Arial Unicode MS" charset="0"/>
                <a:sym typeface="Wingdings"/>
              </a:rPr>
            </a:br>
            <a:r>
              <a:rPr lang="de-DE" dirty="0" err="1">
                <a:latin typeface="+mn-lt"/>
                <a:ea typeface="Arial Unicode MS" charset="0"/>
                <a:cs typeface="Arial Unicode MS" charset="0"/>
                <a:sym typeface="Wingdings"/>
              </a:rPr>
              <a:t>il</a:t>
            </a:r>
            <a:r>
              <a:rPr lang="de-DE" dirty="0">
                <a:latin typeface="+mn-lt"/>
                <a:ea typeface="Arial Unicode MS" charset="0"/>
                <a:cs typeface="Arial Unicode MS" charset="0"/>
                <a:sym typeface="Wingdings"/>
              </a:rPr>
              <a:t> </a:t>
            </a:r>
            <a:r>
              <a:rPr lang="de-DE" dirty="0" err="1">
                <a:latin typeface="+mn-lt"/>
                <a:ea typeface="Arial Unicode MS" charset="0"/>
                <a:cs typeface="Arial Unicode MS" charset="0"/>
                <a:sym typeface="Wingdings"/>
              </a:rPr>
              <a:t>faut</a:t>
            </a:r>
            <a:r>
              <a:rPr lang="de-DE" dirty="0">
                <a:latin typeface="+mn-lt"/>
                <a:ea typeface="Arial Unicode MS" charset="0"/>
                <a:cs typeface="Arial Unicode MS" charset="0"/>
                <a:sym typeface="Wingdings"/>
              </a:rPr>
              <a:t> </a:t>
            </a:r>
            <a:r>
              <a:rPr lang="de-DE" dirty="0" err="1">
                <a:latin typeface="+mn-lt"/>
                <a:ea typeface="Arial Unicode MS" charset="0"/>
                <a:cs typeface="Arial Unicode MS" charset="0"/>
                <a:sym typeface="Wingdings"/>
              </a:rPr>
              <a:t>définir</a:t>
            </a:r>
            <a:r>
              <a:rPr lang="de-DE" dirty="0">
                <a:latin typeface="+mn-lt"/>
                <a:ea typeface="Arial Unicode MS" charset="0"/>
                <a:cs typeface="Arial Unicode MS" charset="0"/>
                <a:sym typeface="Wingdings"/>
              </a:rPr>
              <a:t> au </a:t>
            </a:r>
            <a:r>
              <a:rPr lang="de-DE" dirty="0" err="1">
                <a:latin typeface="+mn-lt"/>
                <a:ea typeface="Arial Unicode MS" charset="0"/>
                <a:cs typeface="Arial Unicode MS" charset="0"/>
                <a:sym typeface="Wingdings"/>
              </a:rPr>
              <a:t>préalable</a:t>
            </a:r>
            <a:r>
              <a:rPr lang="de-DE" dirty="0">
                <a:latin typeface="+mn-lt"/>
                <a:ea typeface="Arial Unicode MS" charset="0"/>
                <a:cs typeface="Arial Unicode MS" charset="0"/>
                <a:sym typeface="Wingdings"/>
              </a:rPr>
              <a:t> à </a:t>
            </a:r>
            <a:r>
              <a:rPr lang="de-DE" dirty="0" err="1">
                <a:latin typeface="+mn-lt"/>
                <a:ea typeface="Arial Unicode MS" charset="0"/>
                <a:cs typeface="Arial Unicode MS" charset="0"/>
                <a:sym typeface="Wingdings"/>
              </a:rPr>
              <a:t>quoi</a:t>
            </a:r>
            <a:r>
              <a:rPr lang="de-DE" dirty="0">
                <a:latin typeface="+mn-lt"/>
                <a:ea typeface="Arial Unicode MS" charset="0"/>
                <a:cs typeface="Arial Unicode MS" charset="0"/>
                <a:sym typeface="Wingdings"/>
              </a:rPr>
              <a:t> </a:t>
            </a:r>
            <a:r>
              <a:rPr lang="de-DE" dirty="0" err="1">
                <a:latin typeface="+mn-lt"/>
                <a:ea typeface="Arial Unicode MS" charset="0"/>
                <a:cs typeface="Arial Unicode MS" charset="0"/>
                <a:sym typeface="Wingdings"/>
              </a:rPr>
              <a:t>les</a:t>
            </a:r>
            <a:r>
              <a:rPr lang="de-DE" dirty="0">
                <a:latin typeface="+mn-lt"/>
                <a:ea typeface="Arial Unicode MS" charset="0"/>
                <a:cs typeface="Arial Unicode MS" charset="0"/>
                <a:sym typeface="Wingdings"/>
              </a:rPr>
              <a:t> </a:t>
            </a:r>
            <a:r>
              <a:rPr lang="de-DE" dirty="0" err="1">
                <a:latin typeface="+mn-lt"/>
                <a:ea typeface="Arial Unicode MS" charset="0"/>
                <a:cs typeface="Arial Unicode MS" charset="0"/>
                <a:sym typeface="Wingdings"/>
              </a:rPr>
              <a:t>données</a:t>
            </a:r>
            <a:r>
              <a:rPr lang="de-DE" dirty="0">
                <a:latin typeface="+mn-lt"/>
                <a:ea typeface="Arial Unicode MS" charset="0"/>
                <a:cs typeface="Arial Unicode MS" charset="0"/>
                <a:sym typeface="Wingdings"/>
              </a:rPr>
              <a:t> </a:t>
            </a:r>
            <a:r>
              <a:rPr lang="de-DE" dirty="0" err="1">
                <a:latin typeface="+mn-lt"/>
                <a:ea typeface="Arial Unicode MS" charset="0"/>
                <a:cs typeface="Arial Unicode MS" charset="0"/>
                <a:sym typeface="Wingdings"/>
              </a:rPr>
              <a:t>doivent</a:t>
            </a:r>
            <a:r>
              <a:rPr lang="de-DE" dirty="0">
                <a:latin typeface="+mn-lt"/>
                <a:ea typeface="Arial Unicode MS" charset="0"/>
                <a:cs typeface="Arial Unicode MS" charset="0"/>
                <a:sym typeface="Wingdings"/>
              </a:rPr>
              <a:t> </a:t>
            </a:r>
            <a:r>
              <a:rPr lang="de-DE" dirty="0" err="1">
                <a:latin typeface="+mn-lt"/>
                <a:ea typeface="Arial Unicode MS" charset="0"/>
                <a:cs typeface="Arial Unicode MS" charset="0"/>
                <a:sym typeface="Wingdings"/>
              </a:rPr>
              <a:t>servir</a:t>
            </a:r>
            <a:r>
              <a:rPr lang="de-DE" dirty="0">
                <a:latin typeface="+mn-lt"/>
                <a:ea typeface="Arial Unicode MS" charset="0"/>
                <a:cs typeface="Arial Unicode MS" charset="0"/>
                <a:sym typeface="Wingdings"/>
              </a:rPr>
              <a:t>!!</a:t>
            </a:r>
          </a:p>
          <a:p>
            <a:pPr lvl="1">
              <a:tabLst>
                <a:tab pos="3822700" algn="l"/>
              </a:tabLst>
            </a:pPr>
            <a:endParaRPr lang="de-DE" dirty="0">
              <a:latin typeface="+mn-lt"/>
              <a:ea typeface="Arial Unicode MS" charset="0"/>
              <a:cs typeface="Arial Unicode MS" charset="0"/>
              <a:sym typeface="Wingdings"/>
            </a:endParaRPr>
          </a:p>
          <a:p>
            <a:r>
              <a:rPr lang="de-DE" dirty="0">
                <a:latin typeface="+mn-lt"/>
                <a:ea typeface="Arial Unicode MS" charset="0"/>
                <a:cs typeface="Arial Unicode MS" charset="0"/>
                <a:sym typeface="Wingdings"/>
              </a:rPr>
              <a:t>				</a:t>
            </a:r>
            <a:endParaRPr lang="de-DE" dirty="0">
              <a:latin typeface="+mn-lt"/>
              <a:ea typeface="Arial Unicode MS" charset="0"/>
              <a:cs typeface="Arial Unicode MS" charset="0"/>
            </a:endParaRPr>
          </a:p>
        </p:txBody>
      </p:sp>
    </p:spTree>
    <p:extLst>
      <p:ext uri="{BB962C8B-B14F-4D97-AF65-F5344CB8AC3E}">
        <p14:creationId xmlns:p14="http://schemas.microsoft.com/office/powerpoint/2010/main" val="12059584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467544" y="188640"/>
            <a:ext cx="6624736" cy="720080"/>
          </a:xfrm>
        </p:spPr>
        <p:txBody>
          <a:bodyPr vert="horz" lIns="91440" tIns="45720" rIns="91440" bIns="45720" rtlCol="0" anchor="ctr">
            <a:normAutofit/>
          </a:bodyPr>
          <a:lstStyle/>
          <a:p>
            <a:r>
              <a:rPr lang="fr-CH" sz="3200" dirty="0"/>
              <a:t>Evaluation des données</a:t>
            </a:r>
          </a:p>
        </p:txBody>
      </p:sp>
      <p:sp>
        <p:nvSpPr>
          <p:cNvPr id="4" name="Datumsplatzhalter 3"/>
          <p:cNvSpPr>
            <a:spLocks noGrp="1"/>
          </p:cNvSpPr>
          <p:nvPr>
            <p:ph type="dt" sz="half" idx="11"/>
          </p:nvPr>
        </p:nvSpPr>
        <p:spPr/>
        <p:txBody>
          <a:bodyPr/>
          <a:lstStyle/>
          <a:p>
            <a:pPr>
              <a:defRPr/>
            </a:pPr>
            <a:r>
              <a:rPr lang="de-DE" dirty="0"/>
              <a:t>Formation </a:t>
            </a:r>
            <a:r>
              <a:rPr lang="de-DE" dirty="0" err="1"/>
              <a:t>continue</a:t>
            </a:r>
            <a:r>
              <a:rPr lang="de-DE" dirty="0"/>
              <a:t> ASF 2018</a:t>
            </a:r>
            <a:endParaRPr lang="de-CH" dirty="0"/>
          </a:p>
        </p:txBody>
      </p:sp>
      <p:sp>
        <p:nvSpPr>
          <p:cNvPr id="11" name="Rectangle 2"/>
          <p:cNvSpPr txBox="1">
            <a:spLocks noChangeArrowheads="1"/>
          </p:cNvSpPr>
          <p:nvPr/>
        </p:nvSpPr>
        <p:spPr bwMode="auto">
          <a:xfrm>
            <a:off x="539552" y="988823"/>
            <a:ext cx="8229600" cy="504056"/>
          </a:xfrm>
          <a:prstGeom prst="rect">
            <a:avLst/>
          </a:prstGeom>
          <a:noFill/>
          <a:ln algn="ctr">
            <a:miter lim="800000"/>
            <a:headEnd/>
            <a:tailEnd/>
          </a:ln>
        </p:spPr>
        <p:txBody>
          <a:bodyPr vert="horz" wrap="square" lIns="91440" tIns="45720" rIns="91440" bIns="45720" numCol="1" anchor="ctr" anchorCtr="0" compatLnSpc="1">
            <a:prstTxWarp prst="textNoShape">
              <a:avLst/>
            </a:prstTxWarp>
          </a:bodyPr>
          <a:lstStyle>
            <a:defPPr>
              <a:defRPr lang="de-DE"/>
            </a:defPPr>
            <a:lvl1pPr>
              <a:spcAft>
                <a:spcPts val="400"/>
              </a:spcAft>
              <a:buClr>
                <a:srgbClr val="669900"/>
              </a:buClr>
              <a:defRPr sz="2000">
                <a:latin typeface="+mn-lt"/>
                <a:ea typeface="Arial Unicode MS" charset="0"/>
                <a:cs typeface="Arial Unicode MS" charset="0"/>
              </a:defRPr>
            </a:lvl1pPr>
          </a:lstStyle>
          <a:p>
            <a:r>
              <a:rPr lang="de-CH" dirty="0" err="1"/>
              <a:t>Que</a:t>
            </a:r>
            <a:r>
              <a:rPr lang="de-CH" dirty="0"/>
              <a:t> </a:t>
            </a:r>
            <a:r>
              <a:rPr lang="de-CH" dirty="0" err="1"/>
              <a:t>nous</a:t>
            </a:r>
            <a:r>
              <a:rPr lang="de-CH" dirty="0"/>
              <a:t> </a:t>
            </a:r>
            <a:r>
              <a:rPr lang="de-CH" dirty="0" err="1"/>
              <a:t>disent</a:t>
            </a:r>
            <a:r>
              <a:rPr lang="de-CH" dirty="0"/>
              <a:t> </a:t>
            </a:r>
            <a:r>
              <a:rPr lang="de-CH" dirty="0" err="1"/>
              <a:t>les</a:t>
            </a:r>
            <a:r>
              <a:rPr lang="de-CH" dirty="0"/>
              <a:t> </a:t>
            </a:r>
            <a:r>
              <a:rPr lang="de-CH" dirty="0" err="1"/>
              <a:t>mesures</a:t>
            </a:r>
            <a:r>
              <a:rPr lang="de-CH" dirty="0"/>
              <a:t> en </a:t>
            </a:r>
            <a:r>
              <a:rPr lang="de-CH" dirty="0" err="1"/>
              <a:t>ligne</a:t>
            </a:r>
            <a:r>
              <a:rPr lang="de-CH" dirty="0"/>
              <a:t>?</a:t>
            </a:r>
          </a:p>
        </p:txBody>
      </p:sp>
      <p:graphicFrame>
        <p:nvGraphicFramePr>
          <p:cNvPr id="12" name="Tabelle 11"/>
          <p:cNvGraphicFramePr>
            <a:graphicFrameLocks noGrp="1"/>
          </p:cNvGraphicFramePr>
          <p:nvPr>
            <p:extLst>
              <p:ext uri="{D42A27DB-BD31-4B8C-83A1-F6EECF244321}">
                <p14:modId xmlns:p14="http://schemas.microsoft.com/office/powerpoint/2010/main" val="683084707"/>
              </p:ext>
            </p:extLst>
          </p:nvPr>
        </p:nvGraphicFramePr>
        <p:xfrm>
          <a:off x="654890" y="1629836"/>
          <a:ext cx="7981507" cy="3185160"/>
        </p:xfrm>
        <a:graphic>
          <a:graphicData uri="http://schemas.openxmlformats.org/drawingml/2006/table">
            <a:tbl>
              <a:tblPr firstRow="1" bandRow="1">
                <a:tableStyleId>{EB344D84-9AFB-497E-A393-DC336BA19D2E}</a:tableStyleId>
              </a:tblPr>
              <a:tblGrid>
                <a:gridCol w="1369822">
                  <a:extLst>
                    <a:ext uri="{9D8B030D-6E8A-4147-A177-3AD203B41FA5}">
                      <a16:colId xmlns:a16="http://schemas.microsoft.com/office/drawing/2014/main" xmlns="" val="20000"/>
                    </a:ext>
                  </a:extLst>
                </a:gridCol>
                <a:gridCol w="917004">
                  <a:extLst>
                    <a:ext uri="{9D8B030D-6E8A-4147-A177-3AD203B41FA5}">
                      <a16:colId xmlns:a16="http://schemas.microsoft.com/office/drawing/2014/main" xmlns="" val="20001"/>
                    </a:ext>
                  </a:extLst>
                </a:gridCol>
                <a:gridCol w="2624392">
                  <a:extLst>
                    <a:ext uri="{9D8B030D-6E8A-4147-A177-3AD203B41FA5}">
                      <a16:colId xmlns:a16="http://schemas.microsoft.com/office/drawing/2014/main" xmlns="" val="20002"/>
                    </a:ext>
                  </a:extLst>
                </a:gridCol>
                <a:gridCol w="3070289">
                  <a:extLst>
                    <a:ext uri="{9D8B030D-6E8A-4147-A177-3AD203B41FA5}">
                      <a16:colId xmlns:a16="http://schemas.microsoft.com/office/drawing/2014/main" xmlns="" val="20003"/>
                    </a:ext>
                  </a:extLst>
                </a:gridCol>
              </a:tblGrid>
              <a:tr h="288032">
                <a:tc>
                  <a:txBody>
                    <a:bodyPr/>
                    <a:lstStyle/>
                    <a:p>
                      <a:r>
                        <a:rPr lang="de-CH" sz="1600" dirty="0" err="1">
                          <a:solidFill>
                            <a:schemeClr val="tx1"/>
                          </a:solidFill>
                        </a:rPr>
                        <a:t>Paramètre</a:t>
                      </a:r>
                      <a:endParaRPr lang="de-CH" sz="1600" dirty="0">
                        <a:solidFill>
                          <a:schemeClr val="tx1"/>
                        </a:solidFill>
                      </a:endParaRPr>
                    </a:p>
                  </a:txBody>
                  <a:tcPr>
                    <a:solidFill>
                      <a:schemeClr val="bg1"/>
                    </a:solidFill>
                  </a:tcPr>
                </a:tc>
                <a:tc>
                  <a:txBody>
                    <a:bodyPr/>
                    <a:lstStyle/>
                    <a:p>
                      <a:r>
                        <a:rPr lang="de-CH" sz="1600" dirty="0" err="1">
                          <a:solidFill>
                            <a:schemeClr val="tx1"/>
                          </a:solidFill>
                        </a:rPr>
                        <a:t>Unité</a:t>
                      </a:r>
                      <a:endParaRPr lang="de-CH" sz="1600" dirty="0">
                        <a:solidFill>
                          <a:schemeClr val="tx1"/>
                        </a:solidFill>
                      </a:endParaRPr>
                    </a:p>
                  </a:txBody>
                  <a:tcP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CH" sz="1600" dirty="0" err="1">
                          <a:solidFill>
                            <a:schemeClr val="tx1"/>
                          </a:solidFill>
                        </a:rPr>
                        <a:t>Indicateur</a:t>
                      </a:r>
                      <a:endParaRPr lang="de-CH" sz="1600" dirty="0">
                        <a:solidFill>
                          <a:schemeClr val="tx1"/>
                        </a:solidFill>
                      </a:endParaRPr>
                    </a:p>
                  </a:txBody>
                  <a:tcPr>
                    <a:solidFill>
                      <a:schemeClr val="bg1"/>
                    </a:solidFill>
                  </a:tcPr>
                </a:tc>
                <a:tc>
                  <a:txBody>
                    <a:bodyPr/>
                    <a:lstStyle/>
                    <a:p>
                      <a:r>
                        <a:rPr lang="de-CH" sz="1600" dirty="0" err="1">
                          <a:solidFill>
                            <a:schemeClr val="tx1"/>
                          </a:solidFill>
                        </a:rPr>
                        <a:t>Cause</a:t>
                      </a:r>
                      <a:endParaRPr lang="de-CH" sz="1600" dirty="0">
                        <a:solidFill>
                          <a:schemeClr val="tx1"/>
                        </a:solidFill>
                      </a:endParaRPr>
                    </a:p>
                  </a:txBody>
                  <a:tcPr>
                    <a:solidFill>
                      <a:schemeClr val="bg1"/>
                    </a:solidFill>
                  </a:tcPr>
                </a:tc>
                <a:extLst>
                  <a:ext uri="{0D108BD9-81ED-4DB2-BD59-A6C34878D82A}">
                    <a16:rowId xmlns:a16="http://schemas.microsoft.com/office/drawing/2014/main" xmlns="" val="10000"/>
                  </a:ext>
                </a:extLst>
              </a:tr>
              <a:tr h="271264">
                <a:tc>
                  <a:txBody>
                    <a:bodyPr/>
                    <a:lstStyle/>
                    <a:p>
                      <a:r>
                        <a:rPr lang="de-CH" sz="1600" dirty="0" err="1">
                          <a:solidFill>
                            <a:schemeClr val="tx1"/>
                          </a:solidFill>
                        </a:rPr>
                        <a:t>Turbidité</a:t>
                      </a:r>
                      <a:endParaRPr lang="de-CH" sz="1600" dirty="0">
                        <a:solidFill>
                          <a:schemeClr val="tx1"/>
                        </a:solidFill>
                      </a:endParaRPr>
                    </a:p>
                  </a:txBody>
                  <a:tcPr/>
                </a:tc>
                <a:tc>
                  <a:txBody>
                    <a:bodyPr/>
                    <a:lstStyle/>
                    <a:p>
                      <a:r>
                        <a:rPr lang="de-CH" sz="1600" dirty="0">
                          <a:solidFill>
                            <a:schemeClr val="tx1"/>
                          </a:solidFill>
                        </a:rPr>
                        <a:t>FNU</a:t>
                      </a:r>
                    </a:p>
                  </a:txBody>
                  <a:tcPr/>
                </a:tc>
                <a:tc>
                  <a:txBody>
                    <a:bodyPr/>
                    <a:lstStyle/>
                    <a:p>
                      <a:r>
                        <a:rPr lang="de-CH" sz="1600" dirty="0" err="1">
                          <a:solidFill>
                            <a:schemeClr val="tx1"/>
                          </a:solidFill>
                        </a:rPr>
                        <a:t>Particules</a:t>
                      </a:r>
                      <a:r>
                        <a:rPr lang="de-CH" sz="1600" dirty="0">
                          <a:solidFill>
                            <a:schemeClr val="tx1"/>
                          </a:solidFill>
                        </a:rPr>
                        <a:t>, </a:t>
                      </a:r>
                      <a:r>
                        <a:rPr lang="de-CH" sz="1600" dirty="0" err="1">
                          <a:solidFill>
                            <a:schemeClr val="tx1"/>
                          </a:solidFill>
                        </a:rPr>
                        <a:t>microorganismes</a:t>
                      </a:r>
                      <a:endParaRPr lang="de-CH" sz="1600" dirty="0">
                        <a:solidFill>
                          <a:schemeClr val="tx1"/>
                        </a:solidFill>
                      </a:endParaRPr>
                    </a:p>
                  </a:txBody>
                  <a:tcPr/>
                </a:tc>
                <a:tc>
                  <a:txBody>
                    <a:bodyPr/>
                    <a:lstStyle/>
                    <a:p>
                      <a:r>
                        <a:rPr lang="de-CH" sz="1600" dirty="0" err="1">
                          <a:solidFill>
                            <a:schemeClr val="tx1"/>
                          </a:solidFill>
                        </a:rPr>
                        <a:t>Pluie</a:t>
                      </a:r>
                      <a:r>
                        <a:rPr lang="de-CH" sz="1600" dirty="0">
                          <a:solidFill>
                            <a:schemeClr val="tx1"/>
                          </a:solidFill>
                        </a:rPr>
                        <a:t> </a:t>
                      </a:r>
                      <a:r>
                        <a:rPr lang="de-CH" sz="1600" dirty="0" err="1">
                          <a:solidFill>
                            <a:schemeClr val="tx1"/>
                          </a:solidFill>
                        </a:rPr>
                        <a:t>diluvienne</a:t>
                      </a:r>
                      <a:r>
                        <a:rPr lang="de-CH" sz="1600" dirty="0">
                          <a:solidFill>
                            <a:schemeClr val="tx1"/>
                          </a:solidFill>
                        </a:rPr>
                        <a:t>, </a:t>
                      </a:r>
                      <a:r>
                        <a:rPr lang="de-CH" sz="1600" dirty="0" err="1">
                          <a:solidFill>
                            <a:schemeClr val="tx1"/>
                          </a:solidFill>
                        </a:rPr>
                        <a:t>contamination</a:t>
                      </a:r>
                      <a:r>
                        <a:rPr lang="de-CH" sz="1600" dirty="0">
                          <a:solidFill>
                            <a:schemeClr val="tx1"/>
                          </a:solidFill>
                        </a:rPr>
                        <a:t> par </a:t>
                      </a:r>
                      <a:r>
                        <a:rPr lang="de-CH" sz="1600" dirty="0" err="1">
                          <a:solidFill>
                            <a:schemeClr val="tx1"/>
                          </a:solidFill>
                        </a:rPr>
                        <a:t>les</a:t>
                      </a:r>
                      <a:r>
                        <a:rPr lang="de-CH" sz="1600" dirty="0">
                          <a:solidFill>
                            <a:schemeClr val="tx1"/>
                          </a:solidFill>
                        </a:rPr>
                        <a:t> </a:t>
                      </a:r>
                      <a:r>
                        <a:rPr lang="de-CH" sz="1600" dirty="0" err="1">
                          <a:solidFill>
                            <a:schemeClr val="tx1"/>
                          </a:solidFill>
                        </a:rPr>
                        <a:t>eaux</a:t>
                      </a:r>
                      <a:r>
                        <a:rPr lang="de-CH" sz="1600" dirty="0">
                          <a:solidFill>
                            <a:schemeClr val="tx1"/>
                          </a:solidFill>
                        </a:rPr>
                        <a:t> </a:t>
                      </a:r>
                      <a:r>
                        <a:rPr lang="de-CH" sz="1600" dirty="0" err="1">
                          <a:solidFill>
                            <a:schemeClr val="tx1"/>
                          </a:solidFill>
                        </a:rPr>
                        <a:t>usées</a:t>
                      </a:r>
                      <a:endParaRPr lang="de-CH" sz="1600" dirty="0">
                        <a:solidFill>
                          <a:schemeClr val="tx1"/>
                        </a:solidFill>
                      </a:endParaRPr>
                    </a:p>
                  </a:txBody>
                  <a:tcPr/>
                </a:tc>
                <a:extLst>
                  <a:ext uri="{0D108BD9-81ED-4DB2-BD59-A6C34878D82A}">
                    <a16:rowId xmlns:a16="http://schemas.microsoft.com/office/drawing/2014/main" xmlns="" val="10001"/>
                  </a:ext>
                </a:extLst>
              </a:tr>
              <a:tr h="326504">
                <a:tc>
                  <a:txBody>
                    <a:bodyPr/>
                    <a:lstStyle/>
                    <a:p>
                      <a:r>
                        <a:rPr lang="de-CH" sz="1600" dirty="0">
                          <a:solidFill>
                            <a:schemeClr val="tx1"/>
                          </a:solidFill>
                        </a:rPr>
                        <a:t>SAK254</a:t>
                      </a:r>
                    </a:p>
                  </a:txBody>
                  <a:tcPr/>
                </a:tc>
                <a:tc>
                  <a:txBody>
                    <a:bodyPr/>
                    <a:lstStyle/>
                    <a:p>
                      <a:r>
                        <a:rPr lang="de-CH" sz="1600" dirty="0">
                          <a:solidFill>
                            <a:schemeClr val="tx1"/>
                          </a:solidFill>
                        </a:rPr>
                        <a:t>Abs m</a:t>
                      </a:r>
                      <a:r>
                        <a:rPr lang="de-CH" sz="1600" baseline="30000" dirty="0">
                          <a:solidFill>
                            <a:schemeClr val="tx1"/>
                          </a:solidFill>
                        </a:rPr>
                        <a:t>-1</a:t>
                      </a:r>
                    </a:p>
                  </a:txBody>
                  <a:tcPr/>
                </a:tc>
                <a:tc>
                  <a:txBody>
                    <a:bodyPr/>
                    <a:lstStyle/>
                    <a:p>
                      <a:r>
                        <a:rPr lang="de-CH" sz="1600" dirty="0">
                          <a:solidFill>
                            <a:schemeClr val="tx1"/>
                          </a:solidFill>
                        </a:rPr>
                        <a:t>Composés </a:t>
                      </a:r>
                      <a:r>
                        <a:rPr lang="de-CH" sz="1600" dirty="0" err="1">
                          <a:solidFill>
                            <a:schemeClr val="tx1"/>
                          </a:solidFill>
                        </a:rPr>
                        <a:t>organiques</a:t>
                      </a:r>
                      <a:r>
                        <a:rPr lang="de-CH" sz="1600" dirty="0">
                          <a:solidFill>
                            <a:schemeClr val="tx1"/>
                          </a:solidFill>
                        </a:rPr>
                        <a:t> </a:t>
                      </a:r>
                      <a:r>
                        <a:rPr lang="de-CH" sz="1600" dirty="0" err="1">
                          <a:solidFill>
                            <a:schemeClr val="tx1"/>
                          </a:solidFill>
                        </a:rPr>
                        <a:t>dissous</a:t>
                      </a:r>
                      <a:endParaRPr lang="de-CH" sz="1600" dirty="0">
                        <a:solidFill>
                          <a:schemeClr val="tx1"/>
                        </a:solidFill>
                      </a:endParaRPr>
                    </a:p>
                  </a:txBody>
                  <a:tcPr/>
                </a:tc>
                <a:tc>
                  <a:txBody>
                    <a:bodyPr/>
                    <a:lstStyle/>
                    <a:p>
                      <a:r>
                        <a:rPr lang="de-CH" sz="1600" dirty="0" err="1">
                          <a:solidFill>
                            <a:schemeClr val="tx1"/>
                          </a:solidFill>
                        </a:rPr>
                        <a:t>Eaux</a:t>
                      </a:r>
                      <a:r>
                        <a:rPr lang="de-CH" sz="1600" dirty="0">
                          <a:solidFill>
                            <a:schemeClr val="tx1"/>
                          </a:solidFill>
                        </a:rPr>
                        <a:t> </a:t>
                      </a:r>
                      <a:r>
                        <a:rPr lang="de-CH" sz="1600" dirty="0" err="1">
                          <a:solidFill>
                            <a:schemeClr val="tx1"/>
                          </a:solidFill>
                        </a:rPr>
                        <a:t>usées</a:t>
                      </a:r>
                      <a:r>
                        <a:rPr lang="de-CH" sz="1600" dirty="0">
                          <a:solidFill>
                            <a:schemeClr val="tx1"/>
                          </a:solidFill>
                        </a:rPr>
                        <a:t>, </a:t>
                      </a:r>
                      <a:r>
                        <a:rPr lang="de-CH" sz="1600" dirty="0" err="1">
                          <a:solidFill>
                            <a:schemeClr val="tx1"/>
                          </a:solidFill>
                        </a:rPr>
                        <a:t>solvants</a:t>
                      </a:r>
                      <a:endParaRPr lang="de-CH" sz="1600" dirty="0">
                        <a:solidFill>
                          <a:schemeClr val="tx1"/>
                        </a:solidFill>
                      </a:endParaRPr>
                    </a:p>
                  </a:txBody>
                  <a:tcPr/>
                </a:tc>
                <a:extLst>
                  <a:ext uri="{0D108BD9-81ED-4DB2-BD59-A6C34878D82A}">
                    <a16:rowId xmlns:a16="http://schemas.microsoft.com/office/drawing/2014/main" xmlns="" val="10002"/>
                  </a:ext>
                </a:extLst>
              </a:tr>
              <a:tr h="360040">
                <a:tc>
                  <a:txBody>
                    <a:bodyPr/>
                    <a:lstStyle/>
                    <a:p>
                      <a:r>
                        <a:rPr lang="de-CH" sz="1600" dirty="0">
                          <a:solidFill>
                            <a:schemeClr val="tx1"/>
                          </a:solidFill>
                        </a:rPr>
                        <a:t>COD</a:t>
                      </a:r>
                    </a:p>
                  </a:txBody>
                  <a:tcPr/>
                </a:tc>
                <a:tc>
                  <a:txBody>
                    <a:bodyPr/>
                    <a:lstStyle/>
                    <a:p>
                      <a:r>
                        <a:rPr lang="de-CH" sz="1600" dirty="0">
                          <a:solidFill>
                            <a:schemeClr val="tx1"/>
                          </a:solidFill>
                        </a:rPr>
                        <a:t>mg l</a:t>
                      </a:r>
                      <a:r>
                        <a:rPr lang="de-CH" sz="1600" baseline="30000" dirty="0">
                          <a:solidFill>
                            <a:schemeClr val="tx1"/>
                          </a:solidFill>
                        </a:rPr>
                        <a:t>-1</a:t>
                      </a:r>
                    </a:p>
                  </a:txBody>
                  <a:tcPr/>
                </a:tc>
                <a:tc>
                  <a:txBody>
                    <a:bodyPr/>
                    <a:lstStyle/>
                    <a:p>
                      <a:r>
                        <a:rPr lang="de-CH" sz="1600" dirty="0">
                          <a:solidFill>
                            <a:schemeClr val="tx1"/>
                          </a:solidFill>
                        </a:rPr>
                        <a:t>Composés </a:t>
                      </a:r>
                      <a:r>
                        <a:rPr lang="de-CH" sz="1600" dirty="0" err="1">
                          <a:solidFill>
                            <a:schemeClr val="tx1"/>
                          </a:solidFill>
                        </a:rPr>
                        <a:t>organiques</a:t>
                      </a:r>
                      <a:r>
                        <a:rPr lang="de-CH" sz="1600" dirty="0">
                          <a:solidFill>
                            <a:schemeClr val="tx1"/>
                          </a:solidFill>
                        </a:rPr>
                        <a:t> </a:t>
                      </a:r>
                      <a:r>
                        <a:rPr lang="de-CH" sz="1600" dirty="0" err="1">
                          <a:solidFill>
                            <a:schemeClr val="tx1"/>
                          </a:solidFill>
                        </a:rPr>
                        <a:t>dissous</a:t>
                      </a:r>
                      <a:endParaRPr lang="de-CH" sz="1600" dirty="0">
                        <a:solidFill>
                          <a:schemeClr val="tx1"/>
                        </a:solidFill>
                      </a:endParaRPr>
                    </a:p>
                  </a:txBody>
                  <a:tcPr/>
                </a:tc>
                <a:tc>
                  <a:txBody>
                    <a:bodyPr/>
                    <a:lstStyle/>
                    <a:p>
                      <a:r>
                        <a:rPr lang="de-CH" sz="1600" dirty="0" err="1">
                          <a:solidFill>
                            <a:schemeClr val="tx1"/>
                          </a:solidFill>
                        </a:rPr>
                        <a:t>Eaux</a:t>
                      </a:r>
                      <a:r>
                        <a:rPr lang="de-CH" sz="1600" dirty="0">
                          <a:solidFill>
                            <a:schemeClr val="tx1"/>
                          </a:solidFill>
                        </a:rPr>
                        <a:t> </a:t>
                      </a:r>
                      <a:r>
                        <a:rPr lang="de-CH" sz="1600" dirty="0" err="1">
                          <a:solidFill>
                            <a:schemeClr val="tx1"/>
                          </a:solidFill>
                        </a:rPr>
                        <a:t>usées</a:t>
                      </a:r>
                      <a:r>
                        <a:rPr lang="de-CH" sz="1600" dirty="0">
                          <a:solidFill>
                            <a:schemeClr val="tx1"/>
                          </a:solidFill>
                        </a:rPr>
                        <a:t>, </a:t>
                      </a:r>
                      <a:r>
                        <a:rPr lang="de-CH" sz="1600" dirty="0" err="1">
                          <a:solidFill>
                            <a:schemeClr val="tx1"/>
                          </a:solidFill>
                        </a:rPr>
                        <a:t>solvants</a:t>
                      </a:r>
                      <a:endParaRPr lang="de-CH" sz="1600" dirty="0">
                        <a:solidFill>
                          <a:schemeClr val="tx1"/>
                        </a:solidFill>
                      </a:endParaRPr>
                    </a:p>
                  </a:txBody>
                  <a:tcPr/>
                </a:tc>
                <a:extLst>
                  <a:ext uri="{0D108BD9-81ED-4DB2-BD59-A6C34878D82A}">
                    <a16:rowId xmlns:a16="http://schemas.microsoft.com/office/drawing/2014/main" xmlns="" val="10003"/>
                  </a:ext>
                </a:extLst>
              </a:tr>
              <a:tr h="370840">
                <a:tc>
                  <a:txBody>
                    <a:bodyPr/>
                    <a:lstStyle/>
                    <a:p>
                      <a:r>
                        <a:rPr lang="de-CH" sz="1600" dirty="0">
                          <a:solidFill>
                            <a:schemeClr val="tx1"/>
                          </a:solidFill>
                        </a:rPr>
                        <a:t>NO</a:t>
                      </a:r>
                      <a:r>
                        <a:rPr lang="de-CH" sz="1600" baseline="-25000" dirty="0">
                          <a:solidFill>
                            <a:schemeClr val="tx1"/>
                          </a:solidFill>
                        </a:rPr>
                        <a:t>3</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CH" sz="1600" dirty="0">
                          <a:solidFill>
                            <a:schemeClr val="tx1"/>
                          </a:solidFill>
                        </a:rPr>
                        <a:t>mg l</a:t>
                      </a:r>
                      <a:r>
                        <a:rPr lang="de-CH" sz="1600" baseline="30000" dirty="0">
                          <a:solidFill>
                            <a:schemeClr val="tx1"/>
                          </a:solidFill>
                        </a:rPr>
                        <a:t>-1</a:t>
                      </a:r>
                    </a:p>
                  </a:txBody>
                  <a:tcPr/>
                </a:tc>
                <a:tc>
                  <a:txBody>
                    <a:bodyPr/>
                    <a:lstStyle/>
                    <a:p>
                      <a:r>
                        <a:rPr lang="de-CH" sz="1600" dirty="0" err="1">
                          <a:solidFill>
                            <a:schemeClr val="tx1"/>
                          </a:solidFill>
                        </a:rPr>
                        <a:t>Concentration</a:t>
                      </a:r>
                      <a:r>
                        <a:rPr lang="de-CH" sz="1600" dirty="0">
                          <a:solidFill>
                            <a:schemeClr val="tx1"/>
                          </a:solidFill>
                        </a:rPr>
                        <a:t> de </a:t>
                      </a:r>
                      <a:r>
                        <a:rPr lang="de-CH" sz="1600" dirty="0" err="1">
                          <a:solidFill>
                            <a:schemeClr val="tx1"/>
                          </a:solidFill>
                        </a:rPr>
                        <a:t>nitrates</a:t>
                      </a:r>
                      <a:endParaRPr lang="de-CH" sz="1600" dirty="0">
                        <a:solidFill>
                          <a:schemeClr val="tx1"/>
                        </a:solidFill>
                      </a:endParaRPr>
                    </a:p>
                  </a:txBody>
                  <a:tcPr/>
                </a:tc>
                <a:tc>
                  <a:txBody>
                    <a:bodyPr/>
                    <a:lstStyle/>
                    <a:p>
                      <a:r>
                        <a:rPr lang="de-CH" sz="1600" dirty="0" err="1">
                          <a:solidFill>
                            <a:schemeClr val="tx1"/>
                          </a:solidFill>
                        </a:rPr>
                        <a:t>Agriculture</a:t>
                      </a:r>
                      <a:endParaRPr lang="de-CH" sz="1600" dirty="0">
                        <a:solidFill>
                          <a:schemeClr val="tx1"/>
                        </a:solidFill>
                      </a:endParaRPr>
                    </a:p>
                  </a:txBody>
                  <a:tcPr/>
                </a:tc>
                <a:extLst>
                  <a:ext uri="{0D108BD9-81ED-4DB2-BD59-A6C34878D82A}">
                    <a16:rowId xmlns:a16="http://schemas.microsoft.com/office/drawing/2014/main" xmlns="" val="10004"/>
                  </a:ext>
                </a:extLst>
              </a:tr>
              <a:tr h="370840">
                <a:tc>
                  <a:txBody>
                    <a:bodyPr/>
                    <a:lstStyle/>
                    <a:p>
                      <a:r>
                        <a:rPr lang="de-CH" sz="1600" baseline="0" dirty="0" err="1">
                          <a:solidFill>
                            <a:schemeClr val="tx1"/>
                          </a:solidFill>
                        </a:rPr>
                        <a:t>Conductivité</a:t>
                      </a:r>
                      <a:endParaRPr lang="de-CH" sz="1600" baseline="0"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CH" sz="1600" baseline="0" dirty="0">
                          <a:solidFill>
                            <a:schemeClr val="tx1"/>
                          </a:solidFill>
                        </a:rPr>
                        <a:t>µS cm</a:t>
                      </a:r>
                      <a:r>
                        <a:rPr lang="de-CH" sz="1600" baseline="30000" dirty="0">
                          <a:solidFill>
                            <a:schemeClr val="tx1"/>
                          </a:solidFill>
                        </a:rPr>
                        <a:t>-1</a:t>
                      </a:r>
                    </a:p>
                  </a:txBody>
                  <a:tcPr/>
                </a:tc>
                <a:tc>
                  <a:txBody>
                    <a:bodyPr/>
                    <a:lstStyle/>
                    <a:p>
                      <a:r>
                        <a:rPr lang="de-CH" sz="1600" dirty="0" err="1">
                          <a:solidFill>
                            <a:schemeClr val="tx1"/>
                          </a:solidFill>
                        </a:rPr>
                        <a:t>Teneur</a:t>
                      </a:r>
                      <a:r>
                        <a:rPr lang="de-CH" sz="1600" dirty="0">
                          <a:solidFill>
                            <a:schemeClr val="tx1"/>
                          </a:solidFill>
                        </a:rPr>
                        <a:t> en </a:t>
                      </a:r>
                      <a:r>
                        <a:rPr lang="de-CH" sz="1600" dirty="0" err="1">
                          <a:solidFill>
                            <a:schemeClr val="tx1"/>
                          </a:solidFill>
                        </a:rPr>
                        <a:t>sel</a:t>
                      </a:r>
                      <a:r>
                        <a:rPr lang="de-CH" sz="1600" dirty="0">
                          <a:solidFill>
                            <a:schemeClr val="tx1"/>
                          </a:solidFill>
                        </a:rPr>
                        <a:t> </a:t>
                      </a:r>
                    </a:p>
                  </a:txBody>
                  <a:tcPr/>
                </a:tc>
                <a:tc>
                  <a:txBody>
                    <a:bodyPr/>
                    <a:lstStyle/>
                    <a:p>
                      <a:r>
                        <a:rPr lang="de-CH" sz="1600" dirty="0" err="1">
                          <a:solidFill>
                            <a:schemeClr val="tx1"/>
                          </a:solidFill>
                        </a:rPr>
                        <a:t>Paramètres</a:t>
                      </a:r>
                      <a:r>
                        <a:rPr lang="de-CH" sz="1600" dirty="0">
                          <a:solidFill>
                            <a:schemeClr val="tx1"/>
                          </a:solidFill>
                        </a:rPr>
                        <a:t> de </a:t>
                      </a:r>
                      <a:r>
                        <a:rPr lang="de-CH" sz="1600" dirty="0" err="1">
                          <a:solidFill>
                            <a:schemeClr val="tx1"/>
                          </a:solidFill>
                        </a:rPr>
                        <a:t>qualité</a:t>
                      </a:r>
                      <a:r>
                        <a:rPr lang="de-CH" sz="1600" dirty="0">
                          <a:solidFill>
                            <a:schemeClr val="tx1"/>
                          </a:solidFill>
                        </a:rPr>
                        <a:t> </a:t>
                      </a:r>
                      <a:r>
                        <a:rPr lang="de-CH" sz="1600" dirty="0" err="1">
                          <a:solidFill>
                            <a:schemeClr val="tx1"/>
                          </a:solidFill>
                        </a:rPr>
                        <a:t>généraux</a:t>
                      </a:r>
                      <a:endParaRPr lang="de-CH" sz="1600" dirty="0">
                        <a:solidFill>
                          <a:schemeClr val="tx1"/>
                        </a:solidFill>
                      </a:endParaRPr>
                    </a:p>
                  </a:txBody>
                  <a:tcPr/>
                </a:tc>
                <a:extLst>
                  <a:ext uri="{0D108BD9-81ED-4DB2-BD59-A6C34878D82A}">
                    <a16:rowId xmlns:a16="http://schemas.microsoft.com/office/drawing/2014/main" xmlns="" val="10005"/>
                  </a:ext>
                </a:extLst>
              </a:tr>
              <a:tr h="370840">
                <a:tc>
                  <a:txBody>
                    <a:bodyPr/>
                    <a:lstStyle/>
                    <a:p>
                      <a:r>
                        <a:rPr lang="de-CH" sz="1800" baseline="0" dirty="0">
                          <a:solidFill>
                            <a:schemeClr val="tx1"/>
                          </a:solidFill>
                        </a:rPr>
                        <a:t>...</a:t>
                      </a:r>
                      <a:endParaRPr lang="de-CH" sz="1800" baseline="-25000"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CH" sz="1800" dirty="0">
                          <a:solidFill>
                            <a:schemeClr val="tx1"/>
                          </a:solidFill>
                        </a:rPr>
                        <a:t>...</a:t>
                      </a:r>
                      <a:endParaRPr lang="de-CH" sz="1800" baseline="30000" dirty="0">
                        <a:solidFill>
                          <a:schemeClr val="tx1"/>
                        </a:solidFill>
                      </a:endParaRPr>
                    </a:p>
                  </a:txBody>
                  <a:tcPr/>
                </a:tc>
                <a:tc>
                  <a:txBody>
                    <a:bodyPr/>
                    <a:lstStyle/>
                    <a:p>
                      <a:r>
                        <a:rPr lang="de-CH" sz="1800" dirty="0">
                          <a:solidFill>
                            <a:schemeClr val="tx1"/>
                          </a:solidFill>
                        </a:rPr>
                        <a:t>...</a:t>
                      </a:r>
                    </a:p>
                  </a:txBody>
                  <a:tcPr/>
                </a:tc>
                <a:tc>
                  <a:txBody>
                    <a:bodyPr/>
                    <a:lstStyle/>
                    <a:p>
                      <a:r>
                        <a:rPr lang="de-CH" sz="1800" dirty="0">
                          <a:solidFill>
                            <a:schemeClr val="tx1"/>
                          </a:solidFill>
                        </a:rPr>
                        <a:t>...</a:t>
                      </a:r>
                    </a:p>
                  </a:txBody>
                  <a:tcPr/>
                </a:tc>
                <a:extLst>
                  <a:ext uri="{0D108BD9-81ED-4DB2-BD59-A6C34878D82A}">
                    <a16:rowId xmlns:a16="http://schemas.microsoft.com/office/drawing/2014/main" xmlns="" val="10006"/>
                  </a:ext>
                </a:extLst>
              </a:tr>
            </a:tbl>
          </a:graphicData>
        </a:graphic>
      </p:graphicFrame>
      <p:sp>
        <p:nvSpPr>
          <p:cNvPr id="13" name="Textfeld 12"/>
          <p:cNvSpPr txBox="1"/>
          <p:nvPr/>
        </p:nvSpPr>
        <p:spPr>
          <a:xfrm>
            <a:off x="551875" y="5448741"/>
            <a:ext cx="8217277" cy="1200329"/>
          </a:xfrm>
          <a:prstGeom prst="rect">
            <a:avLst/>
          </a:prstGeom>
          <a:noFill/>
        </p:spPr>
        <p:txBody>
          <a:bodyPr wrap="square" rtlCol="0">
            <a:spAutoFit/>
          </a:bodyPr>
          <a:lstStyle/>
          <a:p>
            <a:pPr>
              <a:tabLst>
                <a:tab pos="3822700" algn="l"/>
              </a:tabLst>
            </a:pPr>
            <a:r>
              <a:rPr lang="de-DE" dirty="0" err="1">
                <a:latin typeface="+mn-lt"/>
                <a:ea typeface="Arial Unicode MS" charset="0"/>
                <a:cs typeface="Arial Unicode MS" charset="0"/>
              </a:rPr>
              <a:t>Combinaison</a:t>
            </a:r>
            <a:r>
              <a:rPr lang="de-DE" dirty="0">
                <a:latin typeface="+mn-lt"/>
                <a:ea typeface="Arial Unicode MS" charset="0"/>
                <a:cs typeface="Arial Unicode MS" charset="0"/>
              </a:rPr>
              <a:t> de </a:t>
            </a:r>
            <a:r>
              <a:rPr lang="de-DE" dirty="0" err="1">
                <a:latin typeface="+mn-lt"/>
                <a:ea typeface="Arial Unicode MS" charset="0"/>
                <a:cs typeface="Arial Unicode MS" charset="0"/>
              </a:rPr>
              <a:t>paramètres</a:t>
            </a:r>
            <a:r>
              <a:rPr lang="de-DE" dirty="0">
                <a:latin typeface="+mn-lt"/>
                <a:ea typeface="Arial Unicode MS" charset="0"/>
                <a:cs typeface="Arial Unicode MS" charset="0"/>
              </a:rPr>
              <a:t>	</a:t>
            </a:r>
            <a:r>
              <a:rPr lang="de-DE" dirty="0">
                <a:latin typeface="+mn-lt"/>
                <a:ea typeface="Arial Unicode MS" charset="0"/>
                <a:cs typeface="Arial Unicode MS" charset="0"/>
                <a:sym typeface="Wingdings"/>
              </a:rPr>
              <a:t> </a:t>
            </a:r>
            <a:r>
              <a:rPr lang="de-DE" dirty="0" err="1">
                <a:latin typeface="+mn-lt"/>
                <a:ea typeface="Arial Unicode MS" charset="0"/>
                <a:cs typeface="Arial Unicode MS" charset="0"/>
                <a:sym typeface="Wingdings"/>
              </a:rPr>
              <a:t>identification</a:t>
            </a:r>
            <a:r>
              <a:rPr lang="de-DE" dirty="0">
                <a:latin typeface="+mn-lt"/>
                <a:ea typeface="Arial Unicode MS" charset="0"/>
                <a:cs typeface="Arial Unicode MS" charset="0"/>
                <a:sym typeface="Wingdings"/>
              </a:rPr>
              <a:t> des </a:t>
            </a:r>
            <a:r>
              <a:rPr lang="de-DE" dirty="0" err="1">
                <a:latin typeface="+mn-lt"/>
                <a:ea typeface="Arial Unicode MS" charset="0"/>
                <a:cs typeface="Arial Unicode MS" charset="0"/>
                <a:sym typeface="Wingdings"/>
              </a:rPr>
              <a:t>variations</a:t>
            </a:r>
            <a:endParaRPr lang="de-DE" dirty="0">
              <a:latin typeface="+mn-lt"/>
              <a:ea typeface="Arial Unicode MS" charset="0"/>
              <a:cs typeface="Arial Unicode MS" charset="0"/>
              <a:sym typeface="Wingdings"/>
            </a:endParaRPr>
          </a:p>
          <a:p>
            <a:endParaRPr lang="de-DE" dirty="0">
              <a:latin typeface="+mn-lt"/>
              <a:ea typeface="Arial Unicode MS" charset="0"/>
              <a:cs typeface="Arial Unicode MS" charset="0"/>
              <a:sym typeface="Wingdings"/>
            </a:endParaRPr>
          </a:p>
          <a:p>
            <a:pPr>
              <a:tabLst>
                <a:tab pos="3810000" algn="l"/>
              </a:tabLst>
            </a:pPr>
            <a:r>
              <a:rPr lang="de-DE" dirty="0" err="1">
                <a:latin typeface="+mn-lt"/>
                <a:ea typeface="Arial Unicode MS" charset="0"/>
                <a:cs typeface="Arial Unicode MS" charset="0"/>
                <a:sym typeface="Wingdings"/>
              </a:rPr>
              <a:t>Analyses</a:t>
            </a:r>
            <a:r>
              <a:rPr lang="de-DE" dirty="0">
                <a:latin typeface="+mn-lt"/>
                <a:ea typeface="Arial Unicode MS" charset="0"/>
                <a:cs typeface="Arial Unicode MS" charset="0"/>
                <a:sym typeface="Wingdings"/>
              </a:rPr>
              <a:t> </a:t>
            </a:r>
            <a:r>
              <a:rPr lang="de-DE" dirty="0" err="1">
                <a:latin typeface="+mn-lt"/>
                <a:ea typeface="Arial Unicode MS" charset="0"/>
                <a:cs typeface="Arial Unicode MS" charset="0"/>
                <a:sym typeface="Wingdings"/>
              </a:rPr>
              <a:t>combinées</a:t>
            </a:r>
            <a:r>
              <a:rPr lang="de-DE" dirty="0">
                <a:latin typeface="+mn-lt"/>
                <a:ea typeface="Arial Unicode MS" charset="0"/>
                <a:cs typeface="Arial Unicode MS" charset="0"/>
                <a:sym typeface="Wingdings"/>
              </a:rPr>
              <a:t>	 </a:t>
            </a:r>
            <a:r>
              <a:rPr lang="de-DE" dirty="0" err="1">
                <a:latin typeface="+mn-lt"/>
                <a:ea typeface="Arial Unicode MS" charset="0"/>
                <a:cs typeface="Arial Unicode MS" charset="0"/>
                <a:sym typeface="Wingdings"/>
              </a:rPr>
              <a:t>analyse</a:t>
            </a:r>
            <a:r>
              <a:rPr lang="de-DE" dirty="0">
                <a:latin typeface="+mn-lt"/>
                <a:ea typeface="Arial Unicode MS" charset="0"/>
                <a:cs typeface="Arial Unicode MS" charset="0"/>
                <a:sym typeface="Wingdings"/>
              </a:rPr>
              <a:t> </a:t>
            </a:r>
            <a:r>
              <a:rPr lang="de-DE" dirty="0" err="1">
                <a:latin typeface="+mn-lt"/>
                <a:ea typeface="Arial Unicode MS" charset="0"/>
                <a:cs typeface="Arial Unicode MS" charset="0"/>
                <a:sym typeface="Wingdings"/>
              </a:rPr>
              <a:t>automatisée</a:t>
            </a:r>
            <a:r>
              <a:rPr lang="de-DE" dirty="0">
                <a:latin typeface="+mn-lt"/>
                <a:ea typeface="Arial Unicode MS" charset="0"/>
                <a:cs typeface="Arial Unicode MS" charset="0"/>
                <a:sym typeface="Wingdings"/>
              </a:rPr>
              <a:t> des </a:t>
            </a:r>
            <a:r>
              <a:rPr lang="de-DE" dirty="0" err="1">
                <a:latin typeface="+mn-lt"/>
                <a:ea typeface="Arial Unicode MS" charset="0"/>
                <a:cs typeface="Arial Unicode MS" charset="0"/>
                <a:sym typeface="Wingdings"/>
              </a:rPr>
              <a:t>données</a:t>
            </a:r>
            <a:endParaRPr lang="de-DE" dirty="0">
              <a:latin typeface="+mn-lt"/>
              <a:ea typeface="Arial Unicode MS" charset="0"/>
              <a:cs typeface="Arial Unicode MS" charset="0"/>
              <a:sym typeface="Wingdings"/>
            </a:endParaRPr>
          </a:p>
          <a:p>
            <a:r>
              <a:rPr lang="de-DE" dirty="0">
                <a:latin typeface="+mn-lt"/>
                <a:ea typeface="Arial Unicode MS" charset="0"/>
                <a:cs typeface="Arial Unicode MS" charset="0"/>
                <a:sym typeface="Wingdings"/>
              </a:rPr>
              <a:t>				</a:t>
            </a:r>
            <a:endParaRPr lang="de-DE" dirty="0">
              <a:latin typeface="+mn-lt"/>
              <a:ea typeface="Arial Unicode MS" charset="0"/>
              <a:cs typeface="Arial Unicode MS" charset="0"/>
            </a:endParaRPr>
          </a:p>
        </p:txBody>
      </p:sp>
    </p:spTree>
    <p:extLst>
      <p:ext uri="{BB962C8B-B14F-4D97-AF65-F5344CB8AC3E}">
        <p14:creationId xmlns:p14="http://schemas.microsoft.com/office/powerpoint/2010/main" val="19092913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467544" y="188640"/>
            <a:ext cx="6552728" cy="720080"/>
          </a:xfrm>
        </p:spPr>
        <p:txBody>
          <a:bodyPr vert="horz" lIns="91440" tIns="45720" rIns="91440" bIns="45720" rtlCol="0" anchor="ctr">
            <a:normAutofit/>
          </a:bodyPr>
          <a:lstStyle/>
          <a:p>
            <a:r>
              <a:rPr lang="fr-CH" sz="3200" dirty="0"/>
              <a:t>Evaluation des données</a:t>
            </a:r>
          </a:p>
        </p:txBody>
      </p:sp>
      <p:sp>
        <p:nvSpPr>
          <p:cNvPr id="4" name="Datumsplatzhalter 3"/>
          <p:cNvSpPr>
            <a:spLocks noGrp="1"/>
          </p:cNvSpPr>
          <p:nvPr>
            <p:ph type="dt" sz="half" idx="11"/>
          </p:nvPr>
        </p:nvSpPr>
        <p:spPr/>
        <p:txBody>
          <a:bodyPr/>
          <a:lstStyle/>
          <a:p>
            <a:pPr>
              <a:defRPr/>
            </a:pPr>
            <a:r>
              <a:rPr lang="de-DE" dirty="0"/>
              <a:t>Formation </a:t>
            </a:r>
            <a:r>
              <a:rPr lang="de-DE" dirty="0" err="1"/>
              <a:t>continue</a:t>
            </a:r>
            <a:r>
              <a:rPr lang="de-DE" dirty="0"/>
              <a:t> ASF 2018</a:t>
            </a:r>
            <a:endParaRPr lang="de-CH" dirty="0"/>
          </a:p>
        </p:txBody>
      </p:sp>
      <p:sp>
        <p:nvSpPr>
          <p:cNvPr id="11" name="Rectangle 2"/>
          <p:cNvSpPr txBox="1">
            <a:spLocks noChangeArrowheads="1"/>
          </p:cNvSpPr>
          <p:nvPr/>
        </p:nvSpPr>
        <p:spPr bwMode="auto">
          <a:xfrm>
            <a:off x="539552" y="988823"/>
            <a:ext cx="8229600" cy="504056"/>
          </a:xfrm>
          <a:prstGeom prst="rect">
            <a:avLst/>
          </a:prstGeom>
          <a:noFill/>
          <a:ln algn="ctr">
            <a:miter lim="800000"/>
            <a:headEnd/>
            <a:tailEnd/>
          </a:ln>
        </p:spPr>
        <p:txBody>
          <a:bodyPr vert="horz" wrap="square" lIns="91440" tIns="45720" rIns="91440" bIns="45720" numCol="1" anchor="ctr" anchorCtr="0" compatLnSpc="1">
            <a:prstTxWarp prst="textNoShape">
              <a:avLst/>
            </a:prstTxWarp>
          </a:bodyPr>
          <a:lstStyle>
            <a:defPPr>
              <a:defRPr lang="de-DE"/>
            </a:defPPr>
            <a:lvl1pPr>
              <a:spcAft>
                <a:spcPts val="400"/>
              </a:spcAft>
              <a:buClr>
                <a:srgbClr val="669900"/>
              </a:buClr>
              <a:defRPr sz="2000">
                <a:latin typeface="+mn-lt"/>
                <a:ea typeface="Arial Unicode MS" charset="0"/>
                <a:cs typeface="Arial Unicode MS" charset="0"/>
              </a:defRPr>
            </a:lvl1pPr>
          </a:lstStyle>
          <a:p>
            <a:r>
              <a:rPr lang="de-CH" dirty="0"/>
              <a:t>À </a:t>
            </a:r>
            <a:r>
              <a:rPr lang="de-CH" dirty="0" err="1"/>
              <a:t>partir</a:t>
            </a:r>
            <a:r>
              <a:rPr lang="de-CH" dirty="0"/>
              <a:t> de </a:t>
            </a:r>
            <a:r>
              <a:rPr lang="de-CH" dirty="0" err="1"/>
              <a:t>quand</a:t>
            </a:r>
            <a:r>
              <a:rPr lang="de-CH" dirty="0"/>
              <a:t> la </a:t>
            </a:r>
            <a:r>
              <a:rPr lang="de-CH" dirty="0" err="1"/>
              <a:t>qualité</a:t>
            </a:r>
            <a:r>
              <a:rPr lang="de-CH" dirty="0"/>
              <a:t> de </a:t>
            </a:r>
            <a:r>
              <a:rPr lang="de-CH" dirty="0" err="1"/>
              <a:t>l’eau</a:t>
            </a:r>
            <a:r>
              <a:rPr lang="de-CH" dirty="0"/>
              <a:t> </a:t>
            </a:r>
            <a:r>
              <a:rPr lang="de-CH" dirty="0" err="1"/>
              <a:t>évolue</a:t>
            </a:r>
            <a:r>
              <a:rPr lang="de-CH" dirty="0"/>
              <a:t> </a:t>
            </a:r>
            <a:r>
              <a:rPr lang="de-CH" dirty="0" err="1"/>
              <a:t>négativement</a:t>
            </a:r>
            <a:r>
              <a:rPr lang="de-CH" dirty="0"/>
              <a:t>?</a:t>
            </a:r>
          </a:p>
        </p:txBody>
      </p:sp>
      <p:sp>
        <p:nvSpPr>
          <p:cNvPr id="13" name="Textfeld 12"/>
          <p:cNvSpPr txBox="1"/>
          <p:nvPr/>
        </p:nvSpPr>
        <p:spPr>
          <a:xfrm>
            <a:off x="551875" y="5448741"/>
            <a:ext cx="8217277" cy="1200329"/>
          </a:xfrm>
          <a:prstGeom prst="rect">
            <a:avLst/>
          </a:prstGeom>
          <a:noFill/>
        </p:spPr>
        <p:txBody>
          <a:bodyPr wrap="square" rtlCol="0">
            <a:spAutoFit/>
          </a:bodyPr>
          <a:lstStyle/>
          <a:p>
            <a:pPr>
              <a:tabLst>
                <a:tab pos="3822700" algn="l"/>
              </a:tabLst>
            </a:pPr>
            <a:r>
              <a:rPr lang="de-DE" dirty="0">
                <a:latin typeface="+mn-lt"/>
                <a:ea typeface="Arial Unicode MS" charset="0"/>
                <a:cs typeface="Arial Unicode MS" charset="0"/>
              </a:rPr>
              <a:t>Mehrere Messgrössen kombiniert 	</a:t>
            </a:r>
            <a:r>
              <a:rPr lang="de-DE" dirty="0">
                <a:latin typeface="+mn-lt"/>
                <a:ea typeface="Arial Unicode MS" charset="0"/>
                <a:cs typeface="Arial Unicode MS" charset="0"/>
                <a:sym typeface="Wingdings"/>
              </a:rPr>
              <a:t> Erkennen von Veränderungen</a:t>
            </a:r>
          </a:p>
          <a:p>
            <a:endParaRPr lang="de-DE" dirty="0">
              <a:latin typeface="+mn-lt"/>
              <a:ea typeface="Arial Unicode MS" charset="0"/>
              <a:cs typeface="Arial Unicode MS" charset="0"/>
              <a:sym typeface="Wingdings"/>
            </a:endParaRPr>
          </a:p>
          <a:p>
            <a:pPr>
              <a:tabLst>
                <a:tab pos="3810000" algn="l"/>
              </a:tabLst>
            </a:pPr>
            <a:r>
              <a:rPr lang="de-DE" dirty="0">
                <a:latin typeface="+mn-lt"/>
                <a:ea typeface="Arial Unicode MS" charset="0"/>
                <a:cs typeface="Arial Unicode MS" charset="0"/>
                <a:sym typeface="Wingdings"/>
              </a:rPr>
              <a:t>Kombinationsanalysen	 Automatisierte Datenanalyse</a:t>
            </a:r>
          </a:p>
          <a:p>
            <a:r>
              <a:rPr lang="de-DE" dirty="0">
                <a:latin typeface="+mn-lt"/>
                <a:ea typeface="Arial Unicode MS" charset="0"/>
                <a:cs typeface="Arial Unicode MS" charset="0"/>
                <a:sym typeface="Wingdings"/>
              </a:rPr>
              <a:t>				</a:t>
            </a:r>
            <a:endParaRPr lang="de-DE" dirty="0">
              <a:latin typeface="+mn-lt"/>
              <a:ea typeface="Arial Unicode MS" charset="0"/>
              <a:cs typeface="Arial Unicode MS" charset="0"/>
            </a:endParaRPr>
          </a:p>
        </p:txBody>
      </p:sp>
      <p:pic>
        <p:nvPicPr>
          <p:cNvPr id="7" name="Bild 6"/>
          <p:cNvPicPr>
            <a:picLocks noChangeAspect="1"/>
          </p:cNvPicPr>
          <p:nvPr/>
        </p:nvPicPr>
        <p:blipFill>
          <a:blip r:embed="rId2"/>
          <a:stretch>
            <a:fillRect/>
          </a:stretch>
        </p:blipFill>
        <p:spPr>
          <a:xfrm>
            <a:off x="395536" y="1826708"/>
            <a:ext cx="7264400" cy="4540250"/>
          </a:xfrm>
          <a:prstGeom prst="rect">
            <a:avLst/>
          </a:prstGeom>
        </p:spPr>
      </p:pic>
    </p:spTree>
    <p:extLst>
      <p:ext uri="{BB962C8B-B14F-4D97-AF65-F5344CB8AC3E}">
        <p14:creationId xmlns:p14="http://schemas.microsoft.com/office/powerpoint/2010/main" val="17584945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2184B23F-9D8C-4CE0-ADEE-577461009B97}"/>
              </a:ext>
            </a:extLst>
          </p:cNvPr>
          <p:cNvSpPr>
            <a:spLocks noGrp="1"/>
          </p:cNvSpPr>
          <p:nvPr>
            <p:ph type="title"/>
          </p:nvPr>
        </p:nvSpPr>
        <p:spPr>
          <a:xfrm>
            <a:off x="457200" y="116632"/>
            <a:ext cx="6635080" cy="720080"/>
          </a:xfrm>
        </p:spPr>
        <p:txBody>
          <a:bodyPr>
            <a:normAutofit/>
          </a:bodyPr>
          <a:lstStyle/>
          <a:p>
            <a:pPr algn="l"/>
            <a:r>
              <a:rPr lang="de-CH" sz="3200" dirty="0" err="1"/>
              <a:t>Introduction</a:t>
            </a:r>
            <a:endParaRPr lang="de-CH" sz="3200" dirty="0"/>
          </a:p>
        </p:txBody>
      </p:sp>
      <p:sp>
        <p:nvSpPr>
          <p:cNvPr id="3" name="Inhaltsplatzhalter 2">
            <a:extLst>
              <a:ext uri="{FF2B5EF4-FFF2-40B4-BE49-F238E27FC236}">
                <a16:creationId xmlns:a16="http://schemas.microsoft.com/office/drawing/2014/main" xmlns="" id="{50C44DA6-C6B3-4A47-BDC6-D7C8746BE4AE}"/>
              </a:ext>
            </a:extLst>
          </p:cNvPr>
          <p:cNvSpPr>
            <a:spLocks noGrp="1"/>
          </p:cNvSpPr>
          <p:nvPr>
            <p:ph idx="1"/>
          </p:nvPr>
        </p:nvSpPr>
        <p:spPr>
          <a:xfrm>
            <a:off x="457200" y="1600200"/>
            <a:ext cx="8507288" cy="4525963"/>
          </a:xfrm>
        </p:spPr>
        <p:txBody>
          <a:bodyPr>
            <a:normAutofit fontScale="92500"/>
          </a:bodyPr>
          <a:lstStyle/>
          <a:p>
            <a:r>
              <a:rPr lang="de-CH" dirty="0"/>
              <a:t>De </a:t>
            </a:r>
            <a:r>
              <a:rPr lang="de-CH" dirty="0" err="1"/>
              <a:t>quoi</a:t>
            </a:r>
            <a:r>
              <a:rPr lang="de-CH" dirty="0"/>
              <a:t> </a:t>
            </a:r>
            <a:r>
              <a:rPr lang="de-CH" dirty="0" err="1"/>
              <a:t>s’agit-il</a:t>
            </a:r>
            <a:r>
              <a:rPr lang="de-CH" dirty="0"/>
              <a:t>?  </a:t>
            </a:r>
          </a:p>
          <a:p>
            <a:pPr lvl="1"/>
            <a:r>
              <a:rPr lang="de-CH" dirty="0" err="1"/>
              <a:t>Généralités</a:t>
            </a:r>
            <a:r>
              <a:rPr lang="de-CH" dirty="0"/>
              <a:t> </a:t>
            </a:r>
          </a:p>
          <a:p>
            <a:pPr lvl="1"/>
            <a:r>
              <a:rPr lang="de-CH" dirty="0" err="1"/>
              <a:t>Paramètres</a:t>
            </a:r>
            <a:r>
              <a:rPr lang="de-CH" dirty="0"/>
              <a:t> </a:t>
            </a:r>
            <a:r>
              <a:rPr lang="de-CH" dirty="0" err="1"/>
              <a:t>essentiels</a:t>
            </a:r>
            <a:endParaRPr lang="de-CH" dirty="0"/>
          </a:p>
          <a:p>
            <a:pPr lvl="1"/>
            <a:r>
              <a:rPr lang="de-CH" dirty="0" err="1"/>
              <a:t>Applications</a:t>
            </a:r>
            <a:r>
              <a:rPr lang="de-CH" dirty="0"/>
              <a:t> du </a:t>
            </a:r>
            <a:r>
              <a:rPr lang="de-CH" dirty="0" err="1"/>
              <a:t>monitorage</a:t>
            </a:r>
            <a:r>
              <a:rPr lang="de-CH" dirty="0"/>
              <a:t> en </a:t>
            </a:r>
            <a:r>
              <a:rPr lang="de-CH" dirty="0" err="1"/>
              <a:t>ligne</a:t>
            </a:r>
            <a:endParaRPr lang="de-CH" dirty="0"/>
          </a:p>
          <a:p>
            <a:pPr lvl="1"/>
            <a:r>
              <a:rPr lang="de-CH" dirty="0" err="1"/>
              <a:t>Évaluation</a:t>
            </a:r>
            <a:r>
              <a:rPr lang="de-CH" dirty="0"/>
              <a:t> des </a:t>
            </a:r>
            <a:r>
              <a:rPr lang="de-CH" dirty="0" err="1"/>
              <a:t>données</a:t>
            </a:r>
            <a:r>
              <a:rPr lang="de-CH" dirty="0"/>
              <a:t> et </a:t>
            </a:r>
            <a:r>
              <a:rPr lang="de-CH" dirty="0" err="1"/>
              <a:t>assurance-qualité</a:t>
            </a:r>
            <a:endParaRPr lang="de-CH" dirty="0"/>
          </a:p>
          <a:p>
            <a:pPr lvl="1"/>
            <a:r>
              <a:rPr lang="de-CH" dirty="0" err="1"/>
              <a:t>Démonstration</a:t>
            </a:r>
            <a:r>
              <a:rPr lang="de-CH" dirty="0"/>
              <a:t> Live</a:t>
            </a:r>
          </a:p>
          <a:p>
            <a:pPr lvl="1"/>
            <a:r>
              <a:rPr lang="de-CH" dirty="0" err="1"/>
              <a:t>Méthodes</a:t>
            </a:r>
            <a:r>
              <a:rPr lang="de-CH" dirty="0"/>
              <a:t> </a:t>
            </a:r>
            <a:r>
              <a:rPr lang="de-CH" dirty="0" err="1"/>
              <a:t>bactériologiques</a:t>
            </a:r>
            <a:r>
              <a:rPr lang="de-CH" dirty="0"/>
              <a:t> </a:t>
            </a:r>
            <a:br>
              <a:rPr lang="de-CH" dirty="0"/>
            </a:br>
            <a:r>
              <a:rPr lang="de-CH" dirty="0"/>
              <a:t>en </a:t>
            </a:r>
            <a:r>
              <a:rPr lang="de-CH" dirty="0" err="1"/>
              <a:t>laboratoire</a:t>
            </a:r>
            <a:r>
              <a:rPr lang="de-CH" dirty="0"/>
              <a:t> / en </a:t>
            </a:r>
            <a:r>
              <a:rPr lang="de-CH" dirty="0" err="1"/>
              <a:t>ligne</a:t>
            </a:r>
            <a:endParaRPr lang="de-CH" dirty="0"/>
          </a:p>
          <a:p>
            <a:pPr lvl="1"/>
            <a:r>
              <a:rPr lang="de-CH" dirty="0"/>
              <a:t>Surveillance et </a:t>
            </a:r>
            <a:r>
              <a:rPr lang="de-CH" dirty="0" err="1"/>
              <a:t>fonctionnement</a:t>
            </a:r>
            <a:r>
              <a:rPr lang="de-CH" dirty="0"/>
              <a:t> de la </a:t>
            </a:r>
            <a:r>
              <a:rPr lang="de-CH" dirty="0" err="1"/>
              <a:t>dégermination</a:t>
            </a:r>
            <a:r>
              <a:rPr lang="de-CH" dirty="0"/>
              <a:t> UV</a:t>
            </a:r>
          </a:p>
          <a:p>
            <a:pPr marL="457200" lvl="1" indent="0">
              <a:buNone/>
            </a:pPr>
            <a:endParaRPr lang="de-CH" dirty="0"/>
          </a:p>
          <a:p>
            <a:endParaRPr lang="de-CH" dirty="0"/>
          </a:p>
        </p:txBody>
      </p:sp>
      <p:sp>
        <p:nvSpPr>
          <p:cNvPr id="4" name="Datumsplatzhalter 3">
            <a:extLst>
              <a:ext uri="{FF2B5EF4-FFF2-40B4-BE49-F238E27FC236}">
                <a16:creationId xmlns:a16="http://schemas.microsoft.com/office/drawing/2014/main" xmlns="" id="{8BAC8205-60C6-44F9-8A30-5FB7D6750EBA}"/>
              </a:ext>
            </a:extLst>
          </p:cNvPr>
          <p:cNvSpPr>
            <a:spLocks noGrp="1"/>
          </p:cNvSpPr>
          <p:nvPr>
            <p:ph type="dt" sz="half" idx="10"/>
          </p:nvPr>
        </p:nvSpPr>
        <p:spPr/>
        <p:txBody>
          <a:bodyPr/>
          <a:lstStyle/>
          <a:p>
            <a:r>
              <a:rPr lang="de-DE" dirty="0"/>
              <a:t>Formation </a:t>
            </a:r>
            <a:r>
              <a:rPr lang="de-DE" dirty="0" err="1"/>
              <a:t>continue</a:t>
            </a:r>
            <a:r>
              <a:rPr lang="de-DE" dirty="0"/>
              <a:t> ASF 2018</a:t>
            </a:r>
            <a:endParaRPr lang="de-CH" dirty="0"/>
          </a:p>
        </p:txBody>
      </p:sp>
      <p:sp>
        <p:nvSpPr>
          <p:cNvPr id="5" name="Foliennummernplatzhalter 4">
            <a:extLst>
              <a:ext uri="{FF2B5EF4-FFF2-40B4-BE49-F238E27FC236}">
                <a16:creationId xmlns:a16="http://schemas.microsoft.com/office/drawing/2014/main" xmlns="" id="{E148B3D9-0472-4B24-9AEB-CCD03F17351B}"/>
              </a:ext>
            </a:extLst>
          </p:cNvPr>
          <p:cNvSpPr>
            <a:spLocks noGrp="1"/>
          </p:cNvSpPr>
          <p:nvPr>
            <p:ph type="sldNum" sz="quarter" idx="12"/>
          </p:nvPr>
        </p:nvSpPr>
        <p:spPr/>
        <p:txBody>
          <a:bodyPr/>
          <a:lstStyle/>
          <a:p>
            <a:fld id="{AB4716B6-1B50-4A20-B06F-42AD2193150B}" type="slidenum">
              <a:rPr lang="de-CH" smtClean="0"/>
              <a:t>3</a:t>
            </a:fld>
            <a:endParaRPr lang="de-CH" dirty="0"/>
          </a:p>
        </p:txBody>
      </p:sp>
    </p:spTree>
    <p:extLst>
      <p:ext uri="{BB962C8B-B14F-4D97-AF65-F5344CB8AC3E}">
        <p14:creationId xmlns:p14="http://schemas.microsoft.com/office/powerpoint/2010/main" val="14667475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467544" y="188640"/>
            <a:ext cx="6624736" cy="720080"/>
          </a:xfrm>
        </p:spPr>
        <p:txBody>
          <a:bodyPr vert="horz" lIns="91440" tIns="45720" rIns="91440" bIns="45720" rtlCol="0" anchor="ctr">
            <a:normAutofit/>
          </a:bodyPr>
          <a:lstStyle/>
          <a:p>
            <a:r>
              <a:rPr lang="fr-CH" sz="3200" dirty="0"/>
              <a:t>Evaluation des données </a:t>
            </a:r>
          </a:p>
        </p:txBody>
      </p:sp>
      <p:sp>
        <p:nvSpPr>
          <p:cNvPr id="4" name="Datumsplatzhalter 3"/>
          <p:cNvSpPr>
            <a:spLocks noGrp="1"/>
          </p:cNvSpPr>
          <p:nvPr>
            <p:ph type="dt" sz="half" idx="11"/>
          </p:nvPr>
        </p:nvSpPr>
        <p:spPr/>
        <p:txBody>
          <a:bodyPr/>
          <a:lstStyle/>
          <a:p>
            <a:pPr>
              <a:defRPr/>
            </a:pPr>
            <a:r>
              <a:rPr lang="de-DE" dirty="0"/>
              <a:t>Formation </a:t>
            </a:r>
            <a:r>
              <a:rPr lang="de-DE" dirty="0" err="1"/>
              <a:t>continue</a:t>
            </a:r>
            <a:r>
              <a:rPr lang="de-DE" dirty="0"/>
              <a:t> ASF 2018</a:t>
            </a:r>
            <a:endParaRPr lang="de-CH" dirty="0"/>
          </a:p>
        </p:txBody>
      </p:sp>
      <p:sp>
        <p:nvSpPr>
          <p:cNvPr id="5" name="Textfeld 4"/>
          <p:cNvSpPr txBox="1"/>
          <p:nvPr/>
        </p:nvSpPr>
        <p:spPr>
          <a:xfrm>
            <a:off x="611560" y="1700808"/>
            <a:ext cx="8568952" cy="3785652"/>
          </a:xfrm>
          <a:prstGeom prst="rect">
            <a:avLst/>
          </a:prstGeom>
          <a:noFill/>
        </p:spPr>
        <p:txBody>
          <a:bodyPr wrap="square" rtlCol="0">
            <a:spAutoFit/>
          </a:bodyPr>
          <a:lstStyle/>
          <a:p>
            <a:pPr marL="457200" indent="-457200">
              <a:buAutoNum type="alphaLcPeriod"/>
            </a:pPr>
            <a:r>
              <a:rPr lang="de-DE" sz="2400" dirty="0">
                <a:sym typeface="Wingdings"/>
              </a:rPr>
              <a:t>Analyse </a:t>
            </a:r>
            <a:r>
              <a:rPr lang="de-DE" sz="2400" dirty="0" err="1">
                <a:sym typeface="Wingdings"/>
              </a:rPr>
              <a:t>d‘une</a:t>
            </a:r>
            <a:r>
              <a:rPr lang="de-DE" sz="2400" dirty="0">
                <a:sym typeface="Wingdings"/>
              </a:rPr>
              <a:t> </a:t>
            </a:r>
            <a:r>
              <a:rPr lang="de-DE" sz="2400" dirty="0" err="1">
                <a:sym typeface="Wingdings"/>
              </a:rPr>
              <a:t>seule</a:t>
            </a:r>
            <a:r>
              <a:rPr lang="de-DE" sz="2400" dirty="0">
                <a:sym typeface="Wingdings"/>
              </a:rPr>
              <a:t> </a:t>
            </a:r>
            <a:r>
              <a:rPr lang="de-DE" sz="2400" dirty="0" err="1">
                <a:sym typeface="Wingdings"/>
              </a:rPr>
              <a:t>courbe</a:t>
            </a:r>
            <a:r>
              <a:rPr lang="de-DE" sz="2400" dirty="0">
                <a:sym typeface="Wingdings"/>
              </a:rPr>
              <a:t> de </a:t>
            </a:r>
            <a:r>
              <a:rPr lang="de-DE" sz="2400" dirty="0" err="1">
                <a:sym typeface="Wingdings"/>
              </a:rPr>
              <a:t>mesure</a:t>
            </a:r>
            <a:r>
              <a:rPr lang="de-DE" sz="2400" dirty="0">
                <a:sym typeface="Wingdings"/>
              </a:rPr>
              <a:t> = </a:t>
            </a:r>
            <a:r>
              <a:rPr lang="de-DE" sz="2400" dirty="0" err="1">
                <a:sym typeface="Wingdings"/>
              </a:rPr>
              <a:t>informations</a:t>
            </a:r>
            <a:r>
              <a:rPr lang="de-DE" sz="2400" dirty="0">
                <a:sym typeface="Wingdings"/>
              </a:rPr>
              <a:t> </a:t>
            </a:r>
            <a:r>
              <a:rPr lang="de-DE" sz="2400" dirty="0" err="1">
                <a:sym typeface="Wingdings"/>
              </a:rPr>
              <a:t>peu</a:t>
            </a:r>
            <a:r>
              <a:rPr lang="de-DE" sz="2400" dirty="0">
                <a:sym typeface="Wingdings"/>
              </a:rPr>
              <a:t> </a:t>
            </a:r>
            <a:r>
              <a:rPr lang="de-DE" sz="2400" dirty="0" err="1">
                <a:sym typeface="Wingdings"/>
              </a:rPr>
              <a:t>développées</a:t>
            </a:r>
            <a:endParaRPr lang="de-DE" sz="2400" dirty="0">
              <a:sym typeface="Wingdings"/>
            </a:endParaRPr>
          </a:p>
          <a:p>
            <a:pPr marL="457200" indent="-457200">
              <a:buAutoNum type="alphaLcPeriod"/>
            </a:pPr>
            <a:r>
              <a:rPr lang="de-DE" sz="2400" dirty="0">
                <a:sym typeface="Wingdings"/>
              </a:rPr>
              <a:t>Le </a:t>
            </a:r>
            <a:r>
              <a:rPr lang="de-DE" sz="2400" dirty="0" err="1">
                <a:sym typeface="Wingdings"/>
              </a:rPr>
              <a:t>paramètre</a:t>
            </a:r>
            <a:r>
              <a:rPr lang="de-DE" sz="2400" dirty="0">
                <a:sym typeface="Wingdings"/>
              </a:rPr>
              <a:t> (p. ex. </a:t>
            </a:r>
            <a:r>
              <a:rPr lang="de-DE" sz="2400" dirty="0" err="1">
                <a:sym typeface="Wingdings"/>
              </a:rPr>
              <a:t>conductivité</a:t>
            </a:r>
            <a:r>
              <a:rPr lang="de-DE" sz="2400" dirty="0">
                <a:sym typeface="Wingdings"/>
              </a:rPr>
              <a:t>) </a:t>
            </a:r>
            <a:r>
              <a:rPr lang="de-DE" sz="2400" dirty="0" err="1">
                <a:sym typeface="Wingdings"/>
              </a:rPr>
              <a:t>peut</a:t>
            </a:r>
            <a:r>
              <a:rPr lang="de-DE" sz="2400" dirty="0">
                <a:sym typeface="Wingdings"/>
              </a:rPr>
              <a:t> </a:t>
            </a:r>
            <a:r>
              <a:rPr lang="de-DE" sz="2400" dirty="0" err="1">
                <a:sym typeface="Wingdings"/>
              </a:rPr>
              <a:t>aussi</a:t>
            </a:r>
            <a:r>
              <a:rPr lang="de-DE" sz="2400" dirty="0">
                <a:sym typeface="Wingdings"/>
              </a:rPr>
              <a:t> </a:t>
            </a:r>
            <a:r>
              <a:rPr lang="de-DE" sz="2400" dirty="0" err="1">
                <a:sym typeface="Wingdings"/>
              </a:rPr>
              <a:t>varier</a:t>
            </a:r>
            <a:r>
              <a:rPr lang="de-DE" sz="2400" dirty="0">
                <a:sym typeface="Wingdings"/>
              </a:rPr>
              <a:t> </a:t>
            </a:r>
            <a:r>
              <a:rPr lang="de-DE" sz="2400" dirty="0" err="1">
                <a:sym typeface="Wingdings"/>
              </a:rPr>
              <a:t>durant</a:t>
            </a:r>
            <a:r>
              <a:rPr lang="de-DE" sz="2400" dirty="0">
                <a:sym typeface="Wingdings"/>
              </a:rPr>
              <a:t> </a:t>
            </a:r>
            <a:r>
              <a:rPr lang="de-DE" sz="2400" dirty="0" err="1">
                <a:sym typeface="Wingdings"/>
              </a:rPr>
              <a:t>l‘année</a:t>
            </a:r>
            <a:r>
              <a:rPr lang="de-DE" sz="2400" dirty="0">
                <a:sym typeface="Wingdings"/>
              </a:rPr>
              <a:t> </a:t>
            </a:r>
            <a:r>
              <a:rPr lang="de-DE" sz="2400" dirty="0" err="1">
                <a:sym typeface="Wingdings"/>
              </a:rPr>
              <a:t>sous</a:t>
            </a:r>
            <a:r>
              <a:rPr lang="de-DE" sz="2400" dirty="0">
                <a:sym typeface="Wingdings"/>
              </a:rPr>
              <a:t> </a:t>
            </a:r>
            <a:r>
              <a:rPr lang="de-DE" sz="2400" dirty="0" err="1">
                <a:sym typeface="Wingdings"/>
              </a:rPr>
              <a:t>l‘effet</a:t>
            </a:r>
            <a:r>
              <a:rPr lang="de-DE" sz="2400" dirty="0">
                <a:sym typeface="Wingdings"/>
              </a:rPr>
              <a:t> de la </a:t>
            </a:r>
            <a:r>
              <a:rPr lang="de-DE" sz="2400" dirty="0" err="1">
                <a:sym typeface="Wingdings"/>
              </a:rPr>
              <a:t>saison</a:t>
            </a:r>
            <a:r>
              <a:rPr lang="de-DE" sz="2400" dirty="0">
                <a:sym typeface="Wingdings"/>
              </a:rPr>
              <a:t>.</a:t>
            </a:r>
          </a:p>
          <a:p>
            <a:pPr marL="457200" indent="-457200">
              <a:buAutoNum type="alphaLcPeriod"/>
            </a:pPr>
            <a:r>
              <a:rPr lang="de-DE" sz="2400" dirty="0" err="1">
                <a:sym typeface="Wingdings"/>
              </a:rPr>
              <a:t>Les</a:t>
            </a:r>
            <a:r>
              <a:rPr lang="de-DE" sz="2400" dirty="0">
                <a:sym typeface="Wingdings"/>
              </a:rPr>
              <a:t> </a:t>
            </a:r>
            <a:r>
              <a:rPr lang="de-DE" sz="2400" dirty="0" err="1">
                <a:sym typeface="Wingdings"/>
              </a:rPr>
              <a:t>consignes</a:t>
            </a:r>
            <a:r>
              <a:rPr lang="de-DE" sz="2400" dirty="0">
                <a:sym typeface="Wingdings"/>
              </a:rPr>
              <a:t> </a:t>
            </a:r>
            <a:r>
              <a:rPr lang="de-DE" sz="2400" dirty="0" err="1">
                <a:sym typeface="Wingdings"/>
              </a:rPr>
              <a:t>d‘alarme</a:t>
            </a:r>
            <a:r>
              <a:rPr lang="de-DE" sz="2400" dirty="0">
                <a:sym typeface="Wingdings"/>
              </a:rPr>
              <a:t> min/</a:t>
            </a:r>
            <a:r>
              <a:rPr lang="de-DE" sz="2400" dirty="0" err="1">
                <a:sym typeface="Wingdings"/>
              </a:rPr>
              <a:t>max</a:t>
            </a:r>
            <a:r>
              <a:rPr lang="de-DE" sz="2400" dirty="0">
                <a:sym typeface="Wingdings"/>
              </a:rPr>
              <a:t> </a:t>
            </a:r>
            <a:r>
              <a:rPr lang="de-DE" sz="2400" dirty="0" err="1">
                <a:sym typeface="Wingdings"/>
              </a:rPr>
              <a:t>doivent</a:t>
            </a:r>
            <a:r>
              <a:rPr lang="de-DE" sz="2400" dirty="0">
                <a:sym typeface="Wingdings"/>
              </a:rPr>
              <a:t> </a:t>
            </a:r>
            <a:r>
              <a:rPr lang="de-DE" sz="2400" dirty="0" err="1">
                <a:sym typeface="Wingdings"/>
              </a:rPr>
              <a:t>être</a:t>
            </a:r>
            <a:r>
              <a:rPr lang="de-DE" sz="2400" dirty="0">
                <a:sym typeface="Wingdings"/>
              </a:rPr>
              <a:t> </a:t>
            </a:r>
            <a:r>
              <a:rPr lang="de-DE" sz="2400" dirty="0" err="1">
                <a:sym typeface="Wingdings"/>
              </a:rPr>
              <a:t>réglées</a:t>
            </a:r>
            <a:r>
              <a:rPr lang="de-DE" sz="2400" dirty="0">
                <a:sym typeface="Wingdings"/>
              </a:rPr>
              <a:t> </a:t>
            </a:r>
            <a:r>
              <a:rPr lang="de-DE" sz="2400" dirty="0" err="1">
                <a:sym typeface="Wingdings"/>
              </a:rPr>
              <a:t>avec</a:t>
            </a:r>
            <a:r>
              <a:rPr lang="de-DE" sz="2400" dirty="0">
                <a:sym typeface="Wingdings"/>
              </a:rPr>
              <a:t> </a:t>
            </a:r>
            <a:r>
              <a:rPr lang="de-DE" sz="2400" dirty="0" err="1">
                <a:sym typeface="Wingdings"/>
              </a:rPr>
              <a:t>une</a:t>
            </a:r>
            <a:r>
              <a:rPr lang="de-DE" sz="2400" dirty="0">
                <a:sym typeface="Wingdings"/>
              </a:rPr>
              <a:t> plage </a:t>
            </a:r>
            <a:r>
              <a:rPr lang="de-DE" sz="2400" dirty="0" err="1">
                <a:sym typeface="Wingdings"/>
              </a:rPr>
              <a:t>assez</a:t>
            </a:r>
            <a:r>
              <a:rPr lang="de-DE" sz="2400" dirty="0">
                <a:sym typeface="Wingdings"/>
              </a:rPr>
              <a:t> large.</a:t>
            </a:r>
          </a:p>
          <a:p>
            <a:pPr marL="457200" indent="-457200">
              <a:buAutoNum type="alphaLcPeriod"/>
            </a:pPr>
            <a:r>
              <a:rPr lang="de-DE" sz="2400" dirty="0">
                <a:sym typeface="Wingdings"/>
              </a:rPr>
              <a:t>Cela </a:t>
            </a:r>
            <a:r>
              <a:rPr lang="de-DE" sz="2400" dirty="0" err="1">
                <a:sym typeface="Wingdings"/>
              </a:rPr>
              <a:t>rend</a:t>
            </a:r>
            <a:r>
              <a:rPr lang="de-DE" sz="2400" dirty="0">
                <a:sym typeface="Wingdings"/>
              </a:rPr>
              <a:t> le </a:t>
            </a:r>
            <a:r>
              <a:rPr lang="de-DE" sz="2400" dirty="0" err="1">
                <a:sym typeface="Wingdings"/>
              </a:rPr>
              <a:t>système</a:t>
            </a:r>
            <a:r>
              <a:rPr lang="de-DE" sz="2400" dirty="0">
                <a:sym typeface="Wingdings"/>
              </a:rPr>
              <a:t> insensible </a:t>
            </a:r>
            <a:r>
              <a:rPr lang="de-DE" sz="2400" dirty="0" err="1">
                <a:sym typeface="Wingdings"/>
              </a:rPr>
              <a:t>aux</a:t>
            </a:r>
            <a:r>
              <a:rPr lang="de-DE" sz="2400" dirty="0">
                <a:sym typeface="Wingdings"/>
              </a:rPr>
              <a:t> </a:t>
            </a:r>
            <a:r>
              <a:rPr lang="de-DE" sz="2400" dirty="0" err="1">
                <a:sym typeface="Wingdings"/>
              </a:rPr>
              <a:t>fausses</a:t>
            </a:r>
            <a:r>
              <a:rPr lang="de-DE" sz="2400" dirty="0">
                <a:sym typeface="Wingdings"/>
              </a:rPr>
              <a:t> </a:t>
            </a:r>
            <a:r>
              <a:rPr lang="de-DE" sz="2400" dirty="0" err="1">
                <a:sym typeface="Wingdings"/>
              </a:rPr>
              <a:t>alarmes</a:t>
            </a:r>
            <a:r>
              <a:rPr lang="de-DE" sz="2400" dirty="0">
                <a:sym typeface="Wingdings"/>
              </a:rPr>
              <a:t>, </a:t>
            </a:r>
            <a:r>
              <a:rPr lang="de-DE" sz="2400" dirty="0" err="1">
                <a:sym typeface="Wingdings"/>
              </a:rPr>
              <a:t>mais</a:t>
            </a:r>
            <a:r>
              <a:rPr lang="de-DE" sz="2400" dirty="0">
                <a:sym typeface="Wingdings"/>
              </a:rPr>
              <a:t> ne </a:t>
            </a:r>
            <a:r>
              <a:rPr lang="de-DE" sz="2400" dirty="0" err="1">
                <a:sym typeface="Wingdings"/>
              </a:rPr>
              <a:t>suffit</a:t>
            </a:r>
            <a:r>
              <a:rPr lang="de-DE" sz="2400" dirty="0">
                <a:sym typeface="Wingdings"/>
              </a:rPr>
              <a:t> par </a:t>
            </a:r>
            <a:r>
              <a:rPr lang="de-DE" sz="2400" dirty="0" err="1">
                <a:sym typeface="Wingdings"/>
              </a:rPr>
              <a:t>pour</a:t>
            </a:r>
            <a:r>
              <a:rPr lang="de-DE" sz="2400" dirty="0">
                <a:sym typeface="Wingdings"/>
              </a:rPr>
              <a:t> </a:t>
            </a:r>
            <a:r>
              <a:rPr lang="de-DE" sz="2400" dirty="0" err="1">
                <a:sym typeface="Wingdings"/>
              </a:rPr>
              <a:t>détecter</a:t>
            </a:r>
            <a:r>
              <a:rPr lang="de-DE" sz="2400" dirty="0">
                <a:sym typeface="Wingdings"/>
              </a:rPr>
              <a:t> </a:t>
            </a:r>
            <a:r>
              <a:rPr lang="de-DE" sz="2400" dirty="0" err="1">
                <a:sym typeface="Wingdings"/>
              </a:rPr>
              <a:t>une</a:t>
            </a:r>
            <a:r>
              <a:rPr lang="de-DE" sz="2400" dirty="0">
                <a:sym typeface="Wingdings"/>
              </a:rPr>
              <a:t> </a:t>
            </a:r>
            <a:r>
              <a:rPr lang="de-DE" sz="2400" dirty="0" err="1">
                <a:sym typeface="Wingdings"/>
              </a:rPr>
              <a:t>éventuelle</a:t>
            </a:r>
            <a:r>
              <a:rPr lang="de-DE" sz="2400" dirty="0">
                <a:sym typeface="Wingdings"/>
              </a:rPr>
              <a:t> </a:t>
            </a:r>
            <a:r>
              <a:rPr lang="de-DE" sz="2400" dirty="0" err="1">
                <a:sym typeface="Wingdings"/>
              </a:rPr>
              <a:t>contamination</a:t>
            </a:r>
            <a:r>
              <a:rPr lang="de-DE" sz="2400" dirty="0">
                <a:sym typeface="Wingdings"/>
              </a:rPr>
              <a:t>!</a:t>
            </a:r>
          </a:p>
          <a:p>
            <a:pPr marL="457200" indent="-457200">
              <a:buAutoNum type="alphaLcPeriod"/>
            </a:pPr>
            <a:endParaRPr lang="de-DE" sz="2400" dirty="0">
              <a:sym typeface="Wingdings"/>
            </a:endParaRPr>
          </a:p>
          <a:p>
            <a:r>
              <a:rPr lang="de-DE" sz="2400" dirty="0">
                <a:sym typeface="Wingdings"/>
              </a:rPr>
              <a:t> </a:t>
            </a:r>
            <a:r>
              <a:rPr lang="de-DE" sz="2400" dirty="0" err="1">
                <a:sym typeface="Wingdings"/>
              </a:rPr>
              <a:t>Combinaison</a:t>
            </a:r>
            <a:r>
              <a:rPr lang="de-DE" sz="2400" dirty="0">
                <a:sym typeface="Wingdings"/>
              </a:rPr>
              <a:t> de </a:t>
            </a:r>
            <a:r>
              <a:rPr lang="de-DE" sz="2400" dirty="0" err="1">
                <a:sym typeface="Wingdings"/>
              </a:rPr>
              <a:t>plusieurs</a:t>
            </a:r>
            <a:r>
              <a:rPr lang="de-DE" sz="2400" dirty="0">
                <a:sym typeface="Wingdings"/>
              </a:rPr>
              <a:t> </a:t>
            </a:r>
            <a:r>
              <a:rPr lang="de-DE" sz="2400" dirty="0" err="1">
                <a:sym typeface="Wingdings"/>
              </a:rPr>
              <a:t>paramètres</a:t>
            </a:r>
            <a:r>
              <a:rPr lang="de-DE" sz="2400" dirty="0">
                <a:sym typeface="Wingdings"/>
              </a:rPr>
              <a:t> = </a:t>
            </a:r>
            <a:r>
              <a:rPr lang="de-DE" sz="2400" dirty="0" err="1">
                <a:sym typeface="Wingdings"/>
              </a:rPr>
              <a:t>indice</a:t>
            </a:r>
            <a:r>
              <a:rPr lang="de-DE" sz="2400" dirty="0">
                <a:sym typeface="Wingdings"/>
              </a:rPr>
              <a:t> de </a:t>
            </a:r>
            <a:r>
              <a:rPr lang="de-DE" sz="2400" dirty="0" err="1">
                <a:sym typeface="Wingdings"/>
              </a:rPr>
              <a:t>contamination</a:t>
            </a:r>
            <a:endParaRPr lang="de-DE" sz="2400" dirty="0">
              <a:sym typeface="Wingdings"/>
            </a:endParaRPr>
          </a:p>
        </p:txBody>
      </p:sp>
    </p:spTree>
    <p:extLst>
      <p:ext uri="{BB962C8B-B14F-4D97-AF65-F5344CB8AC3E}">
        <p14:creationId xmlns:p14="http://schemas.microsoft.com/office/powerpoint/2010/main" val="13477501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467544" y="188640"/>
            <a:ext cx="6624736" cy="720080"/>
          </a:xfrm>
        </p:spPr>
        <p:txBody>
          <a:bodyPr vert="horz" lIns="91440" tIns="45720" rIns="91440" bIns="45720" rtlCol="0" anchor="ctr">
            <a:normAutofit/>
          </a:bodyPr>
          <a:lstStyle/>
          <a:p>
            <a:r>
              <a:rPr lang="fr-CH" sz="3200" dirty="0"/>
              <a:t>Assurance-qualité</a:t>
            </a:r>
          </a:p>
        </p:txBody>
      </p:sp>
      <p:sp>
        <p:nvSpPr>
          <p:cNvPr id="4" name="Datumsplatzhalter 3"/>
          <p:cNvSpPr>
            <a:spLocks noGrp="1"/>
          </p:cNvSpPr>
          <p:nvPr>
            <p:ph type="dt" sz="half" idx="11"/>
          </p:nvPr>
        </p:nvSpPr>
        <p:spPr/>
        <p:txBody>
          <a:bodyPr/>
          <a:lstStyle/>
          <a:p>
            <a:pPr>
              <a:defRPr/>
            </a:pPr>
            <a:r>
              <a:rPr lang="de-DE" dirty="0"/>
              <a:t>Formation </a:t>
            </a:r>
            <a:r>
              <a:rPr lang="de-DE" dirty="0" err="1"/>
              <a:t>continue</a:t>
            </a:r>
            <a:r>
              <a:rPr lang="de-DE" dirty="0"/>
              <a:t> ASF 2018</a:t>
            </a:r>
            <a:endParaRPr lang="de-CH" dirty="0"/>
          </a:p>
        </p:txBody>
      </p:sp>
      <p:sp>
        <p:nvSpPr>
          <p:cNvPr id="5" name="Textfeld 4"/>
          <p:cNvSpPr txBox="1"/>
          <p:nvPr/>
        </p:nvSpPr>
        <p:spPr>
          <a:xfrm>
            <a:off x="611560" y="1700808"/>
            <a:ext cx="8424936" cy="4524315"/>
          </a:xfrm>
          <a:prstGeom prst="rect">
            <a:avLst/>
          </a:prstGeom>
          <a:noFill/>
        </p:spPr>
        <p:txBody>
          <a:bodyPr wrap="square" rtlCol="0">
            <a:spAutoFit/>
          </a:bodyPr>
          <a:lstStyle/>
          <a:p>
            <a:r>
              <a:rPr lang="de-DE" sz="2400" dirty="0" err="1">
                <a:sym typeface="Wingdings"/>
              </a:rPr>
              <a:t>Un</a:t>
            </a:r>
            <a:r>
              <a:rPr lang="de-DE" sz="2400" dirty="0">
                <a:sym typeface="Wingdings"/>
              </a:rPr>
              <a:t> </a:t>
            </a:r>
            <a:r>
              <a:rPr lang="de-DE" sz="2400" dirty="0" err="1">
                <a:sym typeface="Wingdings"/>
              </a:rPr>
              <a:t>monitorage</a:t>
            </a:r>
            <a:r>
              <a:rPr lang="de-DE" sz="2400" dirty="0">
                <a:sym typeface="Wingdings"/>
              </a:rPr>
              <a:t> en </a:t>
            </a:r>
            <a:r>
              <a:rPr lang="de-DE" sz="2400" dirty="0" err="1">
                <a:sym typeface="Wingdings"/>
              </a:rPr>
              <a:t>ligne</a:t>
            </a:r>
            <a:r>
              <a:rPr lang="de-DE" sz="2400" dirty="0">
                <a:sym typeface="Wingdings"/>
              </a:rPr>
              <a:t> </a:t>
            </a:r>
            <a:r>
              <a:rPr lang="de-DE" sz="2400" dirty="0" err="1">
                <a:sym typeface="Wingdings"/>
              </a:rPr>
              <a:t>nécessite</a:t>
            </a:r>
            <a:r>
              <a:rPr lang="de-DE" sz="2400" dirty="0">
                <a:sym typeface="Wingdings"/>
              </a:rPr>
              <a:t>…</a:t>
            </a:r>
          </a:p>
          <a:p>
            <a:endParaRPr lang="de-DE" sz="2400" dirty="0">
              <a:sym typeface="Wingdings"/>
            </a:endParaRPr>
          </a:p>
          <a:p>
            <a:r>
              <a:rPr lang="de-DE" sz="2400" dirty="0">
                <a:sym typeface="Wingdings"/>
              </a:rPr>
              <a:t>...</a:t>
            </a:r>
            <a:r>
              <a:rPr lang="de-DE" sz="2400" dirty="0" err="1">
                <a:sym typeface="Wingdings"/>
              </a:rPr>
              <a:t>une</a:t>
            </a:r>
            <a:r>
              <a:rPr lang="de-DE" sz="2400" dirty="0">
                <a:sym typeface="Wingdings"/>
              </a:rPr>
              <a:t> </a:t>
            </a:r>
            <a:r>
              <a:rPr lang="de-DE" sz="2400" dirty="0" err="1">
                <a:sym typeface="Wingdings"/>
              </a:rPr>
              <a:t>maintenance</a:t>
            </a:r>
            <a:r>
              <a:rPr lang="de-DE" sz="2400" dirty="0">
                <a:sym typeface="Wingdings"/>
              </a:rPr>
              <a:t> </a:t>
            </a:r>
            <a:r>
              <a:rPr lang="de-DE" sz="2400" dirty="0" err="1">
                <a:sym typeface="Wingdings"/>
              </a:rPr>
              <a:t>régulière</a:t>
            </a:r>
            <a:r>
              <a:rPr lang="de-DE" sz="2400" dirty="0">
                <a:sym typeface="Wingdings"/>
              </a:rPr>
              <a:t> des </a:t>
            </a:r>
            <a:r>
              <a:rPr lang="de-DE" sz="2400" dirty="0" err="1">
                <a:sym typeface="Wingdings"/>
              </a:rPr>
              <a:t>systèmes</a:t>
            </a:r>
            <a:r>
              <a:rPr lang="de-DE" sz="2400" dirty="0">
                <a:sym typeface="Wingdings"/>
              </a:rPr>
              <a:t> de </a:t>
            </a:r>
            <a:r>
              <a:rPr lang="de-DE" sz="2400" dirty="0" err="1">
                <a:sym typeface="Wingdings"/>
              </a:rPr>
              <a:t>monitorage</a:t>
            </a:r>
            <a:endParaRPr lang="de-DE" sz="2400" dirty="0">
              <a:sym typeface="Wingdings"/>
            </a:endParaRPr>
          </a:p>
          <a:p>
            <a:r>
              <a:rPr lang="de-DE" sz="2400" dirty="0">
                <a:sym typeface="Wingdings"/>
              </a:rPr>
              <a:t>...le </a:t>
            </a:r>
            <a:r>
              <a:rPr lang="de-DE" sz="2400" dirty="0" err="1">
                <a:sym typeface="Wingdings"/>
              </a:rPr>
              <a:t>calibrage</a:t>
            </a:r>
            <a:r>
              <a:rPr lang="de-DE" sz="2400" dirty="0">
                <a:sym typeface="Wingdings"/>
              </a:rPr>
              <a:t> </a:t>
            </a:r>
            <a:r>
              <a:rPr lang="de-DE" sz="2400" dirty="0" err="1">
                <a:sym typeface="Wingdings"/>
              </a:rPr>
              <a:t>régulier</a:t>
            </a:r>
            <a:r>
              <a:rPr lang="de-DE" sz="2400" dirty="0">
                <a:sym typeface="Wingdings"/>
              </a:rPr>
              <a:t> et le </a:t>
            </a:r>
            <a:r>
              <a:rPr lang="de-DE" sz="2400" dirty="0" err="1">
                <a:sym typeface="Wingdings"/>
              </a:rPr>
              <a:t>contrôle</a:t>
            </a:r>
            <a:r>
              <a:rPr lang="de-DE" sz="2400" dirty="0">
                <a:sym typeface="Wingdings"/>
              </a:rPr>
              <a:t> des </a:t>
            </a:r>
            <a:r>
              <a:rPr lang="de-DE" sz="2400" dirty="0" err="1">
                <a:sym typeface="Wingdings"/>
              </a:rPr>
              <a:t>valeurs</a:t>
            </a:r>
            <a:r>
              <a:rPr lang="de-DE" sz="2400" dirty="0">
                <a:sym typeface="Wingdings"/>
              </a:rPr>
              <a:t> </a:t>
            </a:r>
            <a:r>
              <a:rPr lang="de-DE" sz="2400" dirty="0" err="1">
                <a:sym typeface="Wingdings"/>
              </a:rPr>
              <a:t>mesurées</a:t>
            </a:r>
            <a:endParaRPr lang="de-DE" sz="2400" dirty="0">
              <a:sym typeface="Wingdings"/>
            </a:endParaRPr>
          </a:p>
          <a:p>
            <a:r>
              <a:rPr lang="de-DE" sz="2400" dirty="0">
                <a:sym typeface="Wingdings"/>
              </a:rPr>
              <a:t>...</a:t>
            </a:r>
            <a:r>
              <a:rPr lang="de-DE" sz="2400" dirty="0" err="1">
                <a:sym typeface="Wingdings"/>
              </a:rPr>
              <a:t>l‘observation</a:t>
            </a:r>
            <a:r>
              <a:rPr lang="de-DE" sz="2400" dirty="0">
                <a:sym typeface="Wingdings"/>
              </a:rPr>
              <a:t> de </a:t>
            </a:r>
            <a:r>
              <a:rPr lang="de-DE" sz="2400" dirty="0" err="1">
                <a:sym typeface="Wingdings"/>
              </a:rPr>
              <a:t>l‘évolution</a:t>
            </a:r>
            <a:r>
              <a:rPr lang="de-DE" sz="2400" dirty="0">
                <a:sym typeface="Wingdings"/>
              </a:rPr>
              <a:t> des </a:t>
            </a:r>
            <a:r>
              <a:rPr lang="de-DE" sz="2400" dirty="0" err="1">
                <a:sym typeface="Wingdings"/>
              </a:rPr>
              <a:t>valeurs</a:t>
            </a:r>
            <a:r>
              <a:rPr lang="de-DE" sz="2400" dirty="0">
                <a:sym typeface="Wingdings"/>
              </a:rPr>
              <a:t> </a:t>
            </a:r>
            <a:r>
              <a:rPr lang="de-DE" sz="2400" dirty="0" err="1">
                <a:sym typeface="Wingdings"/>
              </a:rPr>
              <a:t>mesurées</a:t>
            </a:r>
            <a:endParaRPr lang="de-DE" sz="2400" dirty="0">
              <a:sym typeface="Wingdings"/>
            </a:endParaRPr>
          </a:p>
          <a:p>
            <a:r>
              <a:rPr lang="de-DE" sz="2400" dirty="0">
                <a:sym typeface="Wingdings"/>
              </a:rPr>
              <a:t>...</a:t>
            </a:r>
            <a:r>
              <a:rPr lang="de-DE" sz="2400" dirty="0" err="1">
                <a:sym typeface="Wingdings"/>
              </a:rPr>
              <a:t>l‘évaluation</a:t>
            </a:r>
            <a:r>
              <a:rPr lang="de-DE" sz="2400" dirty="0">
                <a:sym typeface="Wingdings"/>
              </a:rPr>
              <a:t> des </a:t>
            </a:r>
            <a:r>
              <a:rPr lang="de-DE" sz="2400" dirty="0" err="1">
                <a:sym typeface="Wingdings"/>
              </a:rPr>
              <a:t>données</a:t>
            </a:r>
            <a:r>
              <a:rPr lang="de-DE" sz="2400" dirty="0">
                <a:sym typeface="Wingdings"/>
              </a:rPr>
              <a:t> en </a:t>
            </a:r>
            <a:r>
              <a:rPr lang="de-DE" sz="2400" dirty="0" err="1">
                <a:sym typeface="Wingdings"/>
              </a:rPr>
              <a:t>ligne</a:t>
            </a:r>
            <a:endParaRPr lang="de-DE" sz="2400" dirty="0">
              <a:sym typeface="Wingdings"/>
            </a:endParaRPr>
          </a:p>
          <a:p>
            <a:r>
              <a:rPr lang="de-DE" sz="2400" dirty="0">
                <a:sym typeface="Wingdings"/>
              </a:rPr>
              <a:t>...</a:t>
            </a:r>
            <a:r>
              <a:rPr lang="de-DE" sz="2400" dirty="0" err="1">
                <a:sym typeface="Wingdings"/>
              </a:rPr>
              <a:t>l‘interprétation</a:t>
            </a:r>
            <a:r>
              <a:rPr lang="de-DE" sz="2400" dirty="0">
                <a:sym typeface="Wingdings"/>
              </a:rPr>
              <a:t> des </a:t>
            </a:r>
            <a:r>
              <a:rPr lang="de-DE" sz="2400" dirty="0" err="1">
                <a:sym typeface="Wingdings"/>
              </a:rPr>
              <a:t>données</a:t>
            </a:r>
            <a:r>
              <a:rPr lang="de-DE" sz="2400" dirty="0">
                <a:sym typeface="Wingdings"/>
              </a:rPr>
              <a:t> en </a:t>
            </a:r>
            <a:r>
              <a:rPr lang="de-DE" sz="2400" dirty="0" err="1">
                <a:sym typeface="Wingdings"/>
              </a:rPr>
              <a:t>cas</a:t>
            </a:r>
            <a:r>
              <a:rPr lang="de-DE" sz="2400" dirty="0">
                <a:sym typeface="Wingdings"/>
              </a:rPr>
              <a:t> </a:t>
            </a:r>
            <a:r>
              <a:rPr lang="de-DE" sz="2400" dirty="0" err="1">
                <a:sym typeface="Wingdings"/>
              </a:rPr>
              <a:t>d‘alarme</a:t>
            </a:r>
            <a:endParaRPr lang="de-DE" sz="2400" dirty="0">
              <a:sym typeface="Wingdings"/>
            </a:endParaRPr>
          </a:p>
          <a:p>
            <a:r>
              <a:rPr lang="de-DE" sz="2400" dirty="0">
                <a:sym typeface="Wingdings"/>
              </a:rPr>
              <a:t>...la </a:t>
            </a:r>
            <a:r>
              <a:rPr lang="de-DE" sz="2400" dirty="0" err="1">
                <a:sym typeface="Wingdings"/>
              </a:rPr>
              <a:t>validation</a:t>
            </a:r>
            <a:r>
              <a:rPr lang="de-DE" sz="2400" dirty="0">
                <a:sym typeface="Wingdings"/>
              </a:rPr>
              <a:t> du </a:t>
            </a:r>
            <a:r>
              <a:rPr lang="de-DE" sz="2400" dirty="0" err="1">
                <a:sym typeface="Wingdings"/>
              </a:rPr>
              <a:t>système</a:t>
            </a:r>
            <a:r>
              <a:rPr lang="de-DE" sz="2400" dirty="0">
                <a:sym typeface="Wingdings"/>
              </a:rPr>
              <a:t> </a:t>
            </a:r>
            <a:r>
              <a:rPr lang="de-DE" sz="2400" dirty="0" err="1">
                <a:sym typeface="Wingdings"/>
              </a:rPr>
              <a:t>d‘alarme</a:t>
            </a:r>
            <a:r>
              <a:rPr lang="de-DE" sz="2400" dirty="0">
                <a:sym typeface="Wingdings"/>
              </a:rPr>
              <a:t>  HACCP!!</a:t>
            </a:r>
          </a:p>
          <a:p>
            <a:endParaRPr lang="de-DE" sz="2400" dirty="0">
              <a:sym typeface="Wingdings"/>
            </a:endParaRPr>
          </a:p>
          <a:p>
            <a:pPr marL="342900" indent="-342900">
              <a:buFont typeface="Wingdings" charset="2"/>
              <a:buChar char="à"/>
            </a:pPr>
            <a:r>
              <a:rPr lang="de-DE" sz="2400" dirty="0" err="1">
                <a:sym typeface="Wingdings"/>
              </a:rPr>
              <a:t>Instruction</a:t>
            </a:r>
            <a:r>
              <a:rPr lang="de-DE" sz="2400" dirty="0">
                <a:sym typeface="Wingdings"/>
              </a:rPr>
              <a:t> et </a:t>
            </a:r>
            <a:r>
              <a:rPr lang="de-DE" sz="2400" dirty="0" err="1">
                <a:sym typeface="Wingdings"/>
              </a:rPr>
              <a:t>formation</a:t>
            </a:r>
            <a:r>
              <a:rPr lang="de-DE" sz="2400" dirty="0">
                <a:sym typeface="Wingdings"/>
              </a:rPr>
              <a:t> </a:t>
            </a:r>
            <a:r>
              <a:rPr lang="de-DE" sz="2400" dirty="0" err="1">
                <a:sym typeface="Wingdings"/>
              </a:rPr>
              <a:t>continue</a:t>
            </a:r>
            <a:r>
              <a:rPr lang="de-DE" sz="2400" dirty="0">
                <a:sym typeface="Wingdings"/>
              </a:rPr>
              <a:t> du </a:t>
            </a:r>
            <a:r>
              <a:rPr lang="de-DE" sz="2400" dirty="0" err="1">
                <a:sym typeface="Wingdings"/>
              </a:rPr>
              <a:t>personnel</a:t>
            </a:r>
            <a:r>
              <a:rPr lang="de-DE" sz="2400" dirty="0">
                <a:sym typeface="Wingdings"/>
              </a:rPr>
              <a:t> </a:t>
            </a:r>
            <a:r>
              <a:rPr lang="de-DE" sz="2400" dirty="0" err="1">
                <a:sym typeface="Wingdings"/>
              </a:rPr>
              <a:t>d‘exploitation</a:t>
            </a:r>
            <a:endParaRPr lang="de-DE" sz="2400" dirty="0">
              <a:sym typeface="Wingdings"/>
            </a:endParaRPr>
          </a:p>
          <a:p>
            <a:pPr marL="342900" indent="-342900">
              <a:buFont typeface="Wingdings" charset="2"/>
              <a:buChar char="à"/>
            </a:pPr>
            <a:r>
              <a:rPr lang="de-DE" sz="2400" dirty="0" err="1">
                <a:sym typeface="Wingdings"/>
              </a:rPr>
              <a:t>Systèmes</a:t>
            </a:r>
            <a:r>
              <a:rPr lang="de-DE" sz="2400" dirty="0">
                <a:sym typeface="Wingdings"/>
              </a:rPr>
              <a:t> </a:t>
            </a:r>
            <a:r>
              <a:rPr lang="de-DE" sz="2400" dirty="0" err="1">
                <a:sym typeface="Wingdings"/>
              </a:rPr>
              <a:t>transparents</a:t>
            </a:r>
            <a:r>
              <a:rPr lang="de-DE" sz="2400" dirty="0">
                <a:sym typeface="Wingdings"/>
              </a:rPr>
              <a:t> </a:t>
            </a:r>
            <a:r>
              <a:rPr lang="de-DE" sz="2400" dirty="0" err="1">
                <a:sym typeface="Wingdings"/>
              </a:rPr>
              <a:t>d‘évaluation</a:t>
            </a:r>
            <a:r>
              <a:rPr lang="de-DE" sz="2400" dirty="0">
                <a:sym typeface="Wingdings"/>
              </a:rPr>
              <a:t> des </a:t>
            </a:r>
            <a:r>
              <a:rPr lang="de-DE" sz="2400" dirty="0" err="1">
                <a:sym typeface="Wingdings"/>
              </a:rPr>
              <a:t>alarmes</a:t>
            </a:r>
            <a:endParaRPr lang="de-DE" sz="2400" dirty="0">
              <a:sym typeface="Wingdings"/>
            </a:endParaRPr>
          </a:p>
          <a:p>
            <a:pPr marL="342900" indent="-342900">
              <a:buFont typeface="Wingdings" charset="2"/>
              <a:buChar char="à"/>
            </a:pPr>
            <a:r>
              <a:rPr lang="de-DE" sz="2400" dirty="0" err="1">
                <a:sym typeface="Wingdings"/>
              </a:rPr>
              <a:t>Échanges</a:t>
            </a:r>
            <a:r>
              <a:rPr lang="de-DE" sz="2400" dirty="0">
                <a:sym typeface="Wingdings"/>
              </a:rPr>
              <a:t> </a:t>
            </a:r>
            <a:r>
              <a:rPr lang="de-DE" sz="2400" dirty="0" err="1">
                <a:sym typeface="Wingdings"/>
              </a:rPr>
              <a:t>d‘expérience</a:t>
            </a:r>
            <a:r>
              <a:rPr lang="de-DE" sz="2400" dirty="0">
                <a:sym typeface="Wingdings"/>
              </a:rPr>
              <a:t> entre </a:t>
            </a:r>
            <a:r>
              <a:rPr lang="de-DE" sz="2400" dirty="0" err="1">
                <a:sym typeface="Wingdings"/>
              </a:rPr>
              <a:t>opérateurs</a:t>
            </a:r>
            <a:endParaRPr lang="de-DE" sz="2400" dirty="0">
              <a:sym typeface="Wingdings"/>
            </a:endParaRPr>
          </a:p>
        </p:txBody>
      </p:sp>
    </p:spTree>
    <p:extLst>
      <p:ext uri="{BB962C8B-B14F-4D97-AF65-F5344CB8AC3E}">
        <p14:creationId xmlns:p14="http://schemas.microsoft.com/office/powerpoint/2010/main" val="21267797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57200" y="1600201"/>
            <a:ext cx="8229600" cy="2116832"/>
          </a:xfrm>
        </p:spPr>
        <p:txBody>
          <a:bodyPr>
            <a:normAutofit/>
          </a:bodyPr>
          <a:lstStyle/>
          <a:p>
            <a:pPr algn="ctr"/>
            <a:r>
              <a:rPr lang="de-CH" sz="7200" dirty="0" err="1"/>
              <a:t>Démo</a:t>
            </a:r>
            <a:endParaRPr lang="de-CH" sz="7200" dirty="0"/>
          </a:p>
        </p:txBody>
      </p:sp>
      <p:sp>
        <p:nvSpPr>
          <p:cNvPr id="4" name="Datumsplatzhalter 4">
            <a:extLst>
              <a:ext uri="{FF2B5EF4-FFF2-40B4-BE49-F238E27FC236}">
                <a16:creationId xmlns:a16="http://schemas.microsoft.com/office/drawing/2014/main" xmlns="" id="{4062620B-C2D1-4895-B72F-E5C2FB4EE166}"/>
              </a:ext>
            </a:extLst>
          </p:cNvPr>
          <p:cNvSpPr>
            <a:spLocks noGrp="1"/>
          </p:cNvSpPr>
          <p:nvPr>
            <p:ph type="dt" sz="half" idx="10"/>
          </p:nvPr>
        </p:nvSpPr>
        <p:spPr>
          <a:xfrm>
            <a:off x="467544" y="6309320"/>
            <a:ext cx="2592288" cy="365125"/>
          </a:xfrm>
        </p:spPr>
        <p:txBody>
          <a:bodyPr/>
          <a:lstStyle/>
          <a:p>
            <a:r>
              <a:rPr lang="de-DE" dirty="0"/>
              <a:t>Formation </a:t>
            </a:r>
            <a:r>
              <a:rPr lang="de-DE" dirty="0" err="1"/>
              <a:t>continue</a:t>
            </a:r>
            <a:r>
              <a:rPr lang="de-DE" dirty="0"/>
              <a:t> ASF 2018</a:t>
            </a:r>
            <a:endParaRPr lang="de-CH" dirty="0"/>
          </a:p>
        </p:txBody>
      </p:sp>
    </p:spTree>
    <p:extLst>
      <p:ext uri="{BB962C8B-B14F-4D97-AF65-F5344CB8AC3E}">
        <p14:creationId xmlns:p14="http://schemas.microsoft.com/office/powerpoint/2010/main" val="20314445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3568" y="1844824"/>
            <a:ext cx="7772400" cy="1143008"/>
          </a:xfrm>
        </p:spPr>
        <p:txBody>
          <a:bodyPr>
            <a:normAutofit fontScale="90000"/>
          </a:bodyPr>
          <a:lstStyle/>
          <a:p>
            <a:r>
              <a:rPr lang="de-CH" sz="3100" b="1" dirty="0">
                <a:solidFill>
                  <a:srgbClr val="245898"/>
                </a:solidFill>
              </a:rPr>
              <a:t>Tests </a:t>
            </a:r>
            <a:r>
              <a:rPr lang="de-CH" sz="3100" b="1" dirty="0" err="1">
                <a:solidFill>
                  <a:srgbClr val="245898"/>
                </a:solidFill>
              </a:rPr>
              <a:t>microbiologiques</a:t>
            </a:r>
            <a:r>
              <a:rPr lang="de-CH" sz="3100" b="1" dirty="0">
                <a:solidFill>
                  <a:srgbClr val="245898"/>
                </a:solidFill>
              </a:rPr>
              <a:t> de </a:t>
            </a:r>
            <a:r>
              <a:rPr lang="de-CH" sz="3100" b="1" dirty="0" err="1">
                <a:solidFill>
                  <a:srgbClr val="245898"/>
                </a:solidFill>
              </a:rPr>
              <a:t>l’eau</a:t>
            </a:r>
            <a:r>
              <a:rPr lang="de-CH" dirty="0"/>
              <a:t/>
            </a:r>
            <a:br>
              <a:rPr lang="de-CH" dirty="0"/>
            </a:br>
            <a:endParaRPr lang="de-CH" dirty="0"/>
          </a:p>
        </p:txBody>
      </p:sp>
      <p:sp>
        <p:nvSpPr>
          <p:cNvPr id="3" name="Untertitel 2"/>
          <p:cNvSpPr>
            <a:spLocks noGrp="1"/>
          </p:cNvSpPr>
          <p:nvPr>
            <p:ph type="subTitle" idx="1"/>
          </p:nvPr>
        </p:nvSpPr>
        <p:spPr>
          <a:xfrm>
            <a:off x="1115616" y="2636912"/>
            <a:ext cx="6858048" cy="1649344"/>
          </a:xfrm>
        </p:spPr>
        <p:txBody>
          <a:bodyPr>
            <a:noAutofit/>
          </a:bodyPr>
          <a:lstStyle/>
          <a:p>
            <a:pPr>
              <a:defRPr/>
            </a:pPr>
            <a:r>
              <a:rPr lang="de-DE" sz="1600" b="1" dirty="0"/>
              <a:t>-</a:t>
            </a:r>
            <a:r>
              <a:rPr lang="de-DE" sz="1600" b="1" dirty="0" err="1"/>
              <a:t>cytométrie</a:t>
            </a:r>
            <a:r>
              <a:rPr lang="de-DE" sz="1600" b="1" dirty="0"/>
              <a:t> en </a:t>
            </a:r>
            <a:r>
              <a:rPr lang="de-DE" sz="1600" b="1" dirty="0" err="1"/>
              <a:t>flux</a:t>
            </a:r>
            <a:endParaRPr lang="de-DE" sz="1600" b="1" dirty="0"/>
          </a:p>
          <a:p>
            <a:pPr>
              <a:defRPr/>
            </a:pPr>
            <a:r>
              <a:rPr lang="de-DE" sz="1600" b="1" dirty="0"/>
              <a:t>-Coliformes &amp; </a:t>
            </a:r>
            <a:r>
              <a:rPr lang="de-DE" sz="1600" b="1" i="1" dirty="0"/>
              <a:t>E.Coli</a:t>
            </a:r>
            <a:r>
              <a:rPr lang="de-DE" sz="1600" b="1" dirty="0"/>
              <a:t> </a:t>
            </a:r>
          </a:p>
          <a:p>
            <a:pPr>
              <a:buFontTx/>
              <a:buChar char="-"/>
              <a:defRPr/>
            </a:pPr>
            <a:r>
              <a:rPr lang="de-DE" sz="1600" b="1" dirty="0"/>
              <a:t> </a:t>
            </a:r>
            <a:r>
              <a:rPr lang="de-DE" sz="1600" b="1" dirty="0" err="1"/>
              <a:t>entérocoques</a:t>
            </a:r>
            <a:endParaRPr lang="de-DE" sz="1600" b="1" dirty="0"/>
          </a:p>
          <a:p>
            <a:pPr>
              <a:buFontTx/>
              <a:buChar char="-"/>
              <a:defRPr/>
            </a:pPr>
            <a:r>
              <a:rPr lang="de-DE" sz="1600" b="1" dirty="0"/>
              <a:t> </a:t>
            </a:r>
            <a:r>
              <a:rPr lang="de-DE" sz="1600" b="1" i="1" dirty="0"/>
              <a:t>Pseudomonas aeruginosa</a:t>
            </a:r>
          </a:p>
          <a:p>
            <a:pPr>
              <a:buFontTx/>
              <a:buChar char="-"/>
              <a:defRPr/>
            </a:pPr>
            <a:r>
              <a:rPr lang="de-DE" sz="1600" b="1" dirty="0"/>
              <a:t> </a:t>
            </a:r>
            <a:r>
              <a:rPr lang="de-DE" sz="1600" b="1" dirty="0" err="1"/>
              <a:t>bactéries</a:t>
            </a:r>
            <a:r>
              <a:rPr lang="de-DE" sz="1600" b="1" dirty="0"/>
              <a:t> </a:t>
            </a:r>
            <a:r>
              <a:rPr lang="de-DE" sz="1600" b="1" dirty="0" err="1"/>
              <a:t>hétérotrophes</a:t>
            </a:r>
            <a:r>
              <a:rPr lang="de-DE" sz="1600" b="1" dirty="0"/>
              <a:t> (</a:t>
            </a:r>
            <a:r>
              <a:rPr lang="de-DE" sz="1600" b="1" dirty="0" err="1"/>
              <a:t>nombre</a:t>
            </a:r>
            <a:r>
              <a:rPr lang="de-DE" sz="1600" b="1" dirty="0"/>
              <a:t> total de </a:t>
            </a:r>
            <a:r>
              <a:rPr lang="de-DE" sz="1600" b="1" dirty="0" err="1"/>
              <a:t>germes</a:t>
            </a:r>
            <a:r>
              <a:rPr lang="de-DE" sz="1600" b="1" dirty="0"/>
              <a:t>)</a:t>
            </a:r>
          </a:p>
          <a:p>
            <a:pPr>
              <a:buFontTx/>
              <a:buChar char="-"/>
              <a:defRPr/>
            </a:pPr>
            <a:r>
              <a:rPr lang="de-DE" sz="1600" b="1" dirty="0"/>
              <a:t> </a:t>
            </a:r>
            <a:endParaRPr lang="de-CH" sz="1600" b="1" dirty="0"/>
          </a:p>
        </p:txBody>
      </p:sp>
      <p:sp>
        <p:nvSpPr>
          <p:cNvPr id="6" name="Datumsplatzhalter 4">
            <a:extLst>
              <a:ext uri="{FF2B5EF4-FFF2-40B4-BE49-F238E27FC236}">
                <a16:creationId xmlns:a16="http://schemas.microsoft.com/office/drawing/2014/main" xmlns="" id="{4062620B-C2D1-4895-B72F-E5C2FB4EE166}"/>
              </a:ext>
            </a:extLst>
          </p:cNvPr>
          <p:cNvSpPr>
            <a:spLocks noGrp="1"/>
          </p:cNvSpPr>
          <p:nvPr>
            <p:ph type="dt" sz="half" idx="10"/>
          </p:nvPr>
        </p:nvSpPr>
        <p:spPr>
          <a:xfrm>
            <a:off x="467544" y="6309320"/>
            <a:ext cx="2592288" cy="365125"/>
          </a:xfrm>
        </p:spPr>
        <p:txBody>
          <a:bodyPr/>
          <a:lstStyle/>
          <a:p>
            <a:r>
              <a:rPr lang="de-DE" dirty="0"/>
              <a:t>Formation </a:t>
            </a:r>
            <a:r>
              <a:rPr lang="de-DE" dirty="0" err="1"/>
              <a:t>continue</a:t>
            </a:r>
            <a:r>
              <a:rPr lang="de-DE" dirty="0"/>
              <a:t> ASF 2018</a:t>
            </a:r>
            <a:endParaRPr lang="de-CH" dirty="0"/>
          </a:p>
        </p:txBody>
      </p:sp>
    </p:spTree>
    <p:extLst>
      <p:ext uri="{BB962C8B-B14F-4D97-AF65-F5344CB8AC3E}">
        <p14:creationId xmlns:p14="http://schemas.microsoft.com/office/powerpoint/2010/main" val="1404143652"/>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65138" y="242108"/>
            <a:ext cx="7059190" cy="1142901"/>
          </a:xfrm>
        </p:spPr>
        <p:txBody>
          <a:bodyPr vert="horz" lIns="91440" tIns="45720" rIns="91440" bIns="45720" rtlCol="0" anchor="ctr">
            <a:normAutofit/>
          </a:bodyPr>
          <a:lstStyle/>
          <a:p>
            <a:pPr algn="l"/>
            <a:r>
              <a:rPr lang="de-DE" altLang="de-DE" sz="3200" dirty="0"/>
              <a:t>Standards </a:t>
            </a:r>
            <a:r>
              <a:rPr lang="de-DE" altLang="de-DE" sz="3200" dirty="0" err="1"/>
              <a:t>d‘hygiène</a:t>
            </a:r>
            <a:r>
              <a:rPr lang="de-DE" altLang="de-DE" sz="3200" dirty="0"/>
              <a:t> </a:t>
            </a:r>
            <a:r>
              <a:rPr lang="de-DE" altLang="de-DE" sz="3200" dirty="0" err="1"/>
              <a:t>actuels</a:t>
            </a:r>
            <a:r>
              <a:rPr lang="de-DE" altLang="de-DE" sz="3200" dirty="0"/>
              <a:t> </a:t>
            </a:r>
            <a:r>
              <a:rPr lang="de-DE" altLang="de-DE" sz="3200" dirty="0" err="1"/>
              <a:t>pour</a:t>
            </a:r>
            <a:r>
              <a:rPr lang="de-DE" altLang="de-DE" sz="3200" dirty="0"/>
              <a:t> </a:t>
            </a:r>
            <a:r>
              <a:rPr lang="de-DE" altLang="de-DE" sz="3200" dirty="0" err="1"/>
              <a:t>l‘eau</a:t>
            </a:r>
            <a:r>
              <a:rPr lang="de-DE" altLang="de-DE" sz="3200" dirty="0"/>
              <a:t> </a:t>
            </a:r>
            <a:r>
              <a:rPr lang="de-DE" altLang="de-DE" sz="3200" dirty="0" err="1"/>
              <a:t>potable</a:t>
            </a:r>
            <a:r>
              <a:rPr lang="de-DE" altLang="de-DE" sz="3200" dirty="0"/>
              <a:t> et </a:t>
            </a:r>
            <a:r>
              <a:rPr lang="de-DE" altLang="de-DE" sz="3200" dirty="0" err="1"/>
              <a:t>les</a:t>
            </a:r>
            <a:r>
              <a:rPr lang="de-DE" altLang="de-DE" sz="3200" dirty="0"/>
              <a:t> </a:t>
            </a:r>
            <a:r>
              <a:rPr lang="de-DE" altLang="de-DE" sz="3200" dirty="0" err="1"/>
              <a:t>eaux</a:t>
            </a:r>
            <a:r>
              <a:rPr lang="de-DE" altLang="de-DE" sz="3200" dirty="0"/>
              <a:t> de </a:t>
            </a:r>
            <a:r>
              <a:rPr lang="de-DE" altLang="de-DE" sz="3200" dirty="0" err="1"/>
              <a:t>piscine</a:t>
            </a:r>
            <a:endParaRPr lang="de-DE" altLang="de-DE" sz="3200" dirty="0"/>
          </a:p>
        </p:txBody>
      </p:sp>
      <p:sp>
        <p:nvSpPr>
          <p:cNvPr id="3" name="Textfeld 2"/>
          <p:cNvSpPr txBox="1"/>
          <p:nvPr/>
        </p:nvSpPr>
        <p:spPr>
          <a:xfrm>
            <a:off x="1435857" y="1556792"/>
            <a:ext cx="1840000" cy="1077218"/>
          </a:xfrm>
          <a:prstGeom prst="rect">
            <a:avLst/>
          </a:prstGeom>
          <a:noFill/>
        </p:spPr>
        <p:txBody>
          <a:bodyPr wrap="square" rtlCol="0">
            <a:spAutoFit/>
          </a:bodyPr>
          <a:lstStyle/>
          <a:p>
            <a:pPr algn="ctr"/>
            <a:r>
              <a:rPr lang="de-CH" sz="1600" dirty="0" err="1">
                <a:latin typeface="+mn-lt"/>
              </a:rPr>
              <a:t>Nombre</a:t>
            </a:r>
            <a:r>
              <a:rPr lang="de-CH" sz="1600" dirty="0">
                <a:latin typeface="+mn-lt"/>
              </a:rPr>
              <a:t> de </a:t>
            </a:r>
            <a:r>
              <a:rPr lang="de-CH" sz="1600" dirty="0" err="1">
                <a:latin typeface="+mn-lt"/>
              </a:rPr>
              <a:t>germes</a:t>
            </a:r>
            <a:r>
              <a:rPr lang="de-CH" sz="1600" dirty="0">
                <a:latin typeface="+mn-lt"/>
              </a:rPr>
              <a:t> </a:t>
            </a:r>
            <a:r>
              <a:rPr lang="de-CH" sz="1600" dirty="0" err="1">
                <a:latin typeface="+mn-lt"/>
              </a:rPr>
              <a:t>mésophiles</a:t>
            </a:r>
            <a:r>
              <a:rPr lang="de-CH" sz="1600" dirty="0">
                <a:latin typeface="+mn-lt"/>
              </a:rPr>
              <a:t> </a:t>
            </a:r>
            <a:r>
              <a:rPr lang="de-CH" sz="1600" dirty="0" err="1">
                <a:latin typeface="+mn-lt"/>
              </a:rPr>
              <a:t>aérobies</a:t>
            </a:r>
            <a:r>
              <a:rPr lang="de-CH" sz="1600" dirty="0">
                <a:latin typeface="+mn-lt"/>
              </a:rPr>
              <a:t> (GMA):  &lt; 300 UFC/ml</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6199" y="2559571"/>
            <a:ext cx="2152650" cy="2152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hteck 3"/>
          <p:cNvSpPr/>
          <p:nvPr/>
        </p:nvSpPr>
        <p:spPr>
          <a:xfrm>
            <a:off x="755577" y="4959871"/>
            <a:ext cx="3009066" cy="923330"/>
          </a:xfrm>
          <a:prstGeom prst="rect">
            <a:avLst/>
          </a:prstGeom>
        </p:spPr>
        <p:txBody>
          <a:bodyPr wrap="square">
            <a:spAutoFit/>
          </a:bodyPr>
          <a:lstStyle/>
          <a:p>
            <a:pPr algn="ctr"/>
            <a:r>
              <a:rPr lang="de-CH" dirty="0" err="1">
                <a:latin typeface="+mn-lt"/>
              </a:rPr>
              <a:t>Indicateur</a:t>
            </a:r>
            <a:r>
              <a:rPr lang="de-CH" dirty="0">
                <a:latin typeface="+mn-lt"/>
              </a:rPr>
              <a:t> </a:t>
            </a:r>
            <a:r>
              <a:rPr lang="de-CH" b="1" dirty="0" err="1">
                <a:solidFill>
                  <a:srgbClr val="FF0000"/>
                </a:solidFill>
                <a:latin typeface="+mn-lt"/>
              </a:rPr>
              <a:t>général</a:t>
            </a:r>
            <a:r>
              <a:rPr lang="de-CH" dirty="0">
                <a:solidFill>
                  <a:srgbClr val="FF0000"/>
                </a:solidFill>
                <a:latin typeface="+mn-lt"/>
              </a:rPr>
              <a:t> </a:t>
            </a:r>
            <a:br>
              <a:rPr lang="de-CH" dirty="0">
                <a:solidFill>
                  <a:srgbClr val="FF0000"/>
                </a:solidFill>
                <a:latin typeface="+mn-lt"/>
              </a:rPr>
            </a:br>
            <a:r>
              <a:rPr lang="de-CH" dirty="0">
                <a:latin typeface="+mn-lt"/>
              </a:rPr>
              <a:t>de la </a:t>
            </a:r>
            <a:r>
              <a:rPr lang="de-CH" b="1" dirty="0" err="1">
                <a:solidFill>
                  <a:srgbClr val="FF0000"/>
                </a:solidFill>
                <a:latin typeface="+mn-lt"/>
              </a:rPr>
              <a:t>qualité</a:t>
            </a:r>
            <a:r>
              <a:rPr lang="de-CH" dirty="0">
                <a:latin typeface="+mn-lt"/>
              </a:rPr>
              <a:t> </a:t>
            </a:r>
            <a:r>
              <a:rPr lang="de-CH" dirty="0" err="1">
                <a:latin typeface="+mn-lt"/>
              </a:rPr>
              <a:t>microbiologique</a:t>
            </a:r>
            <a:r>
              <a:rPr lang="de-CH" dirty="0">
                <a:latin typeface="+mn-lt"/>
              </a:rPr>
              <a:t> de </a:t>
            </a:r>
            <a:r>
              <a:rPr lang="de-CH" dirty="0" err="1">
                <a:latin typeface="+mn-lt"/>
              </a:rPr>
              <a:t>l’eau</a:t>
            </a:r>
            <a:endParaRPr lang="de-CH" b="1" dirty="0">
              <a:latin typeface="+mn-lt"/>
            </a:endParaRP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1960" y="2379788"/>
            <a:ext cx="2952750" cy="2466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feld 10"/>
          <p:cNvSpPr txBox="1"/>
          <p:nvPr/>
        </p:nvSpPr>
        <p:spPr>
          <a:xfrm>
            <a:off x="5004047" y="1556791"/>
            <a:ext cx="2808734" cy="830997"/>
          </a:xfrm>
          <a:prstGeom prst="rect">
            <a:avLst/>
          </a:prstGeom>
          <a:noFill/>
        </p:spPr>
        <p:txBody>
          <a:bodyPr wrap="square" rtlCol="0">
            <a:spAutoFit/>
          </a:bodyPr>
          <a:lstStyle/>
          <a:p>
            <a:pPr algn="ctr"/>
            <a:r>
              <a:rPr lang="de-CH" sz="1600" dirty="0">
                <a:latin typeface="+mn-lt"/>
              </a:rPr>
              <a:t>Escherichia coli </a:t>
            </a:r>
            <a:br>
              <a:rPr lang="de-CH" sz="1600" dirty="0">
                <a:latin typeface="+mn-lt"/>
              </a:rPr>
            </a:br>
            <a:r>
              <a:rPr lang="de-CH" sz="1600" dirty="0">
                <a:latin typeface="+mn-lt"/>
              </a:rPr>
              <a:t>(</a:t>
            </a:r>
            <a:r>
              <a:rPr lang="de-CH" sz="1600" dirty="0" err="1">
                <a:latin typeface="+mn-lt"/>
              </a:rPr>
              <a:t>bactéries</a:t>
            </a:r>
            <a:r>
              <a:rPr lang="de-CH" sz="1600" dirty="0">
                <a:latin typeface="+mn-lt"/>
              </a:rPr>
              <a:t> </a:t>
            </a:r>
            <a:r>
              <a:rPr lang="de-CH" sz="1600" dirty="0" err="1">
                <a:latin typeface="+mn-lt"/>
              </a:rPr>
              <a:t>fécales</a:t>
            </a:r>
            <a:r>
              <a:rPr lang="de-CH" sz="1600" dirty="0">
                <a:latin typeface="+mn-lt"/>
              </a:rPr>
              <a:t> coliformes)   &lt; 1UFC/100ml</a:t>
            </a:r>
          </a:p>
        </p:txBody>
      </p:sp>
      <p:sp>
        <p:nvSpPr>
          <p:cNvPr id="12" name="Rechteck 11"/>
          <p:cNvSpPr/>
          <p:nvPr/>
        </p:nvSpPr>
        <p:spPr>
          <a:xfrm>
            <a:off x="5047897" y="4959871"/>
            <a:ext cx="3052496" cy="923330"/>
          </a:xfrm>
          <a:prstGeom prst="rect">
            <a:avLst/>
          </a:prstGeom>
        </p:spPr>
        <p:txBody>
          <a:bodyPr wrap="square">
            <a:spAutoFit/>
          </a:bodyPr>
          <a:lstStyle/>
          <a:p>
            <a:pPr algn="ctr"/>
            <a:r>
              <a:rPr lang="de-CH" dirty="0" err="1">
                <a:latin typeface="+mn-lt"/>
              </a:rPr>
              <a:t>Indicateur</a:t>
            </a:r>
            <a:r>
              <a:rPr lang="de-CH" dirty="0">
                <a:latin typeface="+mn-lt"/>
              </a:rPr>
              <a:t> </a:t>
            </a:r>
            <a:r>
              <a:rPr lang="de-CH" dirty="0" err="1">
                <a:latin typeface="+mn-lt"/>
              </a:rPr>
              <a:t>d’une</a:t>
            </a:r>
            <a:r>
              <a:rPr lang="de-CH" dirty="0">
                <a:latin typeface="+mn-lt"/>
              </a:rPr>
              <a:t> </a:t>
            </a:r>
            <a:r>
              <a:rPr lang="de-CH" dirty="0" err="1">
                <a:latin typeface="+mn-lt"/>
              </a:rPr>
              <a:t>éventuelle</a:t>
            </a:r>
            <a:r>
              <a:rPr lang="de-CH" dirty="0">
                <a:latin typeface="+mn-lt"/>
              </a:rPr>
              <a:t> </a:t>
            </a:r>
            <a:r>
              <a:rPr lang="de-CH" b="1" dirty="0" err="1">
                <a:solidFill>
                  <a:srgbClr val="FF0000"/>
                </a:solidFill>
                <a:latin typeface="+mn-lt"/>
              </a:rPr>
              <a:t>contamination</a:t>
            </a:r>
            <a:r>
              <a:rPr lang="de-CH" b="1" dirty="0">
                <a:solidFill>
                  <a:srgbClr val="FF0000"/>
                </a:solidFill>
                <a:latin typeface="+mn-lt"/>
              </a:rPr>
              <a:t> </a:t>
            </a:r>
            <a:r>
              <a:rPr lang="de-CH" b="1" dirty="0" err="1">
                <a:solidFill>
                  <a:srgbClr val="FF0000"/>
                </a:solidFill>
                <a:latin typeface="+mn-lt"/>
              </a:rPr>
              <a:t>fécale</a:t>
            </a:r>
            <a:r>
              <a:rPr lang="de-CH" b="1" dirty="0">
                <a:solidFill>
                  <a:srgbClr val="FF0000"/>
                </a:solidFill>
                <a:latin typeface="+mn-lt"/>
              </a:rPr>
              <a:t> </a:t>
            </a:r>
          </a:p>
          <a:p>
            <a:pPr algn="ctr"/>
            <a:r>
              <a:rPr lang="de-CH" dirty="0">
                <a:latin typeface="+mn-lt"/>
              </a:rPr>
              <a:t>de </a:t>
            </a:r>
            <a:r>
              <a:rPr lang="de-CH" dirty="0" err="1">
                <a:latin typeface="+mn-lt"/>
              </a:rPr>
              <a:t>l’eau</a:t>
            </a:r>
            <a:endParaRPr lang="de-CH" dirty="0">
              <a:solidFill>
                <a:srgbClr val="FF0000"/>
              </a:solidFill>
              <a:latin typeface="+mn-lt"/>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27837" y="3570413"/>
            <a:ext cx="1504950" cy="1276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Datumsplatzhalter 4">
            <a:extLst>
              <a:ext uri="{FF2B5EF4-FFF2-40B4-BE49-F238E27FC236}">
                <a16:creationId xmlns:a16="http://schemas.microsoft.com/office/drawing/2014/main" xmlns="" id="{4062620B-C2D1-4895-B72F-E5C2FB4EE166}"/>
              </a:ext>
            </a:extLst>
          </p:cNvPr>
          <p:cNvSpPr>
            <a:spLocks noGrp="1"/>
          </p:cNvSpPr>
          <p:nvPr>
            <p:ph type="dt" sz="half" idx="10"/>
          </p:nvPr>
        </p:nvSpPr>
        <p:spPr>
          <a:xfrm>
            <a:off x="467544" y="6309320"/>
            <a:ext cx="2592288" cy="365125"/>
          </a:xfrm>
        </p:spPr>
        <p:txBody>
          <a:bodyPr/>
          <a:lstStyle/>
          <a:p>
            <a:r>
              <a:rPr lang="de-DE" dirty="0"/>
              <a:t>Formation </a:t>
            </a:r>
            <a:r>
              <a:rPr lang="de-DE" dirty="0" err="1"/>
              <a:t>continue</a:t>
            </a:r>
            <a:r>
              <a:rPr lang="de-DE" dirty="0"/>
              <a:t> ASF 2018</a:t>
            </a:r>
            <a:endParaRPr lang="de-CH" dirty="0"/>
          </a:p>
        </p:txBody>
      </p:sp>
    </p:spTree>
    <p:extLst>
      <p:ext uri="{BB962C8B-B14F-4D97-AF65-F5344CB8AC3E}">
        <p14:creationId xmlns:p14="http://schemas.microsoft.com/office/powerpoint/2010/main" val="4710456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475656" y="900889"/>
            <a:ext cx="6433864" cy="1079970"/>
          </a:xfrm>
        </p:spPr>
        <p:txBody>
          <a:bodyPr>
            <a:normAutofit/>
          </a:bodyPr>
          <a:lstStyle/>
          <a:p>
            <a:r>
              <a:rPr lang="de-DE" altLang="de-DE" sz="2400" b="1" dirty="0" err="1">
                <a:latin typeface="+mn-lt"/>
              </a:rPr>
              <a:t>Méthode</a:t>
            </a:r>
            <a:r>
              <a:rPr lang="de-DE" altLang="de-DE" sz="2400" b="1" dirty="0">
                <a:latin typeface="+mn-lt"/>
              </a:rPr>
              <a:t> </a:t>
            </a:r>
            <a:r>
              <a:rPr lang="de-DE" altLang="de-DE" sz="2400" b="1" dirty="0" err="1">
                <a:latin typeface="+mn-lt"/>
              </a:rPr>
              <a:t>classique</a:t>
            </a:r>
            <a:r>
              <a:rPr lang="de-DE" altLang="de-DE" sz="2400" b="1" dirty="0">
                <a:latin typeface="+mn-lt"/>
              </a:rPr>
              <a:t>: GMA</a:t>
            </a:r>
          </a:p>
        </p:txBody>
      </p:sp>
      <p:sp>
        <p:nvSpPr>
          <p:cNvPr id="7171" name="Rectangle 3"/>
          <p:cNvSpPr>
            <a:spLocks noGrp="1" noChangeArrowheads="1"/>
          </p:cNvSpPr>
          <p:nvPr>
            <p:ph type="body" idx="1"/>
          </p:nvPr>
        </p:nvSpPr>
        <p:spPr>
          <a:xfrm>
            <a:off x="447218" y="746098"/>
            <a:ext cx="6933094" cy="738686"/>
          </a:xfrm>
        </p:spPr>
        <p:txBody>
          <a:bodyPr>
            <a:noAutofit/>
          </a:bodyPr>
          <a:lstStyle/>
          <a:p>
            <a:pPr marL="0" indent="0">
              <a:buNone/>
            </a:pPr>
            <a:r>
              <a:rPr lang="de-DE" altLang="de-DE" sz="2800" dirty="0" err="1">
                <a:latin typeface="+mj-lt"/>
              </a:rPr>
              <a:t>Nombre</a:t>
            </a:r>
            <a:r>
              <a:rPr lang="de-DE" altLang="de-DE" sz="2800" dirty="0">
                <a:latin typeface="+mj-lt"/>
              </a:rPr>
              <a:t> de </a:t>
            </a:r>
            <a:r>
              <a:rPr lang="de-DE" altLang="de-DE" sz="2800" dirty="0" err="1">
                <a:latin typeface="+mj-lt"/>
              </a:rPr>
              <a:t>germes</a:t>
            </a:r>
            <a:r>
              <a:rPr lang="de-DE" altLang="de-DE" sz="2800" dirty="0">
                <a:latin typeface="+mj-lt"/>
              </a:rPr>
              <a:t> par </a:t>
            </a:r>
            <a:r>
              <a:rPr lang="de-DE" altLang="de-DE" sz="2800" dirty="0" err="1">
                <a:latin typeface="+mj-lt"/>
              </a:rPr>
              <a:t>comptage</a:t>
            </a:r>
            <a:r>
              <a:rPr lang="de-DE" altLang="de-DE" sz="2800" dirty="0">
                <a:latin typeface="+mj-lt"/>
              </a:rPr>
              <a:t> des </a:t>
            </a:r>
            <a:r>
              <a:rPr lang="de-DE" altLang="de-DE" sz="2800" dirty="0" err="1">
                <a:latin typeface="+mj-lt"/>
              </a:rPr>
              <a:t>colonies</a:t>
            </a:r>
            <a:endParaRPr lang="de-DE" altLang="de-DE" sz="2800" dirty="0">
              <a:latin typeface="+mj-lt"/>
            </a:endParaRPr>
          </a:p>
          <a:p>
            <a:pPr marL="0" indent="0">
              <a:buNone/>
            </a:pPr>
            <a:endParaRPr lang="de-DE" altLang="de-DE" sz="2400" dirty="0"/>
          </a:p>
        </p:txBody>
      </p:sp>
      <p:pic>
        <p:nvPicPr>
          <p:cNvPr id="6" name="Picture 2" descr="C:\Users\Franziska\Desktop\Trinkwasser\Präsentation Sigrist\visualisierung&amp;photosFCM\GKZ.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9509" y="3364630"/>
            <a:ext cx="1512169" cy="1512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uppieren 6"/>
          <p:cNvGrpSpPr/>
          <p:nvPr/>
        </p:nvGrpSpPr>
        <p:grpSpPr>
          <a:xfrm>
            <a:off x="668771" y="2085975"/>
            <a:ext cx="2928678" cy="2783185"/>
            <a:chOff x="1135496" y="2085975"/>
            <a:chExt cx="2928678" cy="2783185"/>
          </a:xfrm>
        </p:grpSpPr>
        <p:pic>
          <p:nvPicPr>
            <p:cNvPr id="4097"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624" y="2085975"/>
              <a:ext cx="2876550" cy="2686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5" name="Gruppieren 4"/>
            <p:cNvGrpSpPr/>
            <p:nvPr/>
          </p:nvGrpSpPr>
          <p:grpSpPr>
            <a:xfrm>
              <a:off x="1135496" y="2085975"/>
              <a:ext cx="218584" cy="2783185"/>
              <a:chOff x="1135496" y="2085975"/>
              <a:chExt cx="218584" cy="2783185"/>
            </a:xfrm>
          </p:grpSpPr>
          <p:sp>
            <p:nvSpPr>
              <p:cNvPr id="2" name="Rechteck 1"/>
              <p:cNvSpPr/>
              <p:nvPr/>
            </p:nvSpPr>
            <p:spPr>
              <a:xfrm>
                <a:off x="1138056" y="2085975"/>
                <a:ext cx="216024" cy="7286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8" name="Rechteck 7"/>
              <p:cNvSpPr/>
              <p:nvPr/>
            </p:nvSpPr>
            <p:spPr>
              <a:xfrm>
                <a:off x="1135496" y="3287327"/>
                <a:ext cx="216024" cy="15818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4" name="Freihandform 3"/>
              <p:cNvSpPr/>
              <p:nvPr/>
            </p:nvSpPr>
            <p:spPr>
              <a:xfrm>
                <a:off x="1162454" y="2804387"/>
                <a:ext cx="156610" cy="485363"/>
              </a:xfrm>
              <a:custGeom>
                <a:avLst/>
                <a:gdLst>
                  <a:gd name="connsiteX0" fmla="*/ 23887 w 156610"/>
                  <a:gd name="connsiteY0" fmla="*/ 6799 h 485363"/>
                  <a:gd name="connsiteX1" fmla="*/ 91872 w 156610"/>
                  <a:gd name="connsiteY1" fmla="*/ 10198 h 485363"/>
                  <a:gd name="connsiteX2" fmla="*/ 149659 w 156610"/>
                  <a:gd name="connsiteY2" fmla="*/ 13597 h 485363"/>
                  <a:gd name="connsiteX3" fmla="*/ 153059 w 156610"/>
                  <a:gd name="connsiteY3" fmla="*/ 74784 h 485363"/>
                  <a:gd name="connsiteX4" fmla="*/ 149659 w 156610"/>
                  <a:gd name="connsiteY4" fmla="*/ 84982 h 485363"/>
                  <a:gd name="connsiteX5" fmla="*/ 122465 w 156610"/>
                  <a:gd name="connsiteY5" fmla="*/ 105377 h 485363"/>
                  <a:gd name="connsiteX6" fmla="*/ 105469 w 156610"/>
                  <a:gd name="connsiteY6" fmla="*/ 122373 h 485363"/>
                  <a:gd name="connsiteX7" fmla="*/ 98670 w 156610"/>
                  <a:gd name="connsiteY7" fmla="*/ 132571 h 485363"/>
                  <a:gd name="connsiteX8" fmla="*/ 88473 w 156610"/>
                  <a:gd name="connsiteY8" fmla="*/ 146168 h 485363"/>
                  <a:gd name="connsiteX9" fmla="*/ 68077 w 156610"/>
                  <a:gd name="connsiteY9" fmla="*/ 176761 h 485363"/>
                  <a:gd name="connsiteX10" fmla="*/ 74876 w 156610"/>
                  <a:gd name="connsiteY10" fmla="*/ 271941 h 485363"/>
                  <a:gd name="connsiteX11" fmla="*/ 78275 w 156610"/>
                  <a:gd name="connsiteY11" fmla="*/ 285538 h 485363"/>
                  <a:gd name="connsiteX12" fmla="*/ 85073 w 156610"/>
                  <a:gd name="connsiteY12" fmla="*/ 295735 h 485363"/>
                  <a:gd name="connsiteX13" fmla="*/ 91872 w 156610"/>
                  <a:gd name="connsiteY13" fmla="*/ 319530 h 485363"/>
                  <a:gd name="connsiteX14" fmla="*/ 102070 w 156610"/>
                  <a:gd name="connsiteY14" fmla="*/ 350124 h 485363"/>
                  <a:gd name="connsiteX15" fmla="*/ 119066 w 156610"/>
                  <a:gd name="connsiteY15" fmla="*/ 370519 h 485363"/>
                  <a:gd name="connsiteX16" fmla="*/ 136062 w 156610"/>
                  <a:gd name="connsiteY16" fmla="*/ 384116 h 485363"/>
                  <a:gd name="connsiteX17" fmla="*/ 142861 w 156610"/>
                  <a:gd name="connsiteY17" fmla="*/ 394314 h 485363"/>
                  <a:gd name="connsiteX18" fmla="*/ 146260 w 156610"/>
                  <a:gd name="connsiteY18" fmla="*/ 404512 h 485363"/>
                  <a:gd name="connsiteX19" fmla="*/ 61279 w 156610"/>
                  <a:gd name="connsiteY19" fmla="*/ 479295 h 485363"/>
                  <a:gd name="connsiteX20" fmla="*/ 10290 w 156610"/>
                  <a:gd name="connsiteY20" fmla="*/ 472497 h 485363"/>
                  <a:gd name="connsiteX21" fmla="*/ 6890 w 156610"/>
                  <a:gd name="connsiteY21" fmla="*/ 367120 h 485363"/>
                  <a:gd name="connsiteX22" fmla="*/ 3491 w 156610"/>
                  <a:gd name="connsiteY22" fmla="*/ 353523 h 485363"/>
                  <a:gd name="connsiteX23" fmla="*/ 92 w 156610"/>
                  <a:gd name="connsiteY23" fmla="*/ 309332 h 485363"/>
                  <a:gd name="connsiteX24" fmla="*/ 3491 w 156610"/>
                  <a:gd name="connsiteY24" fmla="*/ 16996 h 485363"/>
                  <a:gd name="connsiteX25" fmla="*/ 13689 w 156610"/>
                  <a:gd name="connsiteY25" fmla="*/ 6799 h 485363"/>
                  <a:gd name="connsiteX26" fmla="*/ 27286 w 156610"/>
                  <a:gd name="connsiteY26" fmla="*/ 0 h 485363"/>
                  <a:gd name="connsiteX27" fmla="*/ 23887 w 156610"/>
                  <a:gd name="connsiteY27" fmla="*/ 6799 h 485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56610" h="485363">
                    <a:moveTo>
                      <a:pt x="23887" y="6799"/>
                    </a:moveTo>
                    <a:lnTo>
                      <a:pt x="91872" y="10198"/>
                    </a:lnTo>
                    <a:cubicBezTo>
                      <a:pt x="111140" y="11239"/>
                      <a:pt x="136389" y="-411"/>
                      <a:pt x="149659" y="13597"/>
                    </a:cubicBezTo>
                    <a:cubicBezTo>
                      <a:pt x="163708" y="28426"/>
                      <a:pt x="151926" y="54388"/>
                      <a:pt x="153059" y="74784"/>
                    </a:cubicBezTo>
                    <a:cubicBezTo>
                      <a:pt x="151926" y="78183"/>
                      <a:pt x="151991" y="82261"/>
                      <a:pt x="149659" y="84982"/>
                    </a:cubicBezTo>
                    <a:cubicBezTo>
                      <a:pt x="134250" y="102959"/>
                      <a:pt x="136010" y="93526"/>
                      <a:pt x="122465" y="105377"/>
                    </a:cubicBezTo>
                    <a:cubicBezTo>
                      <a:pt x="116435" y="110653"/>
                      <a:pt x="110745" y="116343"/>
                      <a:pt x="105469" y="122373"/>
                    </a:cubicBezTo>
                    <a:cubicBezTo>
                      <a:pt x="102779" y="125448"/>
                      <a:pt x="101045" y="129246"/>
                      <a:pt x="98670" y="132571"/>
                    </a:cubicBezTo>
                    <a:cubicBezTo>
                      <a:pt x="95377" y="137181"/>
                      <a:pt x="92160" y="141867"/>
                      <a:pt x="88473" y="146168"/>
                    </a:cubicBezTo>
                    <a:cubicBezTo>
                      <a:pt x="69785" y="167972"/>
                      <a:pt x="85351" y="142214"/>
                      <a:pt x="68077" y="176761"/>
                    </a:cubicBezTo>
                    <a:cubicBezTo>
                      <a:pt x="70343" y="208488"/>
                      <a:pt x="71907" y="240272"/>
                      <a:pt x="74876" y="271941"/>
                    </a:cubicBezTo>
                    <a:cubicBezTo>
                      <a:pt x="75312" y="276592"/>
                      <a:pt x="76435" y="281244"/>
                      <a:pt x="78275" y="285538"/>
                    </a:cubicBezTo>
                    <a:cubicBezTo>
                      <a:pt x="79884" y="289293"/>
                      <a:pt x="82807" y="292336"/>
                      <a:pt x="85073" y="295735"/>
                    </a:cubicBezTo>
                    <a:cubicBezTo>
                      <a:pt x="95715" y="338294"/>
                      <a:pt x="82108" y="285353"/>
                      <a:pt x="91872" y="319530"/>
                    </a:cubicBezTo>
                    <a:cubicBezTo>
                      <a:pt x="96200" y="334678"/>
                      <a:pt x="94256" y="334496"/>
                      <a:pt x="102070" y="350124"/>
                    </a:cubicBezTo>
                    <a:cubicBezTo>
                      <a:pt x="106802" y="359589"/>
                      <a:pt x="111548" y="363001"/>
                      <a:pt x="119066" y="370519"/>
                    </a:cubicBezTo>
                    <a:cubicBezTo>
                      <a:pt x="126280" y="392164"/>
                      <a:pt x="115940" y="370702"/>
                      <a:pt x="136062" y="384116"/>
                    </a:cubicBezTo>
                    <a:cubicBezTo>
                      <a:pt x="139461" y="386382"/>
                      <a:pt x="140595" y="390915"/>
                      <a:pt x="142861" y="394314"/>
                    </a:cubicBezTo>
                    <a:cubicBezTo>
                      <a:pt x="143994" y="397713"/>
                      <a:pt x="146260" y="400929"/>
                      <a:pt x="146260" y="404512"/>
                    </a:cubicBezTo>
                    <a:cubicBezTo>
                      <a:pt x="146260" y="510078"/>
                      <a:pt x="164144" y="483582"/>
                      <a:pt x="61279" y="479295"/>
                    </a:cubicBezTo>
                    <a:cubicBezTo>
                      <a:pt x="44283" y="477029"/>
                      <a:pt x="17771" y="487926"/>
                      <a:pt x="10290" y="472497"/>
                    </a:cubicBezTo>
                    <a:cubicBezTo>
                      <a:pt x="-5043" y="440874"/>
                      <a:pt x="8895" y="402207"/>
                      <a:pt x="6890" y="367120"/>
                    </a:cubicBezTo>
                    <a:cubicBezTo>
                      <a:pt x="6623" y="362456"/>
                      <a:pt x="4624" y="358055"/>
                      <a:pt x="3491" y="353523"/>
                    </a:cubicBezTo>
                    <a:cubicBezTo>
                      <a:pt x="2358" y="338793"/>
                      <a:pt x="92" y="324106"/>
                      <a:pt x="92" y="309332"/>
                    </a:cubicBezTo>
                    <a:cubicBezTo>
                      <a:pt x="92" y="211880"/>
                      <a:pt x="-884" y="114350"/>
                      <a:pt x="3491" y="16996"/>
                    </a:cubicBezTo>
                    <a:cubicBezTo>
                      <a:pt x="3707" y="12194"/>
                      <a:pt x="9777" y="9593"/>
                      <a:pt x="13689" y="6799"/>
                    </a:cubicBezTo>
                    <a:cubicBezTo>
                      <a:pt x="17813" y="3854"/>
                      <a:pt x="22754" y="2266"/>
                      <a:pt x="27286" y="0"/>
                    </a:cubicBezTo>
                    <a:lnTo>
                      <a:pt x="23887" y="6799"/>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grpSp>
      </p:grpSp>
      <p:pic>
        <p:nvPicPr>
          <p:cNvPr id="4099" name="Picture 3" descr="http://figures.boundless.com/10800/full/a-colony-count-nara-546274.jpe"/>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8392"/>
          <a:stretch/>
        </p:blipFill>
        <p:spPr bwMode="auto">
          <a:xfrm>
            <a:off x="6005458" y="3364800"/>
            <a:ext cx="1799898" cy="1512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feld 2"/>
          <p:cNvSpPr txBox="1"/>
          <p:nvPr/>
        </p:nvSpPr>
        <p:spPr>
          <a:xfrm>
            <a:off x="3654600" y="2555056"/>
            <a:ext cx="1515938" cy="523220"/>
          </a:xfrm>
          <a:prstGeom prst="rect">
            <a:avLst/>
          </a:prstGeom>
          <a:noFill/>
        </p:spPr>
        <p:txBody>
          <a:bodyPr wrap="square" rtlCol="0">
            <a:spAutoFit/>
          </a:bodyPr>
          <a:lstStyle/>
          <a:p>
            <a:pPr algn="ctr"/>
            <a:r>
              <a:rPr lang="de-CH" sz="1400" b="1" dirty="0" err="1">
                <a:solidFill>
                  <a:srgbClr val="0000FF"/>
                </a:solidFill>
                <a:latin typeface="Frutiger LT Com 45 Light" panose="020B0303030504020204" pitchFamily="34" charset="0"/>
                <a:ea typeface="Segoe UI" panose="020B0502040204020203" pitchFamily="34" charset="0"/>
                <a:cs typeface="Segoe UI" panose="020B0502040204020203" pitchFamily="34" charset="0"/>
              </a:rPr>
              <a:t>Incubation</a:t>
            </a:r>
            <a:r>
              <a:rPr lang="de-CH" sz="1400" b="1" dirty="0">
                <a:solidFill>
                  <a:srgbClr val="0000FF"/>
                </a:solidFill>
                <a:latin typeface="Frutiger LT Com 45 Light" panose="020B0303030504020204" pitchFamily="34" charset="0"/>
                <a:ea typeface="Segoe UI" panose="020B0502040204020203" pitchFamily="34" charset="0"/>
                <a:cs typeface="Segoe UI" panose="020B0502040204020203" pitchFamily="34" charset="0"/>
              </a:rPr>
              <a:t> et </a:t>
            </a:r>
            <a:r>
              <a:rPr lang="de-CH" sz="1400" b="1" dirty="0" err="1">
                <a:solidFill>
                  <a:srgbClr val="0000FF"/>
                </a:solidFill>
                <a:latin typeface="Frutiger LT Com 45 Light" panose="020B0303030504020204" pitchFamily="34" charset="0"/>
                <a:ea typeface="Segoe UI" panose="020B0502040204020203" pitchFamily="34" charset="0"/>
                <a:cs typeface="Segoe UI" panose="020B0502040204020203" pitchFamily="34" charset="0"/>
              </a:rPr>
              <a:t>croissance</a:t>
            </a:r>
            <a:endParaRPr lang="de-CH" sz="1400" b="1" dirty="0">
              <a:solidFill>
                <a:srgbClr val="0000FF"/>
              </a:solidFill>
              <a:latin typeface="Frutiger LT Com 45 Light" panose="020B0303030504020204" pitchFamily="34" charset="0"/>
              <a:ea typeface="Segoe UI" panose="020B0502040204020203" pitchFamily="34" charset="0"/>
              <a:cs typeface="Segoe UI" panose="020B0502040204020203" pitchFamily="34" charset="0"/>
            </a:endParaRPr>
          </a:p>
        </p:txBody>
      </p:sp>
      <p:sp>
        <p:nvSpPr>
          <p:cNvPr id="15" name="Textfeld 14"/>
          <p:cNvSpPr txBox="1"/>
          <p:nvPr/>
        </p:nvSpPr>
        <p:spPr>
          <a:xfrm>
            <a:off x="6048156" y="2542777"/>
            <a:ext cx="1728193" cy="523220"/>
          </a:xfrm>
          <a:prstGeom prst="rect">
            <a:avLst/>
          </a:prstGeom>
          <a:noFill/>
        </p:spPr>
        <p:txBody>
          <a:bodyPr wrap="square" rtlCol="0">
            <a:spAutoFit/>
          </a:bodyPr>
          <a:lstStyle/>
          <a:p>
            <a:pPr algn="ctr"/>
            <a:r>
              <a:rPr lang="de-CH" sz="1400" b="1" dirty="0" err="1">
                <a:solidFill>
                  <a:srgbClr val="0000FF"/>
                </a:solidFill>
                <a:latin typeface="Frutiger LT Com 45 Light" panose="020B0303030504020204" pitchFamily="34" charset="0"/>
                <a:ea typeface="Segoe UI" panose="020B0502040204020203" pitchFamily="34" charset="0"/>
                <a:cs typeface="Segoe UI" panose="020B0502040204020203" pitchFamily="34" charset="0"/>
              </a:rPr>
              <a:t>Comptage</a:t>
            </a:r>
            <a:r>
              <a:rPr lang="de-CH" sz="1400" b="1" dirty="0">
                <a:solidFill>
                  <a:srgbClr val="0000FF"/>
                </a:solidFill>
                <a:latin typeface="Frutiger LT Com 45 Light" panose="020B0303030504020204" pitchFamily="34" charset="0"/>
                <a:ea typeface="Segoe UI" panose="020B0502040204020203" pitchFamily="34" charset="0"/>
                <a:cs typeface="Segoe UI" panose="020B0502040204020203" pitchFamily="34" charset="0"/>
              </a:rPr>
              <a:t> du </a:t>
            </a:r>
            <a:r>
              <a:rPr lang="de-CH" sz="1400" b="1" dirty="0" err="1">
                <a:solidFill>
                  <a:srgbClr val="0000FF"/>
                </a:solidFill>
                <a:latin typeface="Frutiger LT Com 45 Light" panose="020B0303030504020204" pitchFamily="34" charset="0"/>
                <a:ea typeface="Segoe UI" panose="020B0502040204020203" pitchFamily="34" charset="0"/>
                <a:cs typeface="Segoe UI" panose="020B0502040204020203" pitchFamily="34" charset="0"/>
              </a:rPr>
              <a:t>nombre</a:t>
            </a:r>
            <a:r>
              <a:rPr lang="de-CH" sz="1400" b="1" dirty="0">
                <a:solidFill>
                  <a:srgbClr val="0000FF"/>
                </a:solidFill>
                <a:latin typeface="Frutiger LT Com 45 Light" panose="020B0303030504020204" pitchFamily="34" charset="0"/>
                <a:ea typeface="Segoe UI" panose="020B0502040204020203" pitchFamily="34" charset="0"/>
                <a:cs typeface="Segoe UI" panose="020B0502040204020203" pitchFamily="34" charset="0"/>
              </a:rPr>
              <a:t> de </a:t>
            </a:r>
            <a:r>
              <a:rPr lang="de-CH" sz="1400" b="1" dirty="0" err="1">
                <a:solidFill>
                  <a:srgbClr val="0000FF"/>
                </a:solidFill>
                <a:latin typeface="Frutiger LT Com 45 Light" panose="020B0303030504020204" pitchFamily="34" charset="0"/>
                <a:ea typeface="Segoe UI" panose="020B0502040204020203" pitchFamily="34" charset="0"/>
                <a:cs typeface="Segoe UI" panose="020B0502040204020203" pitchFamily="34" charset="0"/>
              </a:rPr>
              <a:t>colonies</a:t>
            </a:r>
            <a:endParaRPr lang="de-CH" sz="1400" b="1" dirty="0">
              <a:solidFill>
                <a:srgbClr val="0000FF"/>
              </a:solidFill>
              <a:latin typeface="Frutiger LT Com 45 Light" panose="020B0303030504020204" pitchFamily="34" charset="0"/>
              <a:ea typeface="Segoe UI" panose="020B0502040204020203" pitchFamily="34" charset="0"/>
              <a:cs typeface="Segoe UI" panose="020B0502040204020203" pitchFamily="34" charset="0"/>
            </a:endParaRPr>
          </a:p>
        </p:txBody>
      </p:sp>
      <p:sp>
        <p:nvSpPr>
          <p:cNvPr id="16" name="Textfeld 15"/>
          <p:cNvSpPr txBox="1"/>
          <p:nvPr/>
        </p:nvSpPr>
        <p:spPr>
          <a:xfrm>
            <a:off x="539552" y="2119640"/>
            <a:ext cx="1225421" cy="307777"/>
          </a:xfrm>
          <a:prstGeom prst="rect">
            <a:avLst/>
          </a:prstGeom>
          <a:solidFill>
            <a:schemeClr val="bg1"/>
          </a:solidFill>
        </p:spPr>
        <p:txBody>
          <a:bodyPr wrap="square" rtlCol="0">
            <a:spAutoFit/>
          </a:bodyPr>
          <a:lstStyle/>
          <a:p>
            <a:r>
              <a:rPr lang="de-CH" sz="1400" b="1" dirty="0" err="1">
                <a:solidFill>
                  <a:srgbClr val="0000FF"/>
                </a:solidFill>
                <a:latin typeface="Frutiger LT Com 45 Light" panose="020B0303030504020204" pitchFamily="34" charset="0"/>
                <a:ea typeface="Segoe UI" panose="020B0502040204020203" pitchFamily="34" charset="0"/>
                <a:cs typeface="Segoe UI" panose="020B0502040204020203" pitchFamily="34" charset="0"/>
              </a:rPr>
              <a:t>Prélèvements</a:t>
            </a:r>
            <a:endParaRPr lang="de-CH" sz="1400" b="1" dirty="0">
              <a:solidFill>
                <a:srgbClr val="0000FF"/>
              </a:solidFill>
              <a:latin typeface="Frutiger LT Com 45 Light" panose="020B0303030504020204" pitchFamily="34" charset="0"/>
              <a:ea typeface="Segoe UI" panose="020B0502040204020203" pitchFamily="34" charset="0"/>
              <a:cs typeface="Segoe UI" panose="020B0502040204020203" pitchFamily="34" charset="0"/>
            </a:endParaRPr>
          </a:p>
        </p:txBody>
      </p:sp>
      <p:sp>
        <p:nvSpPr>
          <p:cNvPr id="17" name="Textfeld 16"/>
          <p:cNvSpPr txBox="1"/>
          <p:nvPr/>
        </p:nvSpPr>
        <p:spPr>
          <a:xfrm>
            <a:off x="1550008" y="3164436"/>
            <a:ext cx="1110915" cy="307777"/>
          </a:xfrm>
          <a:prstGeom prst="rect">
            <a:avLst/>
          </a:prstGeom>
          <a:solidFill>
            <a:schemeClr val="bg1"/>
          </a:solidFill>
        </p:spPr>
        <p:txBody>
          <a:bodyPr wrap="square" rtlCol="0">
            <a:spAutoFit/>
          </a:bodyPr>
          <a:lstStyle/>
          <a:p>
            <a:r>
              <a:rPr lang="de-CH" sz="1400" b="1" dirty="0">
                <a:solidFill>
                  <a:srgbClr val="0000FF"/>
                </a:solidFill>
                <a:latin typeface="Frutiger LT Com 45 Light" panose="020B0303030504020204" pitchFamily="34" charset="0"/>
                <a:ea typeface="Segoe UI" panose="020B0502040204020203" pitchFamily="34" charset="0"/>
                <a:cs typeface="Segoe UI" panose="020B0502040204020203" pitchFamily="34" charset="0"/>
              </a:rPr>
              <a:t>Filtration</a:t>
            </a:r>
          </a:p>
        </p:txBody>
      </p:sp>
      <p:cxnSp>
        <p:nvCxnSpPr>
          <p:cNvPr id="10" name="Gerade Verbindung mit Pfeil 9"/>
          <p:cNvCxnSpPr/>
          <p:nvPr/>
        </p:nvCxnSpPr>
        <p:spPr>
          <a:xfrm>
            <a:off x="5244455" y="4120715"/>
            <a:ext cx="713378" cy="85"/>
          </a:xfrm>
          <a:prstGeom prst="straightConnector1">
            <a:avLst/>
          </a:prstGeom>
          <a:ln w="15875" cap="sq">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Gerade Verbindung mit Pfeil 12"/>
          <p:cNvCxnSpPr/>
          <p:nvPr/>
        </p:nvCxnSpPr>
        <p:spPr>
          <a:xfrm>
            <a:off x="779343" y="5373216"/>
            <a:ext cx="5664865" cy="0"/>
          </a:xfrm>
          <a:prstGeom prst="straightConnector1">
            <a:avLst/>
          </a:prstGeom>
          <a:ln w="34925">
            <a:solidFill>
              <a:srgbClr val="FF0000"/>
            </a:solidFill>
            <a:headEnd w="sm" len="sm"/>
            <a:tailEnd type="arrow" w="lg" len="lg"/>
          </a:ln>
        </p:spPr>
        <p:style>
          <a:lnRef idx="1">
            <a:schemeClr val="accent1"/>
          </a:lnRef>
          <a:fillRef idx="0">
            <a:schemeClr val="accent1"/>
          </a:fillRef>
          <a:effectRef idx="0">
            <a:schemeClr val="accent1"/>
          </a:effectRef>
          <a:fontRef idx="minor">
            <a:schemeClr val="tx1"/>
          </a:fontRef>
        </p:style>
      </p:cxnSp>
      <p:sp>
        <p:nvSpPr>
          <p:cNvPr id="23" name="Textfeld 22"/>
          <p:cNvSpPr txBox="1"/>
          <p:nvPr/>
        </p:nvSpPr>
        <p:spPr>
          <a:xfrm>
            <a:off x="6512024" y="5192241"/>
            <a:ext cx="1397496" cy="369332"/>
          </a:xfrm>
          <a:prstGeom prst="rect">
            <a:avLst/>
          </a:prstGeom>
          <a:solidFill>
            <a:schemeClr val="bg1"/>
          </a:solidFill>
        </p:spPr>
        <p:txBody>
          <a:bodyPr wrap="square" rtlCol="0">
            <a:spAutoFit/>
          </a:bodyPr>
          <a:lstStyle/>
          <a:p>
            <a:r>
              <a:rPr lang="de-CH" b="1" dirty="0">
                <a:solidFill>
                  <a:srgbClr val="0000FF"/>
                </a:solidFill>
                <a:latin typeface="Frutiger LT Com 45 Light" panose="020B0303030504020204" pitchFamily="34" charset="0"/>
                <a:ea typeface="Segoe UI" panose="020B0502040204020203" pitchFamily="34" charset="0"/>
                <a:cs typeface="Segoe UI" panose="020B0502040204020203" pitchFamily="34" charset="0"/>
              </a:rPr>
              <a:t>3 - 10 </a:t>
            </a:r>
            <a:r>
              <a:rPr lang="de-CH" b="1" dirty="0" err="1">
                <a:solidFill>
                  <a:srgbClr val="0000FF"/>
                </a:solidFill>
                <a:latin typeface="Frutiger LT Com 45 Light" panose="020B0303030504020204" pitchFamily="34" charset="0"/>
                <a:ea typeface="Segoe UI" panose="020B0502040204020203" pitchFamily="34" charset="0"/>
                <a:cs typeface="Segoe UI" panose="020B0502040204020203" pitchFamily="34" charset="0"/>
              </a:rPr>
              <a:t>jours</a:t>
            </a:r>
            <a:endParaRPr lang="de-CH" b="1" dirty="0">
              <a:solidFill>
                <a:srgbClr val="0000FF"/>
              </a:solidFill>
              <a:latin typeface="Frutiger LT Com 45 Light" panose="020B0303030504020204" pitchFamily="34" charset="0"/>
              <a:ea typeface="Segoe UI" panose="020B0502040204020203" pitchFamily="34" charset="0"/>
              <a:cs typeface="Segoe UI" panose="020B0502040204020203" pitchFamily="34" charset="0"/>
            </a:endParaRPr>
          </a:p>
        </p:txBody>
      </p:sp>
      <p:sp>
        <p:nvSpPr>
          <p:cNvPr id="20" name="Datumsplatzhalter 4">
            <a:extLst>
              <a:ext uri="{FF2B5EF4-FFF2-40B4-BE49-F238E27FC236}">
                <a16:creationId xmlns:a16="http://schemas.microsoft.com/office/drawing/2014/main" xmlns="" id="{4062620B-C2D1-4895-B72F-E5C2FB4EE166}"/>
              </a:ext>
            </a:extLst>
          </p:cNvPr>
          <p:cNvSpPr>
            <a:spLocks noGrp="1"/>
          </p:cNvSpPr>
          <p:nvPr>
            <p:ph type="dt" sz="half" idx="10"/>
          </p:nvPr>
        </p:nvSpPr>
        <p:spPr>
          <a:xfrm>
            <a:off x="467544" y="6309320"/>
            <a:ext cx="2592288" cy="365125"/>
          </a:xfrm>
        </p:spPr>
        <p:txBody>
          <a:bodyPr/>
          <a:lstStyle/>
          <a:p>
            <a:r>
              <a:rPr lang="de-DE" dirty="0"/>
              <a:t>Formation </a:t>
            </a:r>
            <a:r>
              <a:rPr lang="de-DE" dirty="0" err="1"/>
              <a:t>continue</a:t>
            </a:r>
            <a:r>
              <a:rPr lang="de-DE" dirty="0"/>
              <a:t> ASF 2018</a:t>
            </a:r>
            <a:endParaRPr lang="de-CH" dirty="0"/>
          </a:p>
        </p:txBody>
      </p:sp>
    </p:spTree>
    <p:extLst>
      <p:ext uri="{BB962C8B-B14F-4D97-AF65-F5344CB8AC3E}">
        <p14:creationId xmlns:p14="http://schemas.microsoft.com/office/powerpoint/2010/main" val="12403234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79512" y="188639"/>
            <a:ext cx="6995120" cy="951711"/>
          </a:xfrm>
        </p:spPr>
        <p:txBody>
          <a:bodyPr>
            <a:normAutofit fontScale="90000"/>
          </a:bodyPr>
          <a:lstStyle/>
          <a:p>
            <a:pPr algn="l"/>
            <a:r>
              <a:rPr lang="de-DE" altLang="de-DE" sz="3200" dirty="0" err="1">
                <a:latin typeface="+mn-lt"/>
              </a:rPr>
              <a:t>Méthode</a:t>
            </a:r>
            <a:r>
              <a:rPr lang="de-DE" altLang="de-DE" sz="3200" dirty="0">
                <a:latin typeface="+mn-lt"/>
              </a:rPr>
              <a:t> </a:t>
            </a:r>
            <a:r>
              <a:rPr lang="de-DE" altLang="de-DE" sz="3200" dirty="0" err="1">
                <a:latin typeface="+mn-lt"/>
              </a:rPr>
              <a:t>traditionnelle</a:t>
            </a:r>
            <a:r>
              <a:rPr lang="de-DE" altLang="de-DE" sz="3200" dirty="0">
                <a:latin typeface="+mn-lt"/>
              </a:rPr>
              <a:t> GMA: </a:t>
            </a:r>
            <a:r>
              <a:rPr lang="de-DE" altLang="de-DE" sz="3200" dirty="0" err="1">
                <a:latin typeface="+mn-lt"/>
              </a:rPr>
              <a:t>inconvénients</a:t>
            </a:r>
            <a:endParaRPr lang="de-DE" altLang="de-DE" sz="3200" dirty="0">
              <a:latin typeface="+mn-lt"/>
            </a:endParaRPr>
          </a:p>
        </p:txBody>
      </p:sp>
      <p:sp>
        <p:nvSpPr>
          <p:cNvPr id="7171" name="Rectangle 3"/>
          <p:cNvSpPr>
            <a:spLocks noGrp="1" noChangeArrowheads="1"/>
          </p:cNvSpPr>
          <p:nvPr>
            <p:ph type="body" idx="1"/>
          </p:nvPr>
        </p:nvSpPr>
        <p:spPr>
          <a:xfrm>
            <a:off x="539552" y="1226880"/>
            <a:ext cx="7920880" cy="5042941"/>
          </a:xfrm>
        </p:spPr>
        <p:txBody>
          <a:bodyPr>
            <a:normAutofit/>
          </a:bodyPr>
          <a:lstStyle/>
          <a:p>
            <a:r>
              <a:rPr lang="de-CH" altLang="de-DE" sz="1800" dirty="0" err="1"/>
              <a:t>Prélèvements</a:t>
            </a:r>
            <a:r>
              <a:rPr lang="de-CH" altLang="de-DE" sz="1800" dirty="0"/>
              <a:t> </a:t>
            </a:r>
            <a:r>
              <a:rPr lang="de-CH" altLang="de-DE" sz="1800" dirty="0" err="1"/>
              <a:t>d’échantillons</a:t>
            </a:r>
            <a:r>
              <a:rPr lang="de-CH" altLang="de-DE" sz="1800" dirty="0"/>
              <a:t> </a:t>
            </a:r>
            <a:r>
              <a:rPr lang="de-CH" altLang="de-DE" sz="1800" dirty="0" err="1"/>
              <a:t>stériles</a:t>
            </a:r>
            <a:endParaRPr lang="de-CH" altLang="de-DE" sz="1800" dirty="0"/>
          </a:p>
          <a:p>
            <a:r>
              <a:rPr lang="de-CH" altLang="de-DE" sz="1800" dirty="0" err="1"/>
              <a:t>Temps</a:t>
            </a:r>
            <a:r>
              <a:rPr lang="de-CH" altLang="de-DE" sz="1800" dirty="0"/>
              <a:t> </a:t>
            </a:r>
            <a:r>
              <a:rPr lang="de-CH" altLang="de-DE" sz="1800" dirty="0" err="1"/>
              <a:t>d’attente</a:t>
            </a:r>
            <a:r>
              <a:rPr lang="de-CH" altLang="de-DE" sz="1800" dirty="0"/>
              <a:t> </a:t>
            </a:r>
            <a:r>
              <a:rPr lang="de-CH" altLang="de-DE" sz="1800" dirty="0" err="1"/>
              <a:t>assez</a:t>
            </a:r>
            <a:r>
              <a:rPr lang="de-CH" altLang="de-DE" sz="1800" dirty="0"/>
              <a:t> </a:t>
            </a:r>
            <a:r>
              <a:rPr lang="de-CH" altLang="de-DE" sz="1800" dirty="0" err="1"/>
              <a:t>long</a:t>
            </a:r>
            <a:endParaRPr lang="de-CH" altLang="de-DE" sz="1800" dirty="0"/>
          </a:p>
          <a:p>
            <a:r>
              <a:rPr lang="de-CH" altLang="de-DE" sz="1800" dirty="0"/>
              <a:t>Main-</a:t>
            </a:r>
            <a:r>
              <a:rPr lang="de-CH" altLang="de-DE" sz="1800" dirty="0" err="1"/>
              <a:t>d’œuvre</a:t>
            </a:r>
            <a:r>
              <a:rPr lang="de-CH" altLang="de-DE" sz="1800" dirty="0"/>
              <a:t> </a:t>
            </a:r>
            <a:r>
              <a:rPr lang="de-CH" altLang="de-DE" sz="1800" dirty="0" err="1"/>
              <a:t>importante</a:t>
            </a:r>
            <a:endParaRPr lang="de-CH" altLang="de-DE" sz="1800" dirty="0"/>
          </a:p>
          <a:p>
            <a:r>
              <a:rPr lang="de-CH" altLang="de-DE" sz="1800" dirty="0" err="1"/>
              <a:t>Pertinence</a:t>
            </a:r>
            <a:r>
              <a:rPr lang="de-CH" altLang="de-DE" sz="1800" dirty="0"/>
              <a:t> </a:t>
            </a:r>
            <a:r>
              <a:rPr lang="de-CH" altLang="de-DE" sz="1800" dirty="0" err="1"/>
              <a:t>limitée</a:t>
            </a:r>
            <a:endParaRPr lang="de-CH" altLang="de-DE" sz="1800" dirty="0"/>
          </a:p>
          <a:p>
            <a:r>
              <a:rPr lang="de-CH" altLang="de-DE" sz="1800" dirty="0" err="1"/>
              <a:t>Toutes</a:t>
            </a:r>
            <a:r>
              <a:rPr lang="de-CH" altLang="de-DE" sz="1800" dirty="0"/>
              <a:t> </a:t>
            </a:r>
            <a:r>
              <a:rPr lang="de-CH" altLang="de-DE" sz="1800" dirty="0" err="1"/>
              <a:t>les</a:t>
            </a:r>
            <a:r>
              <a:rPr lang="de-CH" altLang="de-DE" sz="1800" dirty="0"/>
              <a:t> </a:t>
            </a:r>
            <a:r>
              <a:rPr lang="de-CH" altLang="de-DE" sz="1800" dirty="0" err="1"/>
              <a:t>bactéries</a:t>
            </a:r>
            <a:r>
              <a:rPr lang="de-CH" altLang="de-DE" sz="1800" dirty="0"/>
              <a:t> ne se </a:t>
            </a:r>
            <a:r>
              <a:rPr lang="de-CH" altLang="de-DE" sz="1800" dirty="0" err="1"/>
              <a:t>multiplient</a:t>
            </a:r>
            <a:r>
              <a:rPr lang="de-CH" altLang="de-DE" sz="1800" dirty="0"/>
              <a:t> </a:t>
            </a:r>
            <a:r>
              <a:rPr lang="de-CH" altLang="de-DE" sz="1800" dirty="0" err="1"/>
              <a:t>pas</a:t>
            </a:r>
            <a:r>
              <a:rPr lang="de-CH" altLang="de-DE" sz="1800" dirty="0"/>
              <a:t> </a:t>
            </a:r>
            <a:r>
              <a:rPr lang="de-CH" altLang="de-DE" sz="1800" dirty="0" err="1"/>
              <a:t>sur</a:t>
            </a:r>
            <a:r>
              <a:rPr lang="de-CH" altLang="de-DE" sz="1800" dirty="0"/>
              <a:t> le </a:t>
            </a:r>
            <a:r>
              <a:rPr lang="de-CH" altLang="de-DE" sz="1800" dirty="0" err="1"/>
              <a:t>substrat</a:t>
            </a:r>
            <a:r>
              <a:rPr lang="de-CH" altLang="de-DE" sz="1800" dirty="0"/>
              <a:t> de </a:t>
            </a:r>
            <a:r>
              <a:rPr lang="de-CH" altLang="de-DE" sz="1800" dirty="0" err="1"/>
              <a:t>culture</a:t>
            </a:r>
            <a:endParaRPr lang="de-CH" altLang="de-DE" sz="1800" dirty="0"/>
          </a:p>
          <a:p>
            <a:r>
              <a:rPr lang="de-CH" altLang="de-DE" sz="1800" dirty="0" err="1"/>
              <a:t>Seulement</a:t>
            </a:r>
            <a:r>
              <a:rPr lang="de-CH" altLang="de-DE" sz="1800" dirty="0"/>
              <a:t> 0.01 à 1% de </a:t>
            </a:r>
            <a:r>
              <a:rPr lang="de-CH" altLang="de-DE" sz="1800" dirty="0" err="1"/>
              <a:t>toutes</a:t>
            </a:r>
            <a:r>
              <a:rPr lang="de-CH" altLang="de-DE" sz="1800" dirty="0"/>
              <a:t> </a:t>
            </a:r>
            <a:r>
              <a:rPr lang="de-CH" altLang="de-DE" sz="1800" dirty="0" err="1"/>
              <a:t>les</a:t>
            </a:r>
            <a:r>
              <a:rPr lang="de-CH" altLang="de-DE" sz="1800" dirty="0"/>
              <a:t> </a:t>
            </a:r>
            <a:r>
              <a:rPr lang="de-CH" altLang="de-DE" sz="1800" dirty="0" err="1"/>
              <a:t>bactéries</a:t>
            </a:r>
            <a:r>
              <a:rPr lang="de-CH" altLang="de-DE" sz="1800" dirty="0"/>
              <a:t> </a:t>
            </a:r>
            <a:r>
              <a:rPr lang="de-CH" altLang="de-DE" sz="1800" dirty="0" err="1"/>
              <a:t>peuvent</a:t>
            </a:r>
            <a:r>
              <a:rPr lang="de-CH" altLang="de-DE" sz="1800" dirty="0"/>
              <a:t> </a:t>
            </a:r>
            <a:r>
              <a:rPr lang="de-CH" altLang="de-DE" sz="1800" dirty="0" err="1"/>
              <a:t>ainsi</a:t>
            </a:r>
            <a:r>
              <a:rPr lang="de-CH" altLang="de-DE" sz="1800" dirty="0"/>
              <a:t> </a:t>
            </a:r>
            <a:r>
              <a:rPr lang="de-CH" altLang="de-DE" sz="1800" dirty="0" err="1"/>
              <a:t>être</a:t>
            </a:r>
            <a:r>
              <a:rPr lang="de-CH" altLang="de-DE" sz="1800" dirty="0"/>
              <a:t> </a:t>
            </a:r>
            <a:r>
              <a:rPr lang="de-CH" altLang="de-DE" sz="1800" dirty="0" err="1"/>
              <a:t>révélées</a:t>
            </a:r>
            <a:endParaRPr lang="de-CH" altLang="de-DE" sz="1800" dirty="0"/>
          </a:p>
          <a:p>
            <a:r>
              <a:rPr lang="de-CH" altLang="de-DE" sz="1800" dirty="0" err="1"/>
              <a:t>L’eau</a:t>
            </a:r>
            <a:r>
              <a:rPr lang="de-CH" altLang="de-DE" sz="1800" dirty="0"/>
              <a:t> </a:t>
            </a:r>
            <a:r>
              <a:rPr lang="de-CH" altLang="de-DE" sz="1800" dirty="0" err="1"/>
              <a:t>potable</a:t>
            </a:r>
            <a:r>
              <a:rPr lang="de-CH" altLang="de-DE" sz="1800" dirty="0"/>
              <a:t> </a:t>
            </a:r>
            <a:r>
              <a:rPr lang="de-CH" altLang="de-DE" sz="1800" dirty="0" err="1"/>
              <a:t>contient</a:t>
            </a:r>
            <a:r>
              <a:rPr lang="de-CH" altLang="de-DE" sz="1800" dirty="0"/>
              <a:t> </a:t>
            </a:r>
            <a:r>
              <a:rPr lang="de-CH" altLang="de-DE" sz="1800" dirty="0" err="1"/>
              <a:t>environ</a:t>
            </a:r>
            <a:r>
              <a:rPr lang="de-CH" altLang="de-DE" sz="1800" dirty="0"/>
              <a:t> 10’000 à 100’000 </a:t>
            </a:r>
            <a:r>
              <a:rPr lang="de-CH" altLang="de-DE" sz="1800" dirty="0" err="1"/>
              <a:t>bactéries</a:t>
            </a:r>
            <a:r>
              <a:rPr lang="de-CH" altLang="de-DE" sz="1800" dirty="0"/>
              <a:t> par ml</a:t>
            </a:r>
          </a:p>
          <a:p>
            <a:pPr marL="0" indent="0">
              <a:buNone/>
            </a:pPr>
            <a:r>
              <a:rPr lang="de-CH" altLang="de-DE" sz="1800" dirty="0"/>
              <a:t/>
            </a:r>
            <a:br>
              <a:rPr lang="de-CH" altLang="de-DE" sz="1800" dirty="0"/>
            </a:br>
            <a:r>
              <a:rPr lang="de-CH" altLang="de-DE" sz="1800" dirty="0"/>
              <a:t>		</a:t>
            </a:r>
          </a:p>
          <a:p>
            <a:pPr marL="0" indent="0">
              <a:buNone/>
            </a:pPr>
            <a:r>
              <a:rPr lang="de-CH" altLang="de-DE" sz="1800" dirty="0"/>
              <a:t>		</a:t>
            </a:r>
          </a:p>
          <a:p>
            <a:pPr marL="0" indent="0">
              <a:buNone/>
            </a:pPr>
            <a:endParaRPr lang="de-CH" altLang="de-DE" sz="1800" dirty="0"/>
          </a:p>
          <a:p>
            <a:endParaRPr lang="de-CH" altLang="de-DE" sz="1800" dirty="0"/>
          </a:p>
          <a:p>
            <a:pPr marL="0" indent="0">
              <a:buNone/>
            </a:pPr>
            <a:r>
              <a:rPr lang="de-CH" altLang="de-DE" sz="1800" dirty="0"/>
              <a:t/>
            </a:r>
            <a:br>
              <a:rPr lang="de-CH" altLang="de-DE" sz="1800" dirty="0"/>
            </a:br>
            <a:endParaRPr lang="de-CH" altLang="de-DE" sz="1800" dirty="0"/>
          </a:p>
          <a:p>
            <a:pPr lvl="1"/>
            <a:endParaRPr lang="de-CH" altLang="de-DE" sz="1800" dirty="0"/>
          </a:p>
          <a:p>
            <a:endParaRPr lang="de-DE" altLang="de-DE" sz="1800" dirty="0"/>
          </a:p>
          <a:p>
            <a:pPr marL="0" indent="0">
              <a:buNone/>
            </a:pPr>
            <a:endParaRPr lang="de-DE" altLang="de-DE" sz="1800" dirty="0"/>
          </a:p>
        </p:txBody>
      </p:sp>
      <p:pic>
        <p:nvPicPr>
          <p:cNvPr id="19" name="Picture 2" descr="C:\Users\Franziska\Desktop\Trinkwasser\Präsentation Sigrist\visualisierung&amp;photosFCM\Wassergla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53258" y="4293096"/>
            <a:ext cx="1413148" cy="197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Datumsplatzhalter 4">
            <a:extLst>
              <a:ext uri="{FF2B5EF4-FFF2-40B4-BE49-F238E27FC236}">
                <a16:creationId xmlns:a16="http://schemas.microsoft.com/office/drawing/2014/main" xmlns="" id="{4062620B-C2D1-4895-B72F-E5C2FB4EE166}"/>
              </a:ext>
            </a:extLst>
          </p:cNvPr>
          <p:cNvSpPr>
            <a:spLocks noGrp="1"/>
          </p:cNvSpPr>
          <p:nvPr>
            <p:ph type="dt" sz="half" idx="10"/>
          </p:nvPr>
        </p:nvSpPr>
        <p:spPr>
          <a:xfrm>
            <a:off x="467544" y="6309320"/>
            <a:ext cx="2592288" cy="365125"/>
          </a:xfrm>
        </p:spPr>
        <p:txBody>
          <a:bodyPr/>
          <a:lstStyle/>
          <a:p>
            <a:r>
              <a:rPr lang="de-DE" dirty="0"/>
              <a:t>Formation </a:t>
            </a:r>
            <a:r>
              <a:rPr lang="de-DE" dirty="0" err="1"/>
              <a:t>continue</a:t>
            </a:r>
            <a:r>
              <a:rPr lang="de-DE" dirty="0"/>
              <a:t> ASF 2018</a:t>
            </a:r>
            <a:endParaRPr lang="de-CH" dirty="0"/>
          </a:p>
        </p:txBody>
      </p:sp>
    </p:spTree>
    <p:extLst>
      <p:ext uri="{BB962C8B-B14F-4D97-AF65-F5344CB8AC3E}">
        <p14:creationId xmlns:p14="http://schemas.microsoft.com/office/powerpoint/2010/main" val="4923618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type="body" idx="1"/>
          </p:nvPr>
        </p:nvSpPr>
        <p:spPr>
          <a:xfrm>
            <a:off x="611560" y="260648"/>
            <a:ext cx="6408712" cy="1008112"/>
          </a:xfrm>
        </p:spPr>
        <p:txBody>
          <a:bodyPr>
            <a:noAutofit/>
          </a:bodyPr>
          <a:lstStyle/>
          <a:p>
            <a:pPr marL="0" indent="0">
              <a:buNone/>
            </a:pPr>
            <a:r>
              <a:rPr lang="de-CH" altLang="de-DE" sz="2800" dirty="0" err="1"/>
              <a:t>Nombre</a:t>
            </a:r>
            <a:r>
              <a:rPr lang="de-CH" altLang="de-DE" sz="2800" dirty="0"/>
              <a:t> total de </a:t>
            </a:r>
            <a:r>
              <a:rPr lang="de-CH" altLang="de-DE" sz="2800" dirty="0" err="1"/>
              <a:t>cellules</a:t>
            </a:r>
            <a:r>
              <a:rPr lang="de-CH" altLang="de-DE" sz="2800" dirty="0"/>
              <a:t> et </a:t>
            </a:r>
            <a:r>
              <a:rPr lang="de-CH" altLang="de-DE" sz="2800" dirty="0" err="1"/>
              <a:t>état</a:t>
            </a:r>
            <a:r>
              <a:rPr lang="de-CH" altLang="de-DE" sz="2800" dirty="0"/>
              <a:t> des </a:t>
            </a:r>
            <a:r>
              <a:rPr lang="de-CH" altLang="de-DE" sz="2800" dirty="0" err="1"/>
              <a:t>bactéries</a:t>
            </a:r>
            <a:r>
              <a:rPr lang="de-CH" altLang="de-DE" sz="2800" dirty="0"/>
              <a:t> par </a:t>
            </a:r>
            <a:r>
              <a:rPr lang="de-CH" altLang="de-DE" sz="2800" dirty="0" err="1"/>
              <a:t>cytométrie</a:t>
            </a:r>
            <a:r>
              <a:rPr lang="de-CH" altLang="de-DE" sz="2800" dirty="0"/>
              <a:t> en </a:t>
            </a:r>
            <a:r>
              <a:rPr lang="de-CH" altLang="de-DE" sz="2800" dirty="0" err="1"/>
              <a:t>flux</a:t>
            </a:r>
            <a:endParaRPr lang="de-CH" altLang="de-DE" sz="2800" dirty="0"/>
          </a:p>
          <a:p>
            <a:pPr marL="0" indent="0">
              <a:buNone/>
            </a:pPr>
            <a:r>
              <a:rPr lang="de-CH" altLang="de-DE" sz="2400" b="1" dirty="0"/>
              <a:t/>
            </a:r>
            <a:br>
              <a:rPr lang="de-CH" altLang="de-DE" sz="2400" b="1" dirty="0"/>
            </a:br>
            <a:endParaRPr lang="de-CH" altLang="de-DE" sz="2400" b="1" dirty="0"/>
          </a:p>
          <a:p>
            <a:pPr lvl="1"/>
            <a:endParaRPr lang="de-CH" altLang="de-DE" sz="2400" b="1" dirty="0"/>
          </a:p>
          <a:p>
            <a:endParaRPr lang="de-DE" altLang="de-DE" sz="2400" b="1" dirty="0"/>
          </a:p>
          <a:p>
            <a:pPr marL="0" indent="0">
              <a:buNone/>
            </a:pPr>
            <a:endParaRPr lang="de-DE" altLang="de-DE" sz="2400" b="1"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1318" y="1988840"/>
            <a:ext cx="4788431" cy="3816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 name="Gerade Verbindung mit Pfeil 6"/>
          <p:cNvCxnSpPr/>
          <p:nvPr/>
        </p:nvCxnSpPr>
        <p:spPr>
          <a:xfrm>
            <a:off x="7310056" y="2213248"/>
            <a:ext cx="0" cy="2952328"/>
          </a:xfrm>
          <a:prstGeom prst="straightConnector1">
            <a:avLst/>
          </a:prstGeom>
          <a:ln w="34925">
            <a:solidFill>
              <a:srgbClr val="FF0000"/>
            </a:solidFill>
            <a:headEnd w="sm" len="sm"/>
            <a:tailEnd type="arrow" w="lg" len="lg"/>
          </a:ln>
        </p:spPr>
        <p:style>
          <a:lnRef idx="1">
            <a:schemeClr val="accent1"/>
          </a:lnRef>
          <a:fillRef idx="0">
            <a:schemeClr val="accent1"/>
          </a:fillRef>
          <a:effectRef idx="0">
            <a:schemeClr val="accent1"/>
          </a:effectRef>
          <a:fontRef idx="minor">
            <a:schemeClr val="tx1"/>
          </a:fontRef>
        </p:style>
      </p:cxnSp>
      <p:sp>
        <p:nvSpPr>
          <p:cNvPr id="10" name="Textfeld 9"/>
          <p:cNvSpPr txBox="1"/>
          <p:nvPr/>
        </p:nvSpPr>
        <p:spPr>
          <a:xfrm>
            <a:off x="6554316" y="5274567"/>
            <a:ext cx="1512168" cy="369332"/>
          </a:xfrm>
          <a:prstGeom prst="rect">
            <a:avLst/>
          </a:prstGeom>
          <a:solidFill>
            <a:schemeClr val="bg1"/>
          </a:solidFill>
        </p:spPr>
        <p:txBody>
          <a:bodyPr wrap="square" rtlCol="0">
            <a:spAutoFit/>
          </a:bodyPr>
          <a:lstStyle/>
          <a:p>
            <a:r>
              <a:rPr lang="de-CH" b="1" dirty="0">
                <a:solidFill>
                  <a:srgbClr val="0000FF"/>
                </a:solidFill>
                <a:latin typeface="Frutiger LT Com 45 Light" panose="020B0303030504020204" pitchFamily="34" charset="0"/>
                <a:ea typeface="Segoe UI" panose="020B0502040204020203" pitchFamily="34" charset="0"/>
                <a:cs typeface="Segoe UI" panose="020B0502040204020203" pitchFamily="34" charset="0"/>
              </a:rPr>
              <a:t>20 </a:t>
            </a:r>
            <a:r>
              <a:rPr lang="de-CH" b="1" dirty="0" err="1">
                <a:solidFill>
                  <a:srgbClr val="0000FF"/>
                </a:solidFill>
                <a:latin typeface="Frutiger LT Com 45 Light" panose="020B0303030504020204" pitchFamily="34" charset="0"/>
                <a:ea typeface="Segoe UI" panose="020B0502040204020203" pitchFamily="34" charset="0"/>
                <a:cs typeface="Segoe UI" panose="020B0502040204020203" pitchFamily="34" charset="0"/>
              </a:rPr>
              <a:t>minutes</a:t>
            </a:r>
            <a:endParaRPr lang="de-CH" b="1" dirty="0">
              <a:solidFill>
                <a:srgbClr val="0000FF"/>
              </a:solidFill>
              <a:latin typeface="Frutiger LT Com 45 Light" panose="020B0303030504020204" pitchFamily="34" charset="0"/>
              <a:ea typeface="Segoe UI" panose="020B0502040204020203" pitchFamily="34" charset="0"/>
              <a:cs typeface="Segoe UI" panose="020B0502040204020203" pitchFamily="34" charset="0"/>
            </a:endParaRPr>
          </a:p>
        </p:txBody>
      </p:sp>
      <p:sp>
        <p:nvSpPr>
          <p:cNvPr id="2" name="TextBox 1">
            <a:extLst>
              <a:ext uri="{FF2B5EF4-FFF2-40B4-BE49-F238E27FC236}">
                <a16:creationId xmlns:a16="http://schemas.microsoft.com/office/drawing/2014/main" xmlns="" id="{92E99609-F5BF-408E-9C90-17051BE26224}"/>
              </a:ext>
            </a:extLst>
          </p:cNvPr>
          <p:cNvSpPr txBox="1"/>
          <p:nvPr/>
        </p:nvSpPr>
        <p:spPr>
          <a:xfrm>
            <a:off x="1556751" y="1601345"/>
            <a:ext cx="1728192" cy="1200329"/>
          </a:xfrm>
          <a:prstGeom prst="rect">
            <a:avLst/>
          </a:prstGeom>
          <a:solidFill>
            <a:schemeClr val="bg1"/>
          </a:solidFill>
        </p:spPr>
        <p:txBody>
          <a:bodyPr wrap="square" rtlCol="0">
            <a:spAutoFit/>
          </a:bodyPr>
          <a:lstStyle/>
          <a:p>
            <a:r>
              <a:rPr lang="fr-CH" b="1" dirty="0">
                <a:solidFill>
                  <a:srgbClr val="00B050"/>
                </a:solidFill>
              </a:rPr>
              <a:t>Colorants fluorescents ou marqueurs moléculaires</a:t>
            </a:r>
          </a:p>
        </p:txBody>
      </p:sp>
      <p:sp>
        <p:nvSpPr>
          <p:cNvPr id="3" name="TextBox 2">
            <a:extLst>
              <a:ext uri="{FF2B5EF4-FFF2-40B4-BE49-F238E27FC236}">
                <a16:creationId xmlns:a16="http://schemas.microsoft.com/office/drawing/2014/main" xmlns="" id="{B73714A0-CA94-403C-9B6A-AD57D948D373}"/>
              </a:ext>
            </a:extLst>
          </p:cNvPr>
          <p:cNvSpPr txBox="1"/>
          <p:nvPr/>
        </p:nvSpPr>
        <p:spPr>
          <a:xfrm>
            <a:off x="5132280" y="4725144"/>
            <a:ext cx="1296144" cy="338554"/>
          </a:xfrm>
          <a:prstGeom prst="rect">
            <a:avLst/>
          </a:prstGeom>
          <a:solidFill>
            <a:schemeClr val="bg1"/>
          </a:solidFill>
        </p:spPr>
        <p:txBody>
          <a:bodyPr wrap="square" rtlCol="0">
            <a:spAutoFit/>
          </a:bodyPr>
          <a:lstStyle/>
          <a:p>
            <a:r>
              <a:rPr lang="fr-CH" sz="1600" dirty="0"/>
              <a:t>Laser argon</a:t>
            </a:r>
          </a:p>
        </p:txBody>
      </p:sp>
      <p:sp>
        <p:nvSpPr>
          <p:cNvPr id="9" name="Datumsplatzhalter 4">
            <a:extLst>
              <a:ext uri="{FF2B5EF4-FFF2-40B4-BE49-F238E27FC236}">
                <a16:creationId xmlns:a16="http://schemas.microsoft.com/office/drawing/2014/main" xmlns="" id="{4062620B-C2D1-4895-B72F-E5C2FB4EE166}"/>
              </a:ext>
            </a:extLst>
          </p:cNvPr>
          <p:cNvSpPr>
            <a:spLocks noGrp="1"/>
          </p:cNvSpPr>
          <p:nvPr>
            <p:ph type="dt" sz="half" idx="10"/>
          </p:nvPr>
        </p:nvSpPr>
        <p:spPr>
          <a:xfrm>
            <a:off x="467544" y="6309320"/>
            <a:ext cx="2592288" cy="365125"/>
          </a:xfrm>
        </p:spPr>
        <p:txBody>
          <a:bodyPr/>
          <a:lstStyle/>
          <a:p>
            <a:r>
              <a:rPr lang="de-DE" dirty="0"/>
              <a:t>Formation </a:t>
            </a:r>
            <a:r>
              <a:rPr lang="de-DE" dirty="0" err="1"/>
              <a:t>continue</a:t>
            </a:r>
            <a:r>
              <a:rPr lang="de-DE" dirty="0"/>
              <a:t> ASF 2018</a:t>
            </a:r>
            <a:endParaRPr lang="de-CH" dirty="0"/>
          </a:p>
        </p:txBody>
      </p:sp>
    </p:spTree>
    <p:extLst>
      <p:ext uri="{BB962C8B-B14F-4D97-AF65-F5344CB8AC3E}">
        <p14:creationId xmlns:p14="http://schemas.microsoft.com/office/powerpoint/2010/main" val="8716084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42432" y="188639"/>
            <a:ext cx="6721856" cy="1080121"/>
          </a:xfrm>
        </p:spPr>
        <p:txBody>
          <a:bodyPr>
            <a:normAutofit/>
          </a:bodyPr>
          <a:lstStyle/>
          <a:p>
            <a:pPr algn="l"/>
            <a:r>
              <a:rPr lang="de-DE" altLang="de-DE" sz="3200" dirty="0" err="1"/>
              <a:t>Cytométrie</a:t>
            </a:r>
            <a:r>
              <a:rPr lang="de-DE" altLang="de-DE" sz="3200" dirty="0"/>
              <a:t> en </a:t>
            </a:r>
            <a:r>
              <a:rPr lang="de-DE" altLang="de-DE" sz="3200" dirty="0" err="1"/>
              <a:t>flux</a:t>
            </a:r>
            <a:r>
              <a:rPr lang="de-DE" altLang="de-DE" sz="3200" dirty="0"/>
              <a:t>: </a:t>
            </a:r>
            <a:br>
              <a:rPr lang="de-DE" altLang="de-DE" sz="3200" dirty="0"/>
            </a:br>
            <a:r>
              <a:rPr lang="de-DE" altLang="de-DE" sz="3200" dirty="0" err="1"/>
              <a:t>applications</a:t>
            </a:r>
            <a:r>
              <a:rPr lang="de-DE" altLang="de-DE" sz="3200" dirty="0"/>
              <a:t> possibles</a:t>
            </a:r>
          </a:p>
        </p:txBody>
      </p:sp>
      <p:sp>
        <p:nvSpPr>
          <p:cNvPr id="4" name="Rectangle 3"/>
          <p:cNvSpPr txBox="1">
            <a:spLocks noChangeArrowheads="1"/>
          </p:cNvSpPr>
          <p:nvPr/>
        </p:nvSpPr>
        <p:spPr bwMode="auto">
          <a:xfrm>
            <a:off x="691953" y="1445704"/>
            <a:ext cx="7704856" cy="3999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275380"/>
              </a:buClr>
              <a:buFont typeface="Frutiger LT Com 45 Light" pitchFamily="34" charset="0"/>
              <a:buChar char="»"/>
              <a:defRPr sz="2000">
                <a:solidFill>
                  <a:schemeClr val="tx1"/>
                </a:solidFill>
                <a:latin typeface="+mn-lt"/>
                <a:ea typeface="+mn-ea"/>
                <a:cs typeface="+mn-cs"/>
              </a:defRPr>
            </a:lvl1pPr>
            <a:lvl2pPr marL="742950" indent="-285750" algn="l" rtl="0" eaLnBrk="1" fontAlgn="base" hangingPunct="1">
              <a:spcBef>
                <a:spcPct val="20000"/>
              </a:spcBef>
              <a:spcAft>
                <a:spcPct val="0"/>
              </a:spcAft>
              <a:buClr>
                <a:srgbClr val="275380"/>
              </a:buClr>
              <a:buFont typeface="Arial" charset="0"/>
              <a:buChar char="›"/>
              <a:defRPr>
                <a:solidFill>
                  <a:schemeClr val="tx1"/>
                </a:solidFill>
                <a:latin typeface="+mn-lt"/>
              </a:defRPr>
            </a:lvl2pPr>
            <a:lvl3pPr marL="1143000" indent="-228600" algn="l" rtl="0" eaLnBrk="1" fontAlgn="base" hangingPunct="1">
              <a:spcBef>
                <a:spcPct val="20000"/>
              </a:spcBef>
              <a:spcAft>
                <a:spcPct val="0"/>
              </a:spcAft>
              <a:buClr>
                <a:srgbClr val="275380"/>
              </a:buClr>
              <a:buSzPct val="80000"/>
              <a:buFont typeface="Frutiger LT Com 45 Light" pitchFamily="34" charset="0"/>
              <a:buChar char="»"/>
              <a:defRPr sz="1600">
                <a:solidFill>
                  <a:schemeClr val="tx1"/>
                </a:solidFill>
                <a:latin typeface="+mn-lt"/>
              </a:defRPr>
            </a:lvl3pPr>
            <a:lvl4pPr marL="1600200" indent="-228600" algn="l" rtl="0" eaLnBrk="1" fontAlgn="base" hangingPunct="1">
              <a:spcBef>
                <a:spcPct val="20000"/>
              </a:spcBef>
              <a:spcAft>
                <a:spcPct val="0"/>
              </a:spcAft>
              <a:buClr>
                <a:srgbClr val="275380"/>
              </a:buClr>
              <a:buSzPct val="80000"/>
              <a:buFont typeface="Arial" charset="0"/>
              <a:buChar char="›"/>
              <a:defRPr sz="1200">
                <a:solidFill>
                  <a:schemeClr val="tx1"/>
                </a:solidFill>
                <a:latin typeface="+mn-lt"/>
              </a:defRPr>
            </a:lvl4pPr>
            <a:lvl5pPr marL="2057400" indent="-228600" algn="l" rtl="0" eaLnBrk="1" fontAlgn="base" hangingPunct="1">
              <a:spcBef>
                <a:spcPct val="20000"/>
              </a:spcBef>
              <a:spcAft>
                <a:spcPct val="0"/>
              </a:spcAft>
              <a:buClr>
                <a:srgbClr val="275380"/>
              </a:buClr>
              <a:buFont typeface="Arial" charset="0"/>
              <a:buChar char="״"/>
              <a:defRPr sz="1200">
                <a:solidFill>
                  <a:schemeClr val="tx1"/>
                </a:solidFill>
                <a:latin typeface="+mn-lt"/>
              </a:defRPr>
            </a:lvl5pPr>
            <a:lvl6pPr marL="2514600" indent="-228600" algn="l" rtl="0" eaLnBrk="1" fontAlgn="base" hangingPunct="1">
              <a:spcBef>
                <a:spcPct val="20000"/>
              </a:spcBef>
              <a:spcAft>
                <a:spcPct val="0"/>
              </a:spcAft>
              <a:buClr>
                <a:srgbClr val="275380"/>
              </a:buClr>
              <a:buFont typeface="Arial" charset="0"/>
              <a:buChar char="״"/>
              <a:defRPr sz="1200">
                <a:solidFill>
                  <a:schemeClr val="tx1"/>
                </a:solidFill>
                <a:latin typeface="+mn-lt"/>
              </a:defRPr>
            </a:lvl6pPr>
            <a:lvl7pPr marL="2971800" indent="-228600" algn="l" rtl="0" eaLnBrk="1" fontAlgn="base" hangingPunct="1">
              <a:spcBef>
                <a:spcPct val="20000"/>
              </a:spcBef>
              <a:spcAft>
                <a:spcPct val="0"/>
              </a:spcAft>
              <a:buClr>
                <a:srgbClr val="275380"/>
              </a:buClr>
              <a:buFont typeface="Arial" charset="0"/>
              <a:buChar char="״"/>
              <a:defRPr sz="1200">
                <a:solidFill>
                  <a:schemeClr val="tx1"/>
                </a:solidFill>
                <a:latin typeface="+mn-lt"/>
              </a:defRPr>
            </a:lvl7pPr>
            <a:lvl8pPr marL="3429000" indent="-228600" algn="l" rtl="0" eaLnBrk="1" fontAlgn="base" hangingPunct="1">
              <a:spcBef>
                <a:spcPct val="20000"/>
              </a:spcBef>
              <a:spcAft>
                <a:spcPct val="0"/>
              </a:spcAft>
              <a:buClr>
                <a:srgbClr val="275380"/>
              </a:buClr>
              <a:buFont typeface="Arial" charset="0"/>
              <a:buChar char="״"/>
              <a:defRPr sz="1200">
                <a:solidFill>
                  <a:schemeClr val="tx1"/>
                </a:solidFill>
                <a:latin typeface="+mn-lt"/>
              </a:defRPr>
            </a:lvl8pPr>
            <a:lvl9pPr marL="3886200" indent="-228600" algn="l" rtl="0" eaLnBrk="1" fontAlgn="base" hangingPunct="1">
              <a:spcBef>
                <a:spcPct val="20000"/>
              </a:spcBef>
              <a:spcAft>
                <a:spcPct val="0"/>
              </a:spcAft>
              <a:buClr>
                <a:srgbClr val="275380"/>
              </a:buClr>
              <a:buFont typeface="Arial" charset="0"/>
              <a:buChar char="״"/>
              <a:defRPr sz="1200">
                <a:solidFill>
                  <a:schemeClr val="tx1"/>
                </a:solidFill>
                <a:latin typeface="+mn-lt"/>
              </a:defRPr>
            </a:lvl9pPr>
          </a:lstStyle>
          <a:p>
            <a:pPr>
              <a:buFontTx/>
              <a:buChar char="-"/>
            </a:pPr>
            <a:r>
              <a:rPr lang="de-CH" altLang="de-DE" sz="1800" kern="0" dirty="0"/>
              <a:t>Dans </a:t>
            </a:r>
            <a:r>
              <a:rPr lang="de-CH" altLang="de-DE" sz="1800" kern="0" dirty="0" err="1"/>
              <a:t>tous</a:t>
            </a:r>
            <a:r>
              <a:rPr lang="de-CH" altLang="de-DE" sz="1800" kern="0" dirty="0"/>
              <a:t> </a:t>
            </a:r>
            <a:r>
              <a:rPr lang="de-CH" altLang="de-DE" sz="1800" kern="0" dirty="0" err="1"/>
              <a:t>les</a:t>
            </a:r>
            <a:r>
              <a:rPr lang="de-CH" altLang="de-DE" sz="1800" kern="0" dirty="0"/>
              <a:t> </a:t>
            </a:r>
            <a:r>
              <a:rPr lang="de-CH" altLang="de-DE" sz="1800" kern="0" dirty="0" err="1"/>
              <a:t>cas</a:t>
            </a:r>
            <a:r>
              <a:rPr lang="de-CH" altLang="de-DE" sz="1800" kern="0" dirty="0"/>
              <a:t> </a:t>
            </a:r>
            <a:r>
              <a:rPr lang="de-CH" altLang="de-DE" sz="1800" kern="0" dirty="0" err="1"/>
              <a:t>nécessitant</a:t>
            </a:r>
            <a:r>
              <a:rPr lang="de-CH" altLang="de-DE" sz="1800" kern="0" dirty="0"/>
              <a:t> </a:t>
            </a:r>
            <a:r>
              <a:rPr lang="de-CH" altLang="de-DE" sz="1800" kern="0" dirty="0" err="1"/>
              <a:t>une</a:t>
            </a:r>
            <a:r>
              <a:rPr lang="de-CH" altLang="de-DE" sz="1800" kern="0" dirty="0"/>
              <a:t> </a:t>
            </a:r>
            <a:r>
              <a:rPr lang="de-CH" altLang="de-DE" sz="1800" kern="0" dirty="0" err="1"/>
              <a:t>réponse</a:t>
            </a:r>
            <a:r>
              <a:rPr lang="de-CH" altLang="de-DE" sz="1800" kern="0" dirty="0"/>
              <a:t> rapide </a:t>
            </a:r>
            <a:r>
              <a:rPr lang="de-CH" altLang="de-DE" sz="1800" kern="0" dirty="0" err="1"/>
              <a:t>sur</a:t>
            </a:r>
            <a:r>
              <a:rPr lang="de-CH" altLang="de-DE" sz="1800" kern="0" dirty="0"/>
              <a:t> la </a:t>
            </a:r>
            <a:r>
              <a:rPr lang="de-CH" altLang="de-DE" sz="1800" kern="0" dirty="0" err="1"/>
              <a:t>qualité</a:t>
            </a:r>
            <a:r>
              <a:rPr lang="de-CH" altLang="de-DE" sz="1800" kern="0" dirty="0"/>
              <a:t> </a:t>
            </a:r>
            <a:r>
              <a:rPr lang="de-CH" altLang="de-DE" sz="1800" kern="0" dirty="0" err="1"/>
              <a:t>microbiologique</a:t>
            </a:r>
            <a:r>
              <a:rPr lang="de-CH" altLang="de-DE" sz="1800" kern="0" dirty="0"/>
              <a:t> </a:t>
            </a:r>
            <a:r>
              <a:rPr lang="de-CH" altLang="de-DE" sz="1800" kern="0" dirty="0" err="1"/>
              <a:t>ou</a:t>
            </a:r>
            <a:r>
              <a:rPr lang="de-CH" altLang="de-DE" sz="1800" kern="0" dirty="0"/>
              <a:t> la </a:t>
            </a:r>
            <a:r>
              <a:rPr lang="de-CH" altLang="de-DE" sz="1800" kern="0" dirty="0" err="1"/>
              <a:t>stabilité</a:t>
            </a:r>
            <a:r>
              <a:rPr lang="de-CH" altLang="de-DE" sz="1800" kern="0" dirty="0"/>
              <a:t> de </a:t>
            </a:r>
            <a:r>
              <a:rPr lang="de-CH" altLang="de-DE" sz="1800" kern="0" dirty="0" err="1"/>
              <a:t>l’eau</a:t>
            </a:r>
            <a:r>
              <a:rPr lang="de-CH" altLang="de-DE" sz="1800" kern="0" dirty="0"/>
              <a:t> </a:t>
            </a:r>
            <a:r>
              <a:rPr lang="de-CH" altLang="de-DE" sz="1800" kern="0" dirty="0" err="1"/>
              <a:t>potable</a:t>
            </a:r>
            <a:endParaRPr lang="de-CH" altLang="de-DE" sz="1800" kern="0" dirty="0"/>
          </a:p>
          <a:p>
            <a:pPr>
              <a:buFontTx/>
              <a:buChar char="-"/>
            </a:pPr>
            <a:r>
              <a:rPr lang="de-CH" altLang="de-DE" sz="1800" kern="0" dirty="0" err="1"/>
              <a:t>Complète</a:t>
            </a:r>
            <a:r>
              <a:rPr lang="de-CH" altLang="de-DE" sz="1800" kern="0" dirty="0"/>
              <a:t> </a:t>
            </a:r>
            <a:r>
              <a:rPr lang="de-CH" altLang="de-DE" sz="1800" kern="0" dirty="0" err="1"/>
              <a:t>d’autres</a:t>
            </a:r>
            <a:r>
              <a:rPr lang="de-CH" altLang="de-DE" sz="1800" kern="0" dirty="0"/>
              <a:t> </a:t>
            </a:r>
            <a:r>
              <a:rPr lang="de-CH" altLang="de-DE" sz="1800" kern="0" dirty="0" err="1"/>
              <a:t>mesures</a:t>
            </a:r>
            <a:r>
              <a:rPr lang="de-CH" altLang="de-DE" sz="1800" kern="0" dirty="0"/>
              <a:t> en </a:t>
            </a:r>
            <a:r>
              <a:rPr lang="de-CH" altLang="de-DE" sz="1800" kern="0" dirty="0" err="1"/>
              <a:t>lignes</a:t>
            </a:r>
            <a:r>
              <a:rPr lang="de-CH" altLang="de-DE" sz="1800" kern="0" dirty="0"/>
              <a:t> (pH, </a:t>
            </a:r>
            <a:r>
              <a:rPr lang="de-CH" altLang="de-DE" sz="1800" kern="0" dirty="0" err="1"/>
              <a:t>conductivité</a:t>
            </a:r>
            <a:r>
              <a:rPr lang="de-CH" altLang="de-DE" sz="1800" kern="0" dirty="0"/>
              <a:t>, </a:t>
            </a:r>
            <a:r>
              <a:rPr lang="de-CH" altLang="de-DE" sz="1800" kern="0" dirty="0" err="1"/>
              <a:t>turbidité</a:t>
            </a:r>
            <a:r>
              <a:rPr lang="de-CH" altLang="de-DE" sz="1800" kern="0" dirty="0"/>
              <a:t>)</a:t>
            </a:r>
          </a:p>
          <a:p>
            <a:pPr>
              <a:buFontTx/>
              <a:buChar char="-"/>
            </a:pPr>
            <a:r>
              <a:rPr lang="de-CH" altLang="de-DE" sz="1800" kern="0" dirty="0"/>
              <a:t>Surveillance en </a:t>
            </a:r>
            <a:r>
              <a:rPr lang="de-CH" altLang="de-DE" sz="1800" kern="0" dirty="0" err="1"/>
              <a:t>ligne</a:t>
            </a:r>
            <a:r>
              <a:rPr lang="de-CH" altLang="de-DE" sz="1800" kern="0" dirty="0"/>
              <a:t> du </a:t>
            </a:r>
            <a:r>
              <a:rPr lang="de-CH" altLang="de-DE" sz="1800" kern="0" dirty="0" err="1"/>
              <a:t>processus</a:t>
            </a:r>
            <a:endParaRPr lang="de-CH" altLang="de-DE" sz="1800" kern="0" dirty="0"/>
          </a:p>
          <a:p>
            <a:pPr>
              <a:buFontTx/>
              <a:buChar char="-"/>
            </a:pPr>
            <a:r>
              <a:rPr lang="de-CH" altLang="de-DE" sz="1800" kern="0" dirty="0" err="1"/>
              <a:t>Contrôle</a:t>
            </a:r>
            <a:r>
              <a:rPr lang="de-CH" altLang="de-DE" sz="1800" kern="0" dirty="0"/>
              <a:t> du </a:t>
            </a:r>
            <a:r>
              <a:rPr lang="de-CH" altLang="de-DE" sz="1800" kern="0" dirty="0" err="1"/>
              <a:t>réseau</a:t>
            </a:r>
            <a:r>
              <a:rPr lang="de-CH" altLang="de-DE" sz="1800" kern="0" dirty="0"/>
              <a:t> </a:t>
            </a:r>
            <a:r>
              <a:rPr lang="de-CH" altLang="de-DE" sz="1800" kern="0" dirty="0" err="1"/>
              <a:t>d’eau</a:t>
            </a:r>
            <a:r>
              <a:rPr lang="de-CH" altLang="de-DE" sz="1800" kern="0" dirty="0"/>
              <a:t> </a:t>
            </a:r>
            <a:r>
              <a:rPr lang="de-CH" altLang="de-DE" sz="1800" kern="0" dirty="0" err="1"/>
              <a:t>potable</a:t>
            </a:r>
            <a:r>
              <a:rPr lang="de-CH" altLang="de-DE" sz="1800" kern="0" dirty="0"/>
              <a:t> en </a:t>
            </a:r>
            <a:r>
              <a:rPr lang="de-CH" altLang="de-DE" sz="1800" kern="0" dirty="0" err="1"/>
              <a:t>cas</a:t>
            </a:r>
            <a:r>
              <a:rPr lang="de-CH" altLang="de-DE" sz="1800" kern="0" dirty="0"/>
              <a:t> de </a:t>
            </a:r>
            <a:r>
              <a:rPr lang="de-CH" altLang="de-DE" sz="1800" kern="0" dirty="0" err="1"/>
              <a:t>contamination</a:t>
            </a:r>
            <a:r>
              <a:rPr lang="de-CH" altLang="de-DE" sz="1800" kern="0" dirty="0"/>
              <a:t>, de </a:t>
            </a:r>
            <a:r>
              <a:rPr lang="de-CH" altLang="de-DE" sz="1800" kern="0" dirty="0" err="1"/>
              <a:t>nettoyage</a:t>
            </a:r>
            <a:r>
              <a:rPr lang="de-CH" altLang="de-DE" sz="1800" kern="0" dirty="0"/>
              <a:t> et de </a:t>
            </a:r>
            <a:r>
              <a:rPr lang="de-CH" altLang="de-DE" sz="1800" kern="0" dirty="0" err="1"/>
              <a:t>rétrorinçage</a:t>
            </a:r>
            <a:endParaRPr lang="de-CH" altLang="de-DE" sz="1800" kern="0" dirty="0"/>
          </a:p>
          <a:p>
            <a:pPr>
              <a:buFontTx/>
              <a:buChar char="-"/>
            </a:pPr>
            <a:r>
              <a:rPr lang="de-CH" altLang="de-DE" sz="1800" kern="0" dirty="0"/>
              <a:t>Surveillance des </a:t>
            </a:r>
            <a:r>
              <a:rPr lang="de-CH" altLang="de-DE" sz="1800" kern="0" dirty="0" err="1"/>
              <a:t>installations</a:t>
            </a:r>
            <a:r>
              <a:rPr lang="de-CH" altLang="de-DE" sz="1800" kern="0" dirty="0"/>
              <a:t> </a:t>
            </a:r>
            <a:r>
              <a:rPr lang="de-CH" altLang="de-DE" sz="1800" kern="0" dirty="0" err="1"/>
              <a:t>intérieures</a:t>
            </a:r>
            <a:r>
              <a:rPr lang="de-CH" altLang="de-DE" sz="1800" kern="0" dirty="0"/>
              <a:t> (</a:t>
            </a:r>
            <a:r>
              <a:rPr lang="de-CH" altLang="de-DE" sz="1800" kern="0" dirty="0" err="1"/>
              <a:t>immeuble</a:t>
            </a:r>
            <a:r>
              <a:rPr lang="de-CH" altLang="de-DE" sz="1800" kern="0" dirty="0"/>
              <a:t>)</a:t>
            </a:r>
          </a:p>
          <a:p>
            <a:pPr marL="0" indent="0">
              <a:buFont typeface="Frutiger LT Com 45 Light" pitchFamily="34" charset="0"/>
              <a:buNone/>
            </a:pPr>
            <a:r>
              <a:rPr lang="de-CH" altLang="de-DE" sz="1800" kern="0" dirty="0"/>
              <a:t/>
            </a:r>
            <a:br>
              <a:rPr lang="de-CH" altLang="de-DE" sz="1800" kern="0" dirty="0"/>
            </a:br>
            <a:endParaRPr lang="de-CH" altLang="de-DE" sz="1800" kern="0" dirty="0"/>
          </a:p>
          <a:p>
            <a:pPr lvl="1"/>
            <a:endParaRPr lang="de-CH" altLang="de-DE" kern="0" dirty="0"/>
          </a:p>
          <a:p>
            <a:endParaRPr lang="de-DE" altLang="de-DE" sz="1800" kern="0" dirty="0"/>
          </a:p>
          <a:p>
            <a:pPr marL="0" indent="0">
              <a:buFont typeface="Frutiger LT Com 45 Light" pitchFamily="34" charset="0"/>
              <a:buNone/>
            </a:pPr>
            <a:endParaRPr lang="de-DE" altLang="de-DE" sz="1800" kern="0" dirty="0"/>
          </a:p>
        </p:txBody>
      </p:sp>
      <p:sp>
        <p:nvSpPr>
          <p:cNvPr id="6" name="Datumsplatzhalter 4">
            <a:extLst>
              <a:ext uri="{FF2B5EF4-FFF2-40B4-BE49-F238E27FC236}">
                <a16:creationId xmlns:a16="http://schemas.microsoft.com/office/drawing/2014/main" xmlns="" id="{4062620B-C2D1-4895-B72F-E5C2FB4EE166}"/>
              </a:ext>
            </a:extLst>
          </p:cNvPr>
          <p:cNvSpPr>
            <a:spLocks noGrp="1"/>
          </p:cNvSpPr>
          <p:nvPr>
            <p:ph type="dt" sz="half" idx="10"/>
          </p:nvPr>
        </p:nvSpPr>
        <p:spPr>
          <a:xfrm>
            <a:off x="467544" y="6309320"/>
            <a:ext cx="2592288" cy="365125"/>
          </a:xfrm>
        </p:spPr>
        <p:txBody>
          <a:bodyPr/>
          <a:lstStyle/>
          <a:p>
            <a:r>
              <a:rPr lang="de-DE" dirty="0"/>
              <a:t>Formation </a:t>
            </a:r>
            <a:r>
              <a:rPr lang="de-DE" dirty="0" err="1"/>
              <a:t>continue</a:t>
            </a:r>
            <a:r>
              <a:rPr lang="de-DE" dirty="0"/>
              <a:t> ASF 2018</a:t>
            </a:r>
            <a:endParaRPr lang="de-CH" dirty="0"/>
          </a:p>
        </p:txBody>
      </p:sp>
    </p:spTree>
    <p:extLst>
      <p:ext uri="{BB962C8B-B14F-4D97-AF65-F5344CB8AC3E}">
        <p14:creationId xmlns:p14="http://schemas.microsoft.com/office/powerpoint/2010/main" val="113746464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65138" y="116632"/>
            <a:ext cx="6627142" cy="1044758"/>
          </a:xfrm>
        </p:spPr>
        <p:txBody>
          <a:bodyPr>
            <a:normAutofit/>
          </a:bodyPr>
          <a:lstStyle/>
          <a:p>
            <a:pPr algn="l"/>
            <a:r>
              <a:rPr lang="de-DE" altLang="de-DE" sz="2800" dirty="0" err="1"/>
              <a:t>Cytométrie</a:t>
            </a:r>
            <a:r>
              <a:rPr lang="de-DE" altLang="de-DE" sz="2800" dirty="0"/>
              <a:t> en </a:t>
            </a:r>
            <a:r>
              <a:rPr lang="de-DE" altLang="de-DE" sz="2800" dirty="0" err="1"/>
              <a:t>flux</a:t>
            </a:r>
            <a:r>
              <a:rPr lang="de-DE" altLang="de-DE" sz="2800" dirty="0"/>
              <a:t>: exemple</a:t>
            </a:r>
          </a:p>
        </p:txBody>
      </p:sp>
      <p:pic>
        <p:nvPicPr>
          <p:cNvPr id="1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660" y="1642498"/>
            <a:ext cx="5484661" cy="42557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0" name="Gerade Verbindung mit Pfeil 19"/>
          <p:cNvCxnSpPr/>
          <p:nvPr/>
        </p:nvCxnSpPr>
        <p:spPr>
          <a:xfrm flipH="1">
            <a:off x="4572000" y="3346221"/>
            <a:ext cx="1440160" cy="939855"/>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3" name="Gerade Verbindung mit Pfeil 22"/>
          <p:cNvCxnSpPr/>
          <p:nvPr/>
        </p:nvCxnSpPr>
        <p:spPr>
          <a:xfrm flipH="1" flipV="1">
            <a:off x="2879812" y="4869160"/>
            <a:ext cx="3204356" cy="504056"/>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9" name="Rectangle 3"/>
          <p:cNvSpPr txBox="1">
            <a:spLocks noChangeArrowheads="1"/>
          </p:cNvSpPr>
          <p:nvPr/>
        </p:nvSpPr>
        <p:spPr bwMode="auto">
          <a:xfrm>
            <a:off x="5718795" y="2379736"/>
            <a:ext cx="2952328" cy="3518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275380"/>
              </a:buClr>
              <a:buFont typeface="Frutiger LT Com 45 Light" pitchFamily="34" charset="0"/>
              <a:buChar char="»"/>
              <a:defRPr sz="2000">
                <a:solidFill>
                  <a:schemeClr val="tx1"/>
                </a:solidFill>
                <a:latin typeface="+mn-lt"/>
                <a:ea typeface="+mn-ea"/>
                <a:cs typeface="+mn-cs"/>
              </a:defRPr>
            </a:lvl1pPr>
            <a:lvl2pPr marL="742950" indent="-285750" algn="l" rtl="0" eaLnBrk="1" fontAlgn="base" hangingPunct="1">
              <a:spcBef>
                <a:spcPct val="20000"/>
              </a:spcBef>
              <a:spcAft>
                <a:spcPct val="0"/>
              </a:spcAft>
              <a:buClr>
                <a:srgbClr val="275380"/>
              </a:buClr>
              <a:buFont typeface="Arial" charset="0"/>
              <a:buChar char="›"/>
              <a:defRPr>
                <a:solidFill>
                  <a:schemeClr val="tx1"/>
                </a:solidFill>
                <a:latin typeface="+mn-lt"/>
              </a:defRPr>
            </a:lvl2pPr>
            <a:lvl3pPr marL="1143000" indent="-228600" algn="l" rtl="0" eaLnBrk="1" fontAlgn="base" hangingPunct="1">
              <a:spcBef>
                <a:spcPct val="20000"/>
              </a:spcBef>
              <a:spcAft>
                <a:spcPct val="0"/>
              </a:spcAft>
              <a:buClr>
                <a:srgbClr val="275380"/>
              </a:buClr>
              <a:buSzPct val="80000"/>
              <a:buFont typeface="Frutiger LT Com 45 Light" pitchFamily="34" charset="0"/>
              <a:buChar char="»"/>
              <a:defRPr sz="1600">
                <a:solidFill>
                  <a:schemeClr val="tx1"/>
                </a:solidFill>
                <a:latin typeface="+mn-lt"/>
              </a:defRPr>
            </a:lvl3pPr>
            <a:lvl4pPr marL="1600200" indent="-228600" algn="l" rtl="0" eaLnBrk="1" fontAlgn="base" hangingPunct="1">
              <a:spcBef>
                <a:spcPct val="20000"/>
              </a:spcBef>
              <a:spcAft>
                <a:spcPct val="0"/>
              </a:spcAft>
              <a:buClr>
                <a:srgbClr val="275380"/>
              </a:buClr>
              <a:buSzPct val="80000"/>
              <a:buFont typeface="Arial" charset="0"/>
              <a:buChar char="›"/>
              <a:defRPr sz="1200">
                <a:solidFill>
                  <a:schemeClr val="tx1"/>
                </a:solidFill>
                <a:latin typeface="+mn-lt"/>
              </a:defRPr>
            </a:lvl4pPr>
            <a:lvl5pPr marL="2057400" indent="-228600" algn="l" rtl="0" eaLnBrk="1" fontAlgn="base" hangingPunct="1">
              <a:spcBef>
                <a:spcPct val="20000"/>
              </a:spcBef>
              <a:spcAft>
                <a:spcPct val="0"/>
              </a:spcAft>
              <a:buClr>
                <a:srgbClr val="275380"/>
              </a:buClr>
              <a:buFont typeface="Arial" charset="0"/>
              <a:buChar char="״"/>
              <a:defRPr sz="1200">
                <a:solidFill>
                  <a:schemeClr val="tx1"/>
                </a:solidFill>
                <a:latin typeface="+mn-lt"/>
              </a:defRPr>
            </a:lvl5pPr>
            <a:lvl6pPr marL="2514600" indent="-228600" algn="l" rtl="0" eaLnBrk="1" fontAlgn="base" hangingPunct="1">
              <a:spcBef>
                <a:spcPct val="20000"/>
              </a:spcBef>
              <a:spcAft>
                <a:spcPct val="0"/>
              </a:spcAft>
              <a:buClr>
                <a:srgbClr val="275380"/>
              </a:buClr>
              <a:buFont typeface="Arial" charset="0"/>
              <a:buChar char="״"/>
              <a:defRPr sz="1200">
                <a:solidFill>
                  <a:schemeClr val="tx1"/>
                </a:solidFill>
                <a:latin typeface="+mn-lt"/>
              </a:defRPr>
            </a:lvl6pPr>
            <a:lvl7pPr marL="2971800" indent="-228600" algn="l" rtl="0" eaLnBrk="1" fontAlgn="base" hangingPunct="1">
              <a:spcBef>
                <a:spcPct val="20000"/>
              </a:spcBef>
              <a:spcAft>
                <a:spcPct val="0"/>
              </a:spcAft>
              <a:buClr>
                <a:srgbClr val="275380"/>
              </a:buClr>
              <a:buFont typeface="Arial" charset="0"/>
              <a:buChar char="״"/>
              <a:defRPr sz="1200">
                <a:solidFill>
                  <a:schemeClr val="tx1"/>
                </a:solidFill>
                <a:latin typeface="+mn-lt"/>
              </a:defRPr>
            </a:lvl7pPr>
            <a:lvl8pPr marL="3429000" indent="-228600" algn="l" rtl="0" eaLnBrk="1" fontAlgn="base" hangingPunct="1">
              <a:spcBef>
                <a:spcPct val="20000"/>
              </a:spcBef>
              <a:spcAft>
                <a:spcPct val="0"/>
              </a:spcAft>
              <a:buClr>
                <a:srgbClr val="275380"/>
              </a:buClr>
              <a:buFont typeface="Arial" charset="0"/>
              <a:buChar char="״"/>
              <a:defRPr sz="1200">
                <a:solidFill>
                  <a:schemeClr val="tx1"/>
                </a:solidFill>
                <a:latin typeface="+mn-lt"/>
              </a:defRPr>
            </a:lvl8pPr>
            <a:lvl9pPr marL="3886200" indent="-228600" algn="l" rtl="0" eaLnBrk="1" fontAlgn="base" hangingPunct="1">
              <a:spcBef>
                <a:spcPct val="20000"/>
              </a:spcBef>
              <a:spcAft>
                <a:spcPct val="0"/>
              </a:spcAft>
              <a:buClr>
                <a:srgbClr val="275380"/>
              </a:buClr>
              <a:buFont typeface="Arial" charset="0"/>
              <a:buChar char="״"/>
              <a:defRPr sz="1200">
                <a:solidFill>
                  <a:schemeClr val="tx1"/>
                </a:solidFill>
                <a:latin typeface="+mn-lt"/>
              </a:defRPr>
            </a:lvl9pPr>
          </a:lstStyle>
          <a:p>
            <a:r>
              <a:rPr lang="de-CH" altLang="de-DE" kern="0" dirty="0"/>
              <a:t>Le </a:t>
            </a:r>
            <a:r>
              <a:rPr lang="de-CH" altLang="de-DE" kern="0" dirty="0" err="1"/>
              <a:t>nombre</a:t>
            </a:r>
            <a:r>
              <a:rPr lang="de-CH" altLang="de-DE" kern="0" dirty="0"/>
              <a:t> </a:t>
            </a:r>
            <a:r>
              <a:rPr lang="de-CH" altLang="de-DE" kern="0" dirty="0" err="1"/>
              <a:t>élevé</a:t>
            </a:r>
            <a:r>
              <a:rPr lang="de-CH" altLang="de-DE" kern="0" dirty="0"/>
              <a:t> de </a:t>
            </a:r>
            <a:r>
              <a:rPr lang="de-CH" altLang="de-DE" kern="0" dirty="0" err="1"/>
              <a:t>bactéries</a:t>
            </a:r>
            <a:r>
              <a:rPr lang="de-CH" altLang="de-DE" kern="0" dirty="0"/>
              <a:t> LNA («</a:t>
            </a:r>
            <a:r>
              <a:rPr lang="de-CH" altLang="de-DE" b="1" kern="0" dirty="0"/>
              <a:t>L</a:t>
            </a:r>
            <a:r>
              <a:rPr lang="de-CH" altLang="de-DE" kern="0" dirty="0"/>
              <a:t>ow </a:t>
            </a:r>
            <a:r>
              <a:rPr lang="de-CH" altLang="de-DE" b="1" kern="0" dirty="0"/>
              <a:t>N</a:t>
            </a:r>
            <a:r>
              <a:rPr lang="de-CH" altLang="de-DE" kern="0" dirty="0"/>
              <a:t>ucleic </a:t>
            </a:r>
            <a:r>
              <a:rPr lang="de-CH" altLang="de-DE" b="1" kern="0" dirty="0"/>
              <a:t>A</a:t>
            </a:r>
            <a:r>
              <a:rPr lang="de-CH" altLang="de-DE" kern="0" dirty="0"/>
              <a:t>cid») </a:t>
            </a:r>
            <a:r>
              <a:rPr lang="de-CH" altLang="de-DE" kern="0" dirty="0" err="1"/>
              <a:t>est</a:t>
            </a:r>
            <a:r>
              <a:rPr lang="de-CH" altLang="de-DE" kern="0" dirty="0"/>
              <a:t> </a:t>
            </a:r>
            <a:r>
              <a:rPr lang="de-CH" altLang="de-DE" kern="0" dirty="0" err="1"/>
              <a:t>un</a:t>
            </a:r>
            <a:r>
              <a:rPr lang="de-CH" altLang="de-DE" kern="0" dirty="0"/>
              <a:t> </a:t>
            </a:r>
            <a:r>
              <a:rPr lang="de-CH" altLang="de-DE" kern="0" dirty="0" err="1"/>
              <a:t>bon</a:t>
            </a:r>
            <a:r>
              <a:rPr lang="de-CH" altLang="de-DE" kern="0" dirty="0"/>
              <a:t> </a:t>
            </a:r>
            <a:r>
              <a:rPr lang="de-CH" altLang="de-DE" kern="0" dirty="0" err="1"/>
              <a:t>indicateur</a:t>
            </a:r>
            <a:r>
              <a:rPr lang="de-CH" altLang="de-DE" kern="0" dirty="0"/>
              <a:t> </a:t>
            </a:r>
            <a:r>
              <a:rPr lang="de-CH" altLang="de-DE" kern="0" dirty="0" err="1"/>
              <a:t>pour</a:t>
            </a:r>
            <a:r>
              <a:rPr lang="de-CH" altLang="de-DE" kern="0" dirty="0"/>
              <a:t> la </a:t>
            </a:r>
            <a:r>
              <a:rPr lang="de-CH" altLang="de-DE" kern="0" dirty="0" err="1"/>
              <a:t>fiabilité</a:t>
            </a:r>
            <a:r>
              <a:rPr lang="de-CH" altLang="de-DE" kern="0" dirty="0"/>
              <a:t> et la </a:t>
            </a:r>
            <a:r>
              <a:rPr lang="de-CH" altLang="de-DE" kern="0" dirty="0" err="1"/>
              <a:t>stabilité</a:t>
            </a:r>
            <a:r>
              <a:rPr lang="de-CH" altLang="de-DE" kern="0" dirty="0"/>
              <a:t> de </a:t>
            </a:r>
            <a:r>
              <a:rPr lang="de-CH" altLang="de-DE" kern="0" dirty="0" err="1"/>
              <a:t>l’eau</a:t>
            </a:r>
            <a:r>
              <a:rPr lang="de-CH" altLang="de-DE" kern="0" dirty="0"/>
              <a:t> </a:t>
            </a:r>
            <a:r>
              <a:rPr lang="de-CH" altLang="de-DE" kern="0" dirty="0" err="1"/>
              <a:t>potable</a:t>
            </a:r>
            <a:r>
              <a:rPr lang="de-CH" altLang="de-DE" kern="0" dirty="0"/>
              <a:t>.</a:t>
            </a:r>
          </a:p>
          <a:p>
            <a:r>
              <a:rPr lang="de-CH" altLang="de-DE" kern="0" dirty="0"/>
              <a:t>Le </a:t>
            </a:r>
            <a:r>
              <a:rPr lang="de-CH" altLang="de-DE" kern="0" dirty="0" err="1"/>
              <a:t>nombre</a:t>
            </a:r>
            <a:r>
              <a:rPr lang="de-CH" altLang="de-DE" kern="0" dirty="0"/>
              <a:t> total de </a:t>
            </a:r>
            <a:r>
              <a:rPr lang="de-CH" altLang="de-DE" kern="0" dirty="0" err="1"/>
              <a:t>germes</a:t>
            </a:r>
            <a:r>
              <a:rPr lang="de-CH" altLang="de-DE" kern="0" dirty="0"/>
              <a:t> «</a:t>
            </a:r>
            <a:r>
              <a:rPr lang="de-CH" altLang="de-DE" b="1" kern="0" dirty="0"/>
              <a:t>T</a:t>
            </a:r>
            <a:r>
              <a:rPr lang="de-CH" altLang="de-DE" kern="0" dirty="0"/>
              <a:t>otal </a:t>
            </a:r>
            <a:r>
              <a:rPr lang="de-CH" altLang="de-DE" b="1" kern="0" dirty="0"/>
              <a:t>C</a:t>
            </a:r>
            <a:r>
              <a:rPr lang="de-CH" altLang="de-DE" kern="0" dirty="0"/>
              <a:t>ell </a:t>
            </a:r>
            <a:r>
              <a:rPr lang="de-CH" altLang="de-DE" b="1" kern="0" dirty="0"/>
              <a:t>C</a:t>
            </a:r>
            <a:r>
              <a:rPr lang="de-CH" altLang="de-DE" kern="0" dirty="0"/>
              <a:t>ount» (TCC)  de 75’000 </a:t>
            </a:r>
            <a:r>
              <a:rPr lang="de-CH" altLang="de-DE" kern="0" dirty="0" err="1"/>
              <a:t>est</a:t>
            </a:r>
            <a:r>
              <a:rPr lang="de-CH" altLang="de-DE" kern="0" dirty="0"/>
              <a:t> </a:t>
            </a:r>
            <a:r>
              <a:rPr lang="de-CH" altLang="de-DE" kern="0" dirty="0" err="1"/>
              <a:t>idéal</a:t>
            </a:r>
            <a:r>
              <a:rPr lang="de-CH" altLang="de-DE" kern="0" dirty="0"/>
              <a:t> </a:t>
            </a:r>
            <a:r>
              <a:rPr lang="de-CH" altLang="de-DE" kern="0" dirty="0" err="1"/>
              <a:t>pour</a:t>
            </a:r>
            <a:r>
              <a:rPr lang="de-CH" altLang="de-DE" kern="0" dirty="0"/>
              <a:t> </a:t>
            </a:r>
            <a:r>
              <a:rPr lang="de-CH" altLang="de-DE" kern="0" dirty="0" err="1"/>
              <a:t>l’eau</a:t>
            </a:r>
            <a:r>
              <a:rPr lang="de-CH" altLang="de-DE" kern="0" dirty="0"/>
              <a:t> </a:t>
            </a:r>
            <a:r>
              <a:rPr lang="de-CH" altLang="de-DE" kern="0" dirty="0" err="1"/>
              <a:t>potable</a:t>
            </a:r>
            <a:r>
              <a:rPr lang="de-CH" altLang="de-DE" kern="0" dirty="0"/>
              <a:t>.</a:t>
            </a:r>
            <a:endParaRPr lang="de-DE" altLang="de-DE" kern="0" dirty="0"/>
          </a:p>
        </p:txBody>
      </p:sp>
      <p:sp>
        <p:nvSpPr>
          <p:cNvPr id="8" name="Datumsplatzhalter 4">
            <a:extLst>
              <a:ext uri="{FF2B5EF4-FFF2-40B4-BE49-F238E27FC236}">
                <a16:creationId xmlns:a16="http://schemas.microsoft.com/office/drawing/2014/main" xmlns="" id="{4062620B-C2D1-4895-B72F-E5C2FB4EE166}"/>
              </a:ext>
            </a:extLst>
          </p:cNvPr>
          <p:cNvSpPr>
            <a:spLocks noGrp="1"/>
          </p:cNvSpPr>
          <p:nvPr>
            <p:ph type="dt" sz="half" idx="10"/>
          </p:nvPr>
        </p:nvSpPr>
        <p:spPr>
          <a:xfrm>
            <a:off x="467544" y="6309320"/>
            <a:ext cx="2592288" cy="365125"/>
          </a:xfrm>
        </p:spPr>
        <p:txBody>
          <a:bodyPr/>
          <a:lstStyle/>
          <a:p>
            <a:r>
              <a:rPr lang="de-DE" dirty="0"/>
              <a:t>Formation </a:t>
            </a:r>
            <a:r>
              <a:rPr lang="de-DE" dirty="0" err="1"/>
              <a:t>continue</a:t>
            </a:r>
            <a:r>
              <a:rPr lang="de-DE" dirty="0"/>
              <a:t> ASF 2018</a:t>
            </a:r>
            <a:endParaRPr lang="de-CH" dirty="0"/>
          </a:p>
        </p:txBody>
      </p:sp>
    </p:spTree>
    <p:extLst>
      <p:ext uri="{BB962C8B-B14F-4D97-AF65-F5344CB8AC3E}">
        <p14:creationId xmlns:p14="http://schemas.microsoft.com/office/powerpoint/2010/main" val="4688965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3528" y="188640"/>
            <a:ext cx="6624736" cy="648072"/>
          </a:xfrm>
        </p:spPr>
        <p:txBody>
          <a:bodyPr>
            <a:normAutofit/>
          </a:bodyPr>
          <a:lstStyle/>
          <a:p>
            <a:pPr algn="l"/>
            <a:r>
              <a:rPr lang="de-CH" sz="3200" dirty="0" err="1"/>
              <a:t>Généralités</a:t>
            </a:r>
            <a:endParaRPr lang="de-CH" sz="3200" dirty="0"/>
          </a:p>
        </p:txBody>
      </p:sp>
      <p:pic>
        <p:nvPicPr>
          <p:cNvPr id="6" name="Bildplatzhalter 5">
            <a:extLst>
              <a:ext uri="{FF2B5EF4-FFF2-40B4-BE49-F238E27FC236}">
                <a16:creationId xmlns:a16="http://schemas.microsoft.com/office/drawing/2014/main" xmlns="" id="{573C42BD-BC84-4A2C-86CD-C773B199BF6A}"/>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231517" y="1433113"/>
            <a:ext cx="3570641" cy="1879900"/>
          </a:xfrm>
        </p:spPr>
      </p:pic>
      <p:sp>
        <p:nvSpPr>
          <p:cNvPr id="7" name="Inhaltsplatzhalter 6">
            <a:extLst>
              <a:ext uri="{FF2B5EF4-FFF2-40B4-BE49-F238E27FC236}">
                <a16:creationId xmlns:a16="http://schemas.microsoft.com/office/drawing/2014/main" xmlns="" id="{0DBF6AE4-ABD7-4FB7-BA81-54D0D41DCB91}"/>
              </a:ext>
            </a:extLst>
          </p:cNvPr>
          <p:cNvSpPr>
            <a:spLocks noGrp="1"/>
          </p:cNvSpPr>
          <p:nvPr>
            <p:ph sz="half" idx="2"/>
          </p:nvPr>
        </p:nvSpPr>
        <p:spPr>
          <a:xfrm>
            <a:off x="4648200" y="1600200"/>
            <a:ext cx="4316288" cy="5257800"/>
          </a:xfrm>
        </p:spPr>
        <p:txBody>
          <a:bodyPr>
            <a:normAutofit fontScale="62500" lnSpcReduction="20000"/>
          </a:bodyPr>
          <a:lstStyle/>
          <a:p>
            <a:r>
              <a:rPr lang="de-CH" dirty="0" err="1"/>
              <a:t>L’eau</a:t>
            </a:r>
            <a:r>
              <a:rPr lang="de-CH" dirty="0"/>
              <a:t> </a:t>
            </a:r>
            <a:r>
              <a:rPr lang="de-CH" dirty="0" err="1"/>
              <a:t>est</a:t>
            </a:r>
            <a:r>
              <a:rPr lang="de-CH" dirty="0"/>
              <a:t> </a:t>
            </a:r>
            <a:r>
              <a:rPr lang="de-CH" dirty="0" err="1"/>
              <a:t>une</a:t>
            </a:r>
            <a:r>
              <a:rPr lang="de-CH" dirty="0"/>
              <a:t> </a:t>
            </a:r>
            <a:r>
              <a:rPr lang="de-CH" dirty="0" err="1"/>
              <a:t>denrée</a:t>
            </a:r>
            <a:r>
              <a:rPr lang="de-CH" dirty="0"/>
              <a:t> </a:t>
            </a:r>
            <a:r>
              <a:rPr lang="de-CH" dirty="0" err="1"/>
              <a:t>alimentaire</a:t>
            </a:r>
            <a:r>
              <a:rPr lang="de-CH" dirty="0"/>
              <a:t> au sens de la </a:t>
            </a:r>
            <a:r>
              <a:rPr lang="de-CH" dirty="0" err="1"/>
              <a:t>LDAl</a:t>
            </a:r>
            <a:r>
              <a:rPr lang="de-CH" dirty="0"/>
              <a:t>*, </a:t>
            </a:r>
            <a:r>
              <a:rPr lang="de-CH" dirty="0" err="1"/>
              <a:t>qui</a:t>
            </a:r>
            <a:r>
              <a:rPr lang="de-CH" dirty="0"/>
              <a:t> </a:t>
            </a:r>
            <a:r>
              <a:rPr lang="de-CH" dirty="0" err="1"/>
              <a:t>définit</a:t>
            </a:r>
            <a:r>
              <a:rPr lang="de-CH" dirty="0"/>
              <a:t> </a:t>
            </a:r>
            <a:r>
              <a:rPr lang="de-CH" dirty="0" err="1"/>
              <a:t>également</a:t>
            </a:r>
            <a:r>
              <a:rPr lang="de-CH" dirty="0"/>
              <a:t> </a:t>
            </a:r>
            <a:r>
              <a:rPr lang="de-CH" dirty="0" err="1"/>
              <a:t>les</a:t>
            </a:r>
            <a:r>
              <a:rPr lang="de-CH" dirty="0"/>
              <a:t> </a:t>
            </a:r>
            <a:r>
              <a:rPr lang="de-CH" dirty="0" err="1"/>
              <a:t>exigences</a:t>
            </a:r>
            <a:r>
              <a:rPr lang="de-CH" dirty="0"/>
              <a:t> en </a:t>
            </a:r>
            <a:r>
              <a:rPr lang="de-CH" dirty="0" err="1"/>
              <a:t>matière</a:t>
            </a:r>
            <a:r>
              <a:rPr lang="de-CH" dirty="0"/>
              <a:t> de </a:t>
            </a:r>
            <a:r>
              <a:rPr lang="de-CH" dirty="0" err="1"/>
              <a:t>protection</a:t>
            </a:r>
            <a:r>
              <a:rPr lang="de-CH" dirty="0"/>
              <a:t> des </a:t>
            </a:r>
            <a:r>
              <a:rPr lang="de-CH" dirty="0" err="1"/>
              <a:t>consommateurs</a:t>
            </a:r>
            <a:r>
              <a:rPr lang="de-CH" dirty="0"/>
              <a:t>.</a:t>
            </a:r>
          </a:p>
          <a:p>
            <a:pPr marL="0" indent="0">
              <a:buNone/>
            </a:pPr>
            <a:endParaRPr lang="de-CH" dirty="0"/>
          </a:p>
          <a:p>
            <a:r>
              <a:rPr lang="de-CH" dirty="0" err="1"/>
              <a:t>Dispositions</a:t>
            </a:r>
            <a:r>
              <a:rPr lang="de-CH" dirty="0"/>
              <a:t> </a:t>
            </a:r>
            <a:r>
              <a:rPr lang="de-CH" dirty="0" err="1"/>
              <a:t>légales</a:t>
            </a:r>
            <a:r>
              <a:rPr lang="de-CH" dirty="0"/>
              <a:t> de </a:t>
            </a:r>
            <a:r>
              <a:rPr lang="de-CH" dirty="0" err="1"/>
              <a:t>base</a:t>
            </a:r>
            <a:r>
              <a:rPr lang="de-CH" dirty="0"/>
              <a:t>: </a:t>
            </a:r>
            <a:r>
              <a:rPr lang="de-CH" dirty="0" err="1"/>
              <a:t>voir</a:t>
            </a:r>
            <a:r>
              <a:rPr lang="de-CH" dirty="0"/>
              <a:t> </a:t>
            </a:r>
            <a:r>
              <a:rPr lang="de-CH" dirty="0" err="1"/>
              <a:t>ODAl</a:t>
            </a:r>
            <a:r>
              <a:rPr lang="de-CH" sz="2600" baseline="40000" dirty="0"/>
              <a:t>**</a:t>
            </a:r>
            <a:endParaRPr lang="de-CH" dirty="0"/>
          </a:p>
          <a:p>
            <a:pPr lvl="1"/>
            <a:r>
              <a:rPr lang="de-CH" dirty="0" err="1"/>
              <a:t>Autocontrôle</a:t>
            </a:r>
            <a:endParaRPr lang="de-CH" dirty="0"/>
          </a:p>
          <a:p>
            <a:pPr lvl="1"/>
            <a:r>
              <a:rPr lang="de-CH" dirty="0"/>
              <a:t>Analyse des </a:t>
            </a:r>
            <a:r>
              <a:rPr lang="de-CH" dirty="0" err="1"/>
              <a:t>risques</a:t>
            </a:r>
            <a:endParaRPr lang="de-CH" dirty="0"/>
          </a:p>
          <a:p>
            <a:pPr lvl="1"/>
            <a:r>
              <a:rPr lang="de-CH" dirty="0" err="1"/>
              <a:t>Prescriptions</a:t>
            </a:r>
            <a:r>
              <a:rPr lang="de-CH" dirty="0"/>
              <a:t> </a:t>
            </a:r>
            <a:r>
              <a:rPr lang="de-CH" dirty="0" err="1"/>
              <a:t>d’hygiène</a:t>
            </a:r>
            <a:endParaRPr lang="de-CH" dirty="0"/>
          </a:p>
          <a:p>
            <a:pPr lvl="1"/>
            <a:r>
              <a:rPr lang="de-CH" dirty="0"/>
              <a:t>Obligation </a:t>
            </a:r>
            <a:r>
              <a:rPr lang="de-CH" dirty="0" err="1"/>
              <a:t>d’informer</a:t>
            </a:r>
            <a:endParaRPr lang="de-CH" dirty="0"/>
          </a:p>
          <a:p>
            <a:pPr marL="457200" lvl="1" indent="0">
              <a:buNone/>
            </a:pPr>
            <a:endParaRPr lang="de-CH" dirty="0"/>
          </a:p>
          <a:p>
            <a:r>
              <a:rPr lang="de-CH" dirty="0" err="1"/>
              <a:t>Contaminations</a:t>
            </a:r>
            <a:r>
              <a:rPr lang="de-CH" dirty="0"/>
              <a:t> au Locle, à Locarno </a:t>
            </a:r>
            <a:r>
              <a:rPr lang="de-CH" dirty="0" err="1"/>
              <a:t>ou</a:t>
            </a:r>
            <a:r>
              <a:rPr lang="de-CH" dirty="0"/>
              <a:t> à Beromünster: </a:t>
            </a:r>
            <a:r>
              <a:rPr lang="de-CH" dirty="0" err="1"/>
              <a:t>comment</a:t>
            </a:r>
            <a:r>
              <a:rPr lang="de-CH" dirty="0"/>
              <a:t> </a:t>
            </a:r>
            <a:r>
              <a:rPr lang="de-CH" dirty="0" err="1"/>
              <a:t>identifier</a:t>
            </a:r>
            <a:r>
              <a:rPr lang="de-CH" dirty="0"/>
              <a:t> </a:t>
            </a:r>
            <a:r>
              <a:rPr lang="de-CH" dirty="0" err="1"/>
              <a:t>assez</a:t>
            </a:r>
            <a:r>
              <a:rPr lang="de-CH" dirty="0"/>
              <a:t> </a:t>
            </a:r>
            <a:r>
              <a:rPr lang="de-CH" dirty="0" err="1"/>
              <a:t>tôt</a:t>
            </a:r>
            <a:r>
              <a:rPr lang="de-CH" dirty="0"/>
              <a:t> </a:t>
            </a:r>
            <a:r>
              <a:rPr lang="de-CH" dirty="0" err="1"/>
              <a:t>ce</a:t>
            </a:r>
            <a:r>
              <a:rPr lang="de-CH" dirty="0"/>
              <a:t> type </a:t>
            </a:r>
            <a:r>
              <a:rPr lang="de-CH" dirty="0" err="1"/>
              <a:t>d’événement</a:t>
            </a:r>
            <a:r>
              <a:rPr lang="de-CH" dirty="0"/>
              <a:t> </a:t>
            </a:r>
            <a:r>
              <a:rPr lang="de-CH" dirty="0" err="1"/>
              <a:t>pour</a:t>
            </a:r>
            <a:r>
              <a:rPr lang="de-CH" dirty="0"/>
              <a:t> </a:t>
            </a:r>
            <a:r>
              <a:rPr lang="de-CH" dirty="0" err="1"/>
              <a:t>éviter</a:t>
            </a:r>
            <a:r>
              <a:rPr lang="de-CH" dirty="0"/>
              <a:t> des </a:t>
            </a:r>
            <a:r>
              <a:rPr lang="de-CH" dirty="0" err="1"/>
              <a:t>conséquences</a:t>
            </a:r>
            <a:r>
              <a:rPr lang="de-CH" dirty="0"/>
              <a:t> </a:t>
            </a:r>
            <a:r>
              <a:rPr lang="de-CH" dirty="0" err="1"/>
              <a:t>désastreuses</a:t>
            </a:r>
            <a:r>
              <a:rPr lang="de-CH" dirty="0"/>
              <a:t> </a:t>
            </a:r>
            <a:r>
              <a:rPr lang="de-CH" dirty="0" err="1"/>
              <a:t>pour</a:t>
            </a:r>
            <a:r>
              <a:rPr lang="de-CH" dirty="0"/>
              <a:t> </a:t>
            </a:r>
            <a:r>
              <a:rPr lang="de-CH" dirty="0" err="1"/>
              <a:t>les</a:t>
            </a:r>
            <a:r>
              <a:rPr lang="de-CH" dirty="0"/>
              <a:t> </a:t>
            </a:r>
            <a:r>
              <a:rPr lang="de-CH" dirty="0" err="1"/>
              <a:t>consommateurs</a:t>
            </a:r>
            <a:r>
              <a:rPr lang="de-CH" dirty="0"/>
              <a:t> et </a:t>
            </a:r>
            <a:r>
              <a:rPr lang="de-CH" dirty="0" err="1"/>
              <a:t>les</a:t>
            </a:r>
            <a:r>
              <a:rPr lang="de-CH" dirty="0"/>
              <a:t> </a:t>
            </a:r>
            <a:r>
              <a:rPr lang="de-CH" dirty="0" err="1"/>
              <a:t>installations</a:t>
            </a:r>
            <a:r>
              <a:rPr lang="de-CH" dirty="0"/>
              <a:t>?</a:t>
            </a:r>
          </a:p>
          <a:p>
            <a:pPr marL="0" indent="0">
              <a:buNone/>
            </a:pPr>
            <a:endParaRPr lang="de-CH" dirty="0"/>
          </a:p>
          <a:p>
            <a:pPr marL="57150" indent="0">
              <a:buNone/>
            </a:pPr>
            <a:r>
              <a:rPr lang="de-CH" sz="2000" baseline="30000" dirty="0"/>
              <a:t>*Loi du 20 </a:t>
            </a:r>
            <a:r>
              <a:rPr lang="de-CH" sz="2000" baseline="30000" dirty="0" err="1"/>
              <a:t>juin</a:t>
            </a:r>
            <a:r>
              <a:rPr lang="de-CH" sz="2000" baseline="30000" dirty="0"/>
              <a:t> 2014 </a:t>
            </a:r>
            <a:r>
              <a:rPr lang="de-CH" sz="2000" baseline="30000" dirty="0" err="1"/>
              <a:t>sur</a:t>
            </a:r>
            <a:r>
              <a:rPr lang="de-CH" sz="2000" baseline="30000" dirty="0"/>
              <a:t> </a:t>
            </a:r>
            <a:r>
              <a:rPr lang="de-CH" sz="2000" baseline="30000" dirty="0" err="1"/>
              <a:t>les</a:t>
            </a:r>
            <a:r>
              <a:rPr lang="de-CH" sz="2000" baseline="30000" dirty="0"/>
              <a:t> </a:t>
            </a:r>
            <a:r>
              <a:rPr lang="de-CH" sz="2000" baseline="30000" dirty="0" err="1"/>
              <a:t>denrées</a:t>
            </a:r>
            <a:r>
              <a:rPr lang="de-CH" sz="2000" baseline="30000" dirty="0"/>
              <a:t> </a:t>
            </a:r>
            <a:r>
              <a:rPr lang="de-CH" sz="2000" baseline="30000" dirty="0" err="1"/>
              <a:t>alimentaires</a:t>
            </a:r>
            <a:endParaRPr lang="de-CH" sz="2000" baseline="30000" dirty="0"/>
          </a:p>
          <a:p>
            <a:pPr marL="57150" indent="0">
              <a:buNone/>
            </a:pPr>
            <a:r>
              <a:rPr lang="de-CH" sz="2000" baseline="30000" dirty="0"/>
              <a:t>**</a:t>
            </a:r>
            <a:r>
              <a:rPr lang="fr-CH" sz="2100" baseline="30000" dirty="0"/>
              <a:t>Ordonnance du 16 décembre 2016 sur les denrées alimentaires et les objets usuels</a:t>
            </a:r>
          </a:p>
          <a:p>
            <a:pPr marL="57150" indent="0">
              <a:buNone/>
            </a:pPr>
            <a:r>
              <a:rPr lang="fr-CH" sz="2100" baseline="30000" dirty="0"/>
              <a:t>(</a:t>
            </a:r>
            <a:r>
              <a:rPr lang="fr-CH" sz="2100" baseline="30000" dirty="0" err="1"/>
              <a:t>ODAlOUs</a:t>
            </a:r>
            <a:r>
              <a:rPr lang="fr-CH" sz="2100" baseline="30000" dirty="0"/>
              <a:t>)</a:t>
            </a:r>
            <a:endParaRPr lang="de-CH" sz="2100" baseline="30000" dirty="0"/>
          </a:p>
        </p:txBody>
      </p:sp>
      <p:sp>
        <p:nvSpPr>
          <p:cNvPr id="4" name="Datumsplatzhalter 3"/>
          <p:cNvSpPr>
            <a:spLocks noGrp="1"/>
          </p:cNvSpPr>
          <p:nvPr>
            <p:ph type="dt" sz="half" idx="10"/>
          </p:nvPr>
        </p:nvSpPr>
        <p:spPr/>
        <p:txBody>
          <a:bodyPr/>
          <a:lstStyle/>
          <a:p>
            <a:pPr>
              <a:defRPr/>
            </a:pPr>
            <a:r>
              <a:rPr lang="de-DE" dirty="0"/>
              <a:t>Formation </a:t>
            </a:r>
            <a:r>
              <a:rPr lang="de-DE" dirty="0" err="1"/>
              <a:t>continue</a:t>
            </a:r>
            <a:r>
              <a:rPr lang="de-DE" dirty="0"/>
              <a:t> ASF 2018</a:t>
            </a:r>
            <a:endParaRPr lang="de-CH" dirty="0"/>
          </a:p>
        </p:txBody>
      </p:sp>
      <p:sp>
        <p:nvSpPr>
          <p:cNvPr id="8" name="Textfeld 7">
            <a:extLst>
              <a:ext uri="{FF2B5EF4-FFF2-40B4-BE49-F238E27FC236}">
                <a16:creationId xmlns:a16="http://schemas.microsoft.com/office/drawing/2014/main" xmlns="" id="{C4555FA5-7F5E-485A-AC26-022109B1EA9E}"/>
              </a:ext>
            </a:extLst>
          </p:cNvPr>
          <p:cNvSpPr txBox="1"/>
          <p:nvPr/>
        </p:nvSpPr>
        <p:spPr>
          <a:xfrm flipH="1">
            <a:off x="251520" y="2853774"/>
            <a:ext cx="3600400" cy="523220"/>
          </a:xfrm>
          <a:prstGeom prst="rect">
            <a:avLst/>
          </a:prstGeom>
          <a:noFill/>
        </p:spPr>
        <p:txBody>
          <a:bodyPr wrap="square" rtlCol="0">
            <a:spAutoFit/>
          </a:bodyPr>
          <a:lstStyle/>
          <a:p>
            <a:r>
              <a:rPr lang="de-CH" sz="1000" dirty="0">
                <a:hlinkClick r:id="rId4"/>
              </a:rPr>
              <a:t>www.blick</a:t>
            </a:r>
            <a:r>
              <a:rPr lang="de-CH" dirty="0">
                <a:hlinkClick r:id="rId4"/>
              </a:rPr>
              <a:t>.</a:t>
            </a:r>
            <a:r>
              <a:rPr lang="de-CH" sz="1000" dirty="0">
                <a:hlinkClick r:id="rId4"/>
              </a:rPr>
              <a:t>ch</a:t>
            </a:r>
            <a:endParaRPr lang="de-CH" sz="1000" dirty="0"/>
          </a:p>
          <a:p>
            <a:r>
              <a:rPr lang="de-CH" sz="1000" dirty="0"/>
              <a:t>27.7.2017</a:t>
            </a:r>
          </a:p>
        </p:txBody>
      </p:sp>
      <p:pic>
        <p:nvPicPr>
          <p:cNvPr id="5" name="Grafik 4">
            <a:extLst>
              <a:ext uri="{FF2B5EF4-FFF2-40B4-BE49-F238E27FC236}">
                <a16:creationId xmlns:a16="http://schemas.microsoft.com/office/drawing/2014/main" xmlns="" id="{956ED710-9E3A-4605-85F0-4B4ACC36CD1D}"/>
              </a:ext>
            </a:extLst>
          </p:cNvPr>
          <p:cNvPicPr>
            <a:picLocks noChangeAspect="1"/>
          </p:cNvPicPr>
          <p:nvPr/>
        </p:nvPicPr>
        <p:blipFill>
          <a:blip r:embed="rId5"/>
          <a:stretch>
            <a:fillRect/>
          </a:stretch>
        </p:blipFill>
        <p:spPr>
          <a:xfrm>
            <a:off x="251520" y="3433632"/>
            <a:ext cx="3600400" cy="1440868"/>
          </a:xfrm>
          <a:prstGeom prst="rect">
            <a:avLst/>
          </a:prstGeom>
        </p:spPr>
      </p:pic>
      <p:pic>
        <p:nvPicPr>
          <p:cNvPr id="9" name="Grafik 8">
            <a:extLst>
              <a:ext uri="{FF2B5EF4-FFF2-40B4-BE49-F238E27FC236}">
                <a16:creationId xmlns:a16="http://schemas.microsoft.com/office/drawing/2014/main" xmlns="" id="{898BB140-1A5B-40EB-872E-AE792348F78F}"/>
              </a:ext>
            </a:extLst>
          </p:cNvPr>
          <p:cNvPicPr>
            <a:picLocks noChangeAspect="1"/>
          </p:cNvPicPr>
          <p:nvPr/>
        </p:nvPicPr>
        <p:blipFill>
          <a:blip r:embed="rId6"/>
          <a:stretch>
            <a:fillRect/>
          </a:stretch>
        </p:blipFill>
        <p:spPr>
          <a:xfrm>
            <a:off x="254846" y="4945243"/>
            <a:ext cx="3600400" cy="1410439"/>
          </a:xfrm>
          <a:prstGeom prst="rect">
            <a:avLst/>
          </a:prstGeom>
        </p:spPr>
      </p:pic>
    </p:spTree>
    <p:extLst>
      <p:ext uri="{BB962C8B-B14F-4D97-AF65-F5344CB8AC3E}">
        <p14:creationId xmlns:p14="http://schemas.microsoft.com/office/powerpoint/2010/main" val="252999902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4143" y="1688232"/>
            <a:ext cx="5656845" cy="360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170" name="Rectangle 2"/>
          <p:cNvSpPr>
            <a:spLocks noGrp="1" noChangeArrowheads="1"/>
          </p:cNvSpPr>
          <p:nvPr>
            <p:ph type="title"/>
          </p:nvPr>
        </p:nvSpPr>
        <p:spPr>
          <a:xfrm>
            <a:off x="107504" y="188639"/>
            <a:ext cx="6987182" cy="854463"/>
          </a:xfrm>
        </p:spPr>
        <p:txBody>
          <a:bodyPr>
            <a:normAutofit/>
          </a:bodyPr>
          <a:lstStyle/>
          <a:p>
            <a:pPr algn="l"/>
            <a:r>
              <a:rPr lang="de-DE" altLang="de-DE" sz="2800" dirty="0" err="1"/>
              <a:t>Cytométrie</a:t>
            </a:r>
            <a:r>
              <a:rPr lang="de-DE" altLang="de-DE" sz="2800" dirty="0"/>
              <a:t> en </a:t>
            </a:r>
            <a:r>
              <a:rPr lang="de-DE" altLang="de-DE" sz="2800" dirty="0" err="1"/>
              <a:t>flux</a:t>
            </a:r>
            <a:r>
              <a:rPr lang="de-DE" altLang="de-DE" sz="2800" dirty="0"/>
              <a:t>: exemple</a:t>
            </a:r>
          </a:p>
        </p:txBody>
      </p:sp>
      <p:cxnSp>
        <p:nvCxnSpPr>
          <p:cNvPr id="20" name="Gerade Verbindung mit Pfeil 19"/>
          <p:cNvCxnSpPr/>
          <p:nvPr/>
        </p:nvCxnSpPr>
        <p:spPr>
          <a:xfrm flipH="1">
            <a:off x="4139952" y="3764482"/>
            <a:ext cx="1954112" cy="469928"/>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3" name="Gerade Verbindung mit Pfeil 22"/>
          <p:cNvCxnSpPr/>
          <p:nvPr/>
        </p:nvCxnSpPr>
        <p:spPr>
          <a:xfrm flipH="1" flipV="1">
            <a:off x="2339752" y="4301086"/>
            <a:ext cx="3754312" cy="456056"/>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9" name="Rectangle 3"/>
          <p:cNvSpPr txBox="1">
            <a:spLocks noChangeArrowheads="1"/>
          </p:cNvSpPr>
          <p:nvPr/>
        </p:nvSpPr>
        <p:spPr bwMode="auto">
          <a:xfrm>
            <a:off x="6102876" y="1688232"/>
            <a:ext cx="2952328" cy="41170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275380"/>
              </a:buClr>
              <a:buFont typeface="Frutiger LT Com 45 Light" pitchFamily="34" charset="0"/>
              <a:buChar char="»"/>
              <a:defRPr sz="2000">
                <a:solidFill>
                  <a:schemeClr val="tx1"/>
                </a:solidFill>
                <a:latin typeface="+mn-lt"/>
                <a:ea typeface="+mn-ea"/>
                <a:cs typeface="+mn-cs"/>
              </a:defRPr>
            </a:lvl1pPr>
            <a:lvl2pPr marL="742950" indent="-285750" algn="l" rtl="0" eaLnBrk="1" fontAlgn="base" hangingPunct="1">
              <a:spcBef>
                <a:spcPct val="20000"/>
              </a:spcBef>
              <a:spcAft>
                <a:spcPct val="0"/>
              </a:spcAft>
              <a:buClr>
                <a:srgbClr val="275380"/>
              </a:buClr>
              <a:buFont typeface="Arial" charset="0"/>
              <a:buChar char="›"/>
              <a:defRPr>
                <a:solidFill>
                  <a:schemeClr val="tx1"/>
                </a:solidFill>
                <a:latin typeface="+mn-lt"/>
              </a:defRPr>
            </a:lvl2pPr>
            <a:lvl3pPr marL="1143000" indent="-228600" algn="l" rtl="0" eaLnBrk="1" fontAlgn="base" hangingPunct="1">
              <a:spcBef>
                <a:spcPct val="20000"/>
              </a:spcBef>
              <a:spcAft>
                <a:spcPct val="0"/>
              </a:spcAft>
              <a:buClr>
                <a:srgbClr val="275380"/>
              </a:buClr>
              <a:buSzPct val="80000"/>
              <a:buFont typeface="Frutiger LT Com 45 Light" pitchFamily="34" charset="0"/>
              <a:buChar char="»"/>
              <a:defRPr sz="1600">
                <a:solidFill>
                  <a:schemeClr val="tx1"/>
                </a:solidFill>
                <a:latin typeface="+mn-lt"/>
              </a:defRPr>
            </a:lvl3pPr>
            <a:lvl4pPr marL="1600200" indent="-228600" algn="l" rtl="0" eaLnBrk="1" fontAlgn="base" hangingPunct="1">
              <a:spcBef>
                <a:spcPct val="20000"/>
              </a:spcBef>
              <a:spcAft>
                <a:spcPct val="0"/>
              </a:spcAft>
              <a:buClr>
                <a:srgbClr val="275380"/>
              </a:buClr>
              <a:buSzPct val="80000"/>
              <a:buFont typeface="Arial" charset="0"/>
              <a:buChar char="›"/>
              <a:defRPr sz="1200">
                <a:solidFill>
                  <a:schemeClr val="tx1"/>
                </a:solidFill>
                <a:latin typeface="+mn-lt"/>
              </a:defRPr>
            </a:lvl4pPr>
            <a:lvl5pPr marL="2057400" indent="-228600" algn="l" rtl="0" eaLnBrk="1" fontAlgn="base" hangingPunct="1">
              <a:spcBef>
                <a:spcPct val="20000"/>
              </a:spcBef>
              <a:spcAft>
                <a:spcPct val="0"/>
              </a:spcAft>
              <a:buClr>
                <a:srgbClr val="275380"/>
              </a:buClr>
              <a:buFont typeface="Arial" charset="0"/>
              <a:buChar char="״"/>
              <a:defRPr sz="1200">
                <a:solidFill>
                  <a:schemeClr val="tx1"/>
                </a:solidFill>
                <a:latin typeface="+mn-lt"/>
              </a:defRPr>
            </a:lvl5pPr>
            <a:lvl6pPr marL="2514600" indent="-228600" algn="l" rtl="0" eaLnBrk="1" fontAlgn="base" hangingPunct="1">
              <a:spcBef>
                <a:spcPct val="20000"/>
              </a:spcBef>
              <a:spcAft>
                <a:spcPct val="0"/>
              </a:spcAft>
              <a:buClr>
                <a:srgbClr val="275380"/>
              </a:buClr>
              <a:buFont typeface="Arial" charset="0"/>
              <a:buChar char="״"/>
              <a:defRPr sz="1200">
                <a:solidFill>
                  <a:schemeClr val="tx1"/>
                </a:solidFill>
                <a:latin typeface="+mn-lt"/>
              </a:defRPr>
            </a:lvl6pPr>
            <a:lvl7pPr marL="2971800" indent="-228600" algn="l" rtl="0" eaLnBrk="1" fontAlgn="base" hangingPunct="1">
              <a:spcBef>
                <a:spcPct val="20000"/>
              </a:spcBef>
              <a:spcAft>
                <a:spcPct val="0"/>
              </a:spcAft>
              <a:buClr>
                <a:srgbClr val="275380"/>
              </a:buClr>
              <a:buFont typeface="Arial" charset="0"/>
              <a:buChar char="״"/>
              <a:defRPr sz="1200">
                <a:solidFill>
                  <a:schemeClr val="tx1"/>
                </a:solidFill>
                <a:latin typeface="+mn-lt"/>
              </a:defRPr>
            </a:lvl7pPr>
            <a:lvl8pPr marL="3429000" indent="-228600" algn="l" rtl="0" eaLnBrk="1" fontAlgn="base" hangingPunct="1">
              <a:spcBef>
                <a:spcPct val="20000"/>
              </a:spcBef>
              <a:spcAft>
                <a:spcPct val="0"/>
              </a:spcAft>
              <a:buClr>
                <a:srgbClr val="275380"/>
              </a:buClr>
              <a:buFont typeface="Arial" charset="0"/>
              <a:buChar char="״"/>
              <a:defRPr sz="1200">
                <a:solidFill>
                  <a:schemeClr val="tx1"/>
                </a:solidFill>
                <a:latin typeface="+mn-lt"/>
              </a:defRPr>
            </a:lvl8pPr>
            <a:lvl9pPr marL="3886200" indent="-228600" algn="l" rtl="0" eaLnBrk="1" fontAlgn="base" hangingPunct="1">
              <a:spcBef>
                <a:spcPct val="20000"/>
              </a:spcBef>
              <a:spcAft>
                <a:spcPct val="0"/>
              </a:spcAft>
              <a:buClr>
                <a:srgbClr val="275380"/>
              </a:buClr>
              <a:buFont typeface="Arial" charset="0"/>
              <a:buChar char="״"/>
              <a:defRPr sz="1200">
                <a:solidFill>
                  <a:schemeClr val="tx1"/>
                </a:solidFill>
                <a:latin typeface="+mn-lt"/>
              </a:defRPr>
            </a:lvl9pPr>
          </a:lstStyle>
          <a:p>
            <a:pPr marL="0" indent="0">
              <a:buNone/>
            </a:pPr>
            <a:r>
              <a:rPr lang="de-CH" altLang="de-DE" kern="0" dirty="0" err="1"/>
              <a:t>Une</a:t>
            </a:r>
            <a:r>
              <a:rPr lang="de-CH" altLang="de-DE" kern="0" dirty="0"/>
              <a:t> </a:t>
            </a:r>
            <a:r>
              <a:rPr lang="de-CH" altLang="de-DE" kern="0" dirty="0" err="1"/>
              <a:t>contamination</a:t>
            </a:r>
            <a:r>
              <a:rPr lang="de-CH" altLang="de-DE" kern="0" dirty="0"/>
              <a:t> </a:t>
            </a:r>
            <a:r>
              <a:rPr lang="de-CH" altLang="de-DE" kern="0" dirty="0" err="1"/>
              <a:t>est</a:t>
            </a:r>
            <a:r>
              <a:rPr lang="de-CH" altLang="de-DE" kern="0" dirty="0"/>
              <a:t> </a:t>
            </a:r>
            <a:r>
              <a:rPr lang="de-CH" altLang="de-DE" kern="0" dirty="0" err="1"/>
              <a:t>immédiatement</a:t>
            </a:r>
            <a:r>
              <a:rPr lang="de-CH" altLang="de-DE" kern="0" dirty="0"/>
              <a:t> </a:t>
            </a:r>
            <a:r>
              <a:rPr lang="de-CH" altLang="de-DE" kern="0" dirty="0" err="1"/>
              <a:t>identifiable</a:t>
            </a:r>
            <a:r>
              <a:rPr lang="de-CH" altLang="de-DE" kern="0" dirty="0"/>
              <a:t> </a:t>
            </a:r>
            <a:r>
              <a:rPr lang="de-CH" altLang="de-DE" kern="0" dirty="0" err="1"/>
              <a:t>sur</a:t>
            </a:r>
            <a:r>
              <a:rPr lang="de-CH" altLang="de-DE" kern="0" dirty="0"/>
              <a:t> le </a:t>
            </a:r>
            <a:r>
              <a:rPr lang="de-CH" altLang="de-DE" kern="0" dirty="0" err="1"/>
              <a:t>graphique</a:t>
            </a:r>
            <a:r>
              <a:rPr lang="de-CH" altLang="de-DE" kern="0" dirty="0"/>
              <a:t> </a:t>
            </a:r>
            <a:r>
              <a:rPr lang="de-CH" altLang="de-DE" kern="0" dirty="0" err="1"/>
              <a:t>Dotplot</a:t>
            </a:r>
            <a:r>
              <a:rPr lang="de-CH" altLang="de-DE" kern="0" dirty="0"/>
              <a:t>.</a:t>
            </a:r>
            <a:br>
              <a:rPr lang="de-CH" altLang="de-DE" kern="0" dirty="0"/>
            </a:br>
            <a:endParaRPr lang="de-CH" altLang="de-DE" kern="0" dirty="0"/>
          </a:p>
          <a:p>
            <a:pPr marL="0" indent="0">
              <a:buNone/>
            </a:pPr>
            <a:r>
              <a:rPr lang="de-CH" altLang="de-DE" kern="0" dirty="0" err="1"/>
              <a:t>L’augmentation</a:t>
            </a:r>
            <a:r>
              <a:rPr lang="de-CH" altLang="de-DE" kern="0" dirty="0"/>
              <a:t> des </a:t>
            </a:r>
            <a:r>
              <a:rPr lang="de-CH" altLang="de-DE" kern="0" dirty="0" err="1"/>
              <a:t>bactéries</a:t>
            </a:r>
            <a:r>
              <a:rPr lang="de-CH" altLang="de-DE" kern="0" dirty="0"/>
              <a:t> HNA («</a:t>
            </a:r>
            <a:r>
              <a:rPr lang="de-CH" altLang="de-DE" b="1" kern="0" dirty="0"/>
              <a:t>H</a:t>
            </a:r>
            <a:r>
              <a:rPr lang="de-CH" altLang="de-DE" kern="0" dirty="0"/>
              <a:t>igh </a:t>
            </a:r>
            <a:r>
              <a:rPr lang="de-CH" altLang="de-DE" b="1" kern="0" dirty="0"/>
              <a:t>N</a:t>
            </a:r>
            <a:r>
              <a:rPr lang="de-CH" altLang="de-DE" kern="0" dirty="0"/>
              <a:t>ucleic </a:t>
            </a:r>
            <a:r>
              <a:rPr lang="de-CH" altLang="de-DE" b="1" kern="0" dirty="0"/>
              <a:t>A</a:t>
            </a:r>
            <a:r>
              <a:rPr lang="de-CH" altLang="de-DE" kern="0" dirty="0"/>
              <a:t>cid») et le </a:t>
            </a:r>
            <a:r>
              <a:rPr lang="de-CH" altLang="de-DE" kern="0" dirty="0" err="1"/>
              <a:t>nombre</a:t>
            </a:r>
            <a:r>
              <a:rPr lang="de-CH" altLang="de-DE" kern="0" dirty="0"/>
              <a:t> total de </a:t>
            </a:r>
            <a:r>
              <a:rPr lang="de-CH" altLang="de-DE" kern="0" dirty="0" err="1"/>
              <a:t>germes</a:t>
            </a:r>
            <a:r>
              <a:rPr lang="de-CH" altLang="de-DE" kern="0" dirty="0"/>
              <a:t> «</a:t>
            </a:r>
            <a:r>
              <a:rPr lang="de-CH" altLang="de-DE" b="1" kern="0" dirty="0"/>
              <a:t>T</a:t>
            </a:r>
            <a:r>
              <a:rPr lang="de-CH" altLang="de-DE" kern="0" dirty="0"/>
              <a:t>otal </a:t>
            </a:r>
            <a:r>
              <a:rPr lang="de-CH" altLang="de-DE" b="1" kern="0" dirty="0"/>
              <a:t>C</a:t>
            </a:r>
            <a:r>
              <a:rPr lang="de-CH" altLang="de-DE" kern="0" dirty="0"/>
              <a:t>ell </a:t>
            </a:r>
            <a:r>
              <a:rPr lang="de-CH" altLang="de-DE" b="1" kern="0" dirty="0"/>
              <a:t>C</a:t>
            </a:r>
            <a:r>
              <a:rPr lang="de-CH" altLang="de-DE" kern="0" dirty="0"/>
              <a:t>ount» (TCC) </a:t>
            </a:r>
            <a:r>
              <a:rPr lang="de-CH" altLang="de-DE" kern="0" dirty="0" err="1"/>
              <a:t>sont</a:t>
            </a:r>
            <a:r>
              <a:rPr lang="de-CH" altLang="de-DE" kern="0" dirty="0"/>
              <a:t> des </a:t>
            </a:r>
            <a:r>
              <a:rPr lang="de-CH" altLang="de-DE" kern="0" dirty="0" err="1"/>
              <a:t>indicateurs</a:t>
            </a:r>
            <a:r>
              <a:rPr lang="de-CH" altLang="de-DE" kern="0" dirty="0"/>
              <a:t> </a:t>
            </a:r>
            <a:r>
              <a:rPr lang="de-CH" altLang="de-DE" kern="0" dirty="0" err="1"/>
              <a:t>précoces</a:t>
            </a:r>
            <a:r>
              <a:rPr lang="de-CH" altLang="de-DE" kern="0" dirty="0"/>
              <a:t> de la </a:t>
            </a:r>
            <a:r>
              <a:rPr lang="de-CH" altLang="de-DE" kern="0" dirty="0" err="1"/>
              <a:t>prolifération</a:t>
            </a:r>
            <a:r>
              <a:rPr lang="de-CH" altLang="de-DE" kern="0" dirty="0"/>
              <a:t> </a:t>
            </a:r>
            <a:r>
              <a:rPr lang="de-CH" altLang="de-DE" kern="0" dirty="0" err="1"/>
              <a:t>bactérienne</a:t>
            </a:r>
            <a:r>
              <a:rPr lang="de-CH" altLang="de-DE" kern="0" dirty="0"/>
              <a:t>.</a:t>
            </a:r>
            <a:endParaRPr lang="de-DE" altLang="de-DE" kern="0" dirty="0"/>
          </a:p>
        </p:txBody>
      </p:sp>
      <p:cxnSp>
        <p:nvCxnSpPr>
          <p:cNvPr id="8" name="Gerade Verbindung mit Pfeil 7"/>
          <p:cNvCxnSpPr/>
          <p:nvPr/>
        </p:nvCxnSpPr>
        <p:spPr>
          <a:xfrm flipH="1">
            <a:off x="4509889" y="2602235"/>
            <a:ext cx="1584175" cy="87264"/>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Datumsplatzhalter 4">
            <a:extLst>
              <a:ext uri="{FF2B5EF4-FFF2-40B4-BE49-F238E27FC236}">
                <a16:creationId xmlns:a16="http://schemas.microsoft.com/office/drawing/2014/main" xmlns="" id="{4062620B-C2D1-4895-B72F-E5C2FB4EE166}"/>
              </a:ext>
            </a:extLst>
          </p:cNvPr>
          <p:cNvSpPr>
            <a:spLocks noGrp="1"/>
          </p:cNvSpPr>
          <p:nvPr>
            <p:ph type="dt" sz="half" idx="10"/>
          </p:nvPr>
        </p:nvSpPr>
        <p:spPr>
          <a:xfrm>
            <a:off x="467544" y="6309320"/>
            <a:ext cx="2592288" cy="365125"/>
          </a:xfrm>
        </p:spPr>
        <p:txBody>
          <a:bodyPr/>
          <a:lstStyle/>
          <a:p>
            <a:r>
              <a:rPr lang="de-DE" dirty="0"/>
              <a:t>Formation </a:t>
            </a:r>
            <a:r>
              <a:rPr lang="de-DE" dirty="0" err="1"/>
              <a:t>continue</a:t>
            </a:r>
            <a:r>
              <a:rPr lang="de-DE" dirty="0"/>
              <a:t> ASF 2018</a:t>
            </a:r>
            <a:endParaRPr lang="de-CH" dirty="0"/>
          </a:p>
        </p:txBody>
      </p:sp>
    </p:spTree>
    <p:extLst>
      <p:ext uri="{BB962C8B-B14F-4D97-AF65-F5344CB8AC3E}">
        <p14:creationId xmlns:p14="http://schemas.microsoft.com/office/powerpoint/2010/main" val="175867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repeatCount="5000" fill="hold" nodeType="afterEffect">
                                  <p:stCondLst>
                                    <p:cond delay="5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1520" y="102678"/>
            <a:ext cx="7214672" cy="903856"/>
          </a:xfrm>
        </p:spPr>
        <p:txBody>
          <a:bodyPr>
            <a:normAutofit/>
          </a:bodyPr>
          <a:lstStyle/>
          <a:p>
            <a:pPr algn="l"/>
            <a:r>
              <a:rPr lang="de-CH" sz="2800" dirty="0" err="1"/>
              <a:t>Autocontrôle</a:t>
            </a:r>
            <a:r>
              <a:rPr lang="de-CH" sz="2800" dirty="0"/>
              <a:t> </a:t>
            </a:r>
            <a:r>
              <a:rPr lang="de-CH" sz="2800" dirty="0" err="1"/>
              <a:t>bactériologique</a:t>
            </a:r>
            <a:r>
              <a:rPr lang="de-CH" sz="2800" dirty="0"/>
              <a:t> </a:t>
            </a:r>
            <a:r>
              <a:rPr lang="de-CH" sz="2800" dirty="0" err="1"/>
              <a:t>sans</a:t>
            </a:r>
            <a:r>
              <a:rPr lang="de-CH" sz="2800" dirty="0"/>
              <a:t> </a:t>
            </a:r>
            <a:r>
              <a:rPr lang="de-CH" sz="2800" dirty="0" err="1"/>
              <a:t>filtration</a:t>
            </a:r>
            <a:endParaRPr lang="de-CH" sz="2800" dirty="0"/>
          </a:p>
        </p:txBody>
      </p:sp>
      <p:sp>
        <p:nvSpPr>
          <p:cNvPr id="3" name="Inhaltsplatzhalter 2"/>
          <p:cNvSpPr>
            <a:spLocks noGrp="1"/>
          </p:cNvSpPr>
          <p:nvPr>
            <p:ph idx="1"/>
          </p:nvPr>
        </p:nvSpPr>
        <p:spPr>
          <a:xfrm>
            <a:off x="447377" y="1109685"/>
            <a:ext cx="8638699" cy="556921"/>
          </a:xfrm>
        </p:spPr>
        <p:txBody>
          <a:bodyPr>
            <a:normAutofit lnSpcReduction="10000"/>
          </a:bodyPr>
          <a:lstStyle/>
          <a:p>
            <a:pPr>
              <a:buNone/>
            </a:pPr>
            <a:r>
              <a:rPr lang="de-CH" sz="1600" b="1" dirty="0" err="1"/>
              <a:t>Méthode</a:t>
            </a:r>
            <a:r>
              <a:rPr lang="de-CH" sz="1600" b="1" dirty="0"/>
              <a:t> par </a:t>
            </a:r>
            <a:r>
              <a:rPr lang="de-CH" sz="1600" b="1" dirty="0" err="1"/>
              <a:t>indicateur</a:t>
            </a:r>
            <a:r>
              <a:rPr lang="de-CH" sz="1600" b="1" dirty="0"/>
              <a:t> de </a:t>
            </a:r>
            <a:r>
              <a:rPr lang="de-CH" sz="1600" b="1" dirty="0" err="1"/>
              <a:t>nutriment</a:t>
            </a:r>
            <a:r>
              <a:rPr lang="de-CH" sz="1600" b="1" dirty="0"/>
              <a:t> </a:t>
            </a:r>
            <a:r>
              <a:rPr lang="de-CH" sz="1600" b="1" dirty="0" err="1"/>
              <a:t>pour</a:t>
            </a:r>
            <a:r>
              <a:rPr lang="de-CH" sz="1600" b="1" dirty="0"/>
              <a:t> le </a:t>
            </a:r>
            <a:r>
              <a:rPr lang="de-CH" sz="1600" b="1" dirty="0" err="1"/>
              <a:t>contrôle</a:t>
            </a:r>
            <a:r>
              <a:rPr lang="de-CH" sz="1600" b="1" dirty="0"/>
              <a:t> rapide, simple et </a:t>
            </a:r>
            <a:r>
              <a:rPr lang="de-CH" sz="1600" b="1" dirty="0" err="1"/>
              <a:t>précis</a:t>
            </a:r>
            <a:r>
              <a:rPr lang="de-CH" sz="1600" b="1" dirty="0"/>
              <a:t> de </a:t>
            </a:r>
            <a:r>
              <a:rPr lang="de-CH" sz="1600" b="1" dirty="0" err="1"/>
              <a:t>l’état</a:t>
            </a:r>
            <a:r>
              <a:rPr lang="de-CH" sz="1600" b="1" dirty="0"/>
              <a:t> </a:t>
            </a:r>
            <a:r>
              <a:rPr lang="de-CH" sz="1600" b="1" dirty="0" err="1"/>
              <a:t>microbiologique</a:t>
            </a:r>
            <a:r>
              <a:rPr lang="de-CH" sz="1600" b="1" dirty="0"/>
              <a:t> de </a:t>
            </a:r>
            <a:r>
              <a:rPr lang="de-CH" sz="1600" b="1" dirty="0" err="1"/>
              <a:t>l’eau</a:t>
            </a:r>
            <a:endParaRPr lang="de-CH" sz="1600" b="1" dirty="0"/>
          </a:p>
        </p:txBody>
      </p:sp>
      <p:sp>
        <p:nvSpPr>
          <p:cNvPr id="5" name="Inhaltsplatzhalter 2">
            <a:extLst>
              <a:ext uri="{FF2B5EF4-FFF2-40B4-BE49-F238E27FC236}">
                <a16:creationId xmlns:a16="http://schemas.microsoft.com/office/drawing/2014/main" xmlns="" id="{8D096B46-E7D0-4573-BBF4-7C34600CBFAF}"/>
              </a:ext>
            </a:extLst>
          </p:cNvPr>
          <p:cNvSpPr txBox="1">
            <a:spLocks/>
          </p:cNvSpPr>
          <p:nvPr/>
        </p:nvSpPr>
        <p:spPr>
          <a:xfrm>
            <a:off x="457059" y="1353883"/>
            <a:ext cx="8638700" cy="164516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fontAlgn="auto">
              <a:spcAft>
                <a:spcPts val="0"/>
              </a:spcAft>
              <a:buNone/>
            </a:pPr>
            <a:endParaRPr lang="de-CH" sz="1400" dirty="0"/>
          </a:p>
          <a:p>
            <a:pPr fontAlgn="auto">
              <a:spcAft>
                <a:spcPts val="0"/>
              </a:spcAft>
              <a:buBlip>
                <a:blip r:embed="rId2"/>
              </a:buBlip>
            </a:pPr>
            <a:r>
              <a:rPr lang="de-CH" sz="1400" dirty="0"/>
              <a:t>Limite de </a:t>
            </a:r>
            <a:r>
              <a:rPr lang="de-CH" sz="1400" dirty="0" err="1"/>
              <a:t>détection</a:t>
            </a:r>
            <a:r>
              <a:rPr lang="de-CH" sz="1400" dirty="0"/>
              <a:t>: 1 </a:t>
            </a:r>
            <a:r>
              <a:rPr lang="de-CH" sz="1400" dirty="0" err="1"/>
              <a:t>germe</a:t>
            </a:r>
            <a:r>
              <a:rPr lang="de-CH" sz="1400" dirty="0"/>
              <a:t> par 100 ml </a:t>
            </a:r>
            <a:r>
              <a:rPr lang="de-CH" sz="1400" dirty="0" err="1"/>
              <a:t>d’échantillon</a:t>
            </a:r>
            <a:r>
              <a:rPr lang="de-CH" sz="1400" dirty="0"/>
              <a:t> </a:t>
            </a:r>
            <a:r>
              <a:rPr lang="de-CH" sz="1400" dirty="0" err="1"/>
              <a:t>pendant</a:t>
            </a:r>
            <a:r>
              <a:rPr lang="de-CH" sz="1400" dirty="0"/>
              <a:t> 18 / 24 h</a:t>
            </a:r>
          </a:p>
          <a:p>
            <a:pPr fontAlgn="auto">
              <a:spcAft>
                <a:spcPts val="0"/>
              </a:spcAft>
              <a:buBlip>
                <a:blip r:embed="rId2"/>
              </a:buBlip>
            </a:pPr>
            <a:r>
              <a:rPr lang="de-DE" sz="1400" dirty="0" err="1"/>
              <a:t>Convient</a:t>
            </a:r>
            <a:r>
              <a:rPr lang="de-DE" sz="1400" dirty="0"/>
              <a:t> </a:t>
            </a:r>
            <a:r>
              <a:rPr lang="de-DE" sz="1400" dirty="0" err="1"/>
              <a:t>pour</a:t>
            </a:r>
            <a:r>
              <a:rPr lang="de-DE" sz="1400" dirty="0"/>
              <a:t> </a:t>
            </a:r>
            <a:r>
              <a:rPr lang="de-DE" sz="1400" dirty="0" err="1"/>
              <a:t>E.coli</a:t>
            </a:r>
            <a:r>
              <a:rPr lang="de-DE" sz="1400" dirty="0"/>
              <a:t>/ coliformes, </a:t>
            </a:r>
            <a:r>
              <a:rPr lang="de-DE" sz="1400" dirty="0" err="1"/>
              <a:t>entérocoques</a:t>
            </a:r>
            <a:r>
              <a:rPr lang="de-DE" sz="1400" dirty="0"/>
              <a:t>, Pseudomonas aeruginosa (divers </a:t>
            </a:r>
            <a:r>
              <a:rPr lang="de-DE" sz="1400" dirty="0" err="1"/>
              <a:t>réactifs</a:t>
            </a:r>
            <a:r>
              <a:rPr lang="de-DE" sz="1400" dirty="0"/>
              <a:t>)</a:t>
            </a:r>
          </a:p>
          <a:p>
            <a:pPr>
              <a:buBlip>
                <a:blip r:embed="rId2"/>
              </a:buBlip>
            </a:pPr>
            <a:r>
              <a:rPr lang="de-CH" sz="1400" dirty="0" err="1">
                <a:ea typeface="Tahoma" pitchFamily="34" charset="0"/>
                <a:cs typeface="Tahoma" pitchFamily="34" charset="0"/>
              </a:rPr>
              <a:t>Additionner</a:t>
            </a:r>
            <a:r>
              <a:rPr lang="de-CH" sz="1400" dirty="0">
                <a:ea typeface="Tahoma" pitchFamily="34" charset="0"/>
                <a:cs typeface="Tahoma" pitchFamily="34" charset="0"/>
              </a:rPr>
              <a:t> le </a:t>
            </a:r>
            <a:r>
              <a:rPr lang="de-CH" sz="1400" dirty="0" err="1">
                <a:ea typeface="Tahoma" pitchFamily="34" charset="0"/>
                <a:cs typeface="Tahoma" pitchFamily="34" charset="0"/>
              </a:rPr>
              <a:t>réactif</a:t>
            </a:r>
            <a:r>
              <a:rPr lang="de-CH" sz="1400" dirty="0">
                <a:ea typeface="Tahoma" pitchFamily="34" charset="0"/>
                <a:cs typeface="Tahoma" pitchFamily="34" charset="0"/>
              </a:rPr>
              <a:t> à </a:t>
            </a:r>
            <a:r>
              <a:rPr lang="de-CH" sz="1400" dirty="0" err="1">
                <a:ea typeface="Tahoma" pitchFamily="34" charset="0"/>
                <a:cs typeface="Tahoma" pitchFamily="34" charset="0"/>
              </a:rPr>
              <a:t>un</a:t>
            </a:r>
            <a:r>
              <a:rPr lang="de-CH" sz="1400" dirty="0">
                <a:ea typeface="Tahoma" pitchFamily="34" charset="0"/>
                <a:cs typeface="Tahoma" pitchFamily="34" charset="0"/>
              </a:rPr>
              <a:t> </a:t>
            </a:r>
            <a:r>
              <a:rPr lang="de-CH" sz="1400" dirty="0" err="1">
                <a:ea typeface="Tahoma" pitchFamily="34" charset="0"/>
                <a:cs typeface="Tahoma" pitchFamily="34" charset="0"/>
              </a:rPr>
              <a:t>échantillon</a:t>
            </a:r>
            <a:r>
              <a:rPr lang="de-CH" sz="1400" dirty="0">
                <a:ea typeface="Tahoma" pitchFamily="34" charset="0"/>
                <a:cs typeface="Tahoma" pitchFamily="34" charset="0"/>
              </a:rPr>
              <a:t> de 100 ml </a:t>
            </a:r>
            <a:r>
              <a:rPr lang="de-CH" sz="1400" dirty="0" err="1">
                <a:ea typeface="Tahoma" pitchFamily="34" charset="0"/>
                <a:cs typeface="Tahoma" pitchFamily="34" charset="0"/>
              </a:rPr>
              <a:t>d’eau</a:t>
            </a:r>
            <a:r>
              <a:rPr lang="de-CH" sz="1400" dirty="0">
                <a:ea typeface="Tahoma" pitchFamily="34" charset="0"/>
                <a:cs typeface="Tahoma" pitchFamily="34" charset="0"/>
              </a:rPr>
              <a:t> + </a:t>
            </a:r>
            <a:r>
              <a:rPr lang="de-CH" sz="1400" dirty="0" err="1">
                <a:ea typeface="Tahoma" pitchFamily="34" charset="0"/>
                <a:cs typeface="Tahoma" pitchFamily="34" charset="0"/>
              </a:rPr>
              <a:t>mélanger</a:t>
            </a:r>
            <a:endParaRPr lang="de-CH" sz="1400" dirty="0">
              <a:ea typeface="Tahoma" pitchFamily="34" charset="0"/>
              <a:cs typeface="Tahoma" pitchFamily="34" charset="0"/>
            </a:endParaRPr>
          </a:p>
          <a:p>
            <a:pPr>
              <a:buBlip>
                <a:blip r:embed="rId2"/>
              </a:buBlip>
            </a:pPr>
            <a:r>
              <a:rPr lang="de-DE" sz="1400" dirty="0" err="1">
                <a:ea typeface="Tahoma" pitchFamily="34" charset="0"/>
                <a:cs typeface="Tahoma" pitchFamily="34" charset="0"/>
              </a:rPr>
              <a:t>Incubation</a:t>
            </a:r>
            <a:r>
              <a:rPr lang="de-DE" sz="1400" dirty="0">
                <a:ea typeface="Tahoma" pitchFamily="34" charset="0"/>
                <a:cs typeface="Tahoma" pitchFamily="34" charset="0"/>
              </a:rPr>
              <a:t> (</a:t>
            </a:r>
            <a:r>
              <a:rPr lang="de-DE" sz="1400" dirty="0" err="1">
                <a:ea typeface="Tahoma" pitchFamily="34" charset="0"/>
                <a:cs typeface="Tahoma" pitchFamily="34" charset="0"/>
              </a:rPr>
              <a:t>durée</a:t>
            </a:r>
            <a:r>
              <a:rPr lang="de-DE" sz="1400" dirty="0">
                <a:ea typeface="Tahoma" pitchFamily="34" charset="0"/>
                <a:cs typeface="Tahoma" pitchFamily="34" charset="0"/>
              </a:rPr>
              <a:t> et </a:t>
            </a:r>
            <a:r>
              <a:rPr lang="de-DE" sz="1400" dirty="0" err="1">
                <a:ea typeface="Tahoma" pitchFamily="34" charset="0"/>
                <a:cs typeface="Tahoma" pitchFamily="34" charset="0"/>
              </a:rPr>
              <a:t>température</a:t>
            </a:r>
            <a:r>
              <a:rPr lang="de-DE" sz="1400" dirty="0">
                <a:ea typeface="Tahoma" pitchFamily="34" charset="0"/>
                <a:cs typeface="Tahoma" pitchFamily="34" charset="0"/>
              </a:rPr>
              <a:t> </a:t>
            </a:r>
            <a:r>
              <a:rPr lang="de-DE" sz="1400" dirty="0" err="1">
                <a:ea typeface="Tahoma" pitchFamily="34" charset="0"/>
                <a:cs typeface="Tahoma" pitchFamily="34" charset="0"/>
              </a:rPr>
              <a:t>prédéfinies</a:t>
            </a:r>
            <a:r>
              <a:rPr lang="de-DE" sz="1400" dirty="0">
                <a:ea typeface="Tahoma" pitchFamily="34" charset="0"/>
                <a:cs typeface="Tahoma" pitchFamily="34" charset="0"/>
              </a:rPr>
              <a:t> </a:t>
            </a:r>
            <a:r>
              <a:rPr lang="de-DE" sz="1400" dirty="0" err="1">
                <a:ea typeface="Tahoma" pitchFamily="34" charset="0"/>
                <a:cs typeface="Tahoma" pitchFamily="34" charset="0"/>
              </a:rPr>
              <a:t>selon</a:t>
            </a:r>
            <a:r>
              <a:rPr lang="de-DE" sz="1400" dirty="0">
                <a:ea typeface="Tahoma" pitchFamily="34" charset="0"/>
                <a:cs typeface="Tahoma" pitchFamily="34" charset="0"/>
              </a:rPr>
              <a:t> type de </a:t>
            </a:r>
            <a:r>
              <a:rPr lang="de-DE" sz="1400" dirty="0" err="1">
                <a:ea typeface="Tahoma" pitchFamily="34" charset="0"/>
                <a:cs typeface="Tahoma" pitchFamily="34" charset="0"/>
              </a:rPr>
              <a:t>test</a:t>
            </a:r>
            <a:r>
              <a:rPr lang="de-DE" sz="1400" dirty="0">
                <a:ea typeface="Tahoma" pitchFamily="34" charset="0"/>
                <a:cs typeface="Tahoma" pitchFamily="34" charset="0"/>
              </a:rPr>
              <a:t>)</a:t>
            </a:r>
            <a:endParaRPr lang="de-DE" sz="1200" dirty="0">
              <a:ea typeface="Tahoma" pitchFamily="34" charset="0"/>
              <a:cs typeface="Tahoma" pitchFamily="34" charset="0"/>
            </a:endParaRPr>
          </a:p>
          <a:p>
            <a:pPr fontAlgn="auto">
              <a:spcAft>
                <a:spcPts val="0"/>
              </a:spcAft>
              <a:buBlip>
                <a:blip r:embed="rId2"/>
              </a:buBlip>
            </a:pPr>
            <a:endParaRPr lang="de-CH" sz="1400" dirty="0"/>
          </a:p>
          <a:p>
            <a:pPr marL="0" indent="0" fontAlgn="auto">
              <a:spcAft>
                <a:spcPts val="0"/>
              </a:spcAft>
              <a:buNone/>
            </a:pPr>
            <a:endParaRPr lang="de-CH" sz="1400" dirty="0"/>
          </a:p>
        </p:txBody>
      </p:sp>
      <p:pic>
        <p:nvPicPr>
          <p:cNvPr id="15" name="Picture 5">
            <a:extLst>
              <a:ext uri="{FF2B5EF4-FFF2-40B4-BE49-F238E27FC236}">
                <a16:creationId xmlns:a16="http://schemas.microsoft.com/office/drawing/2014/main" xmlns="" id="{1073C3EE-2AF4-408A-A005-4EC1113A9E7F}"/>
              </a:ext>
            </a:extLst>
          </p:cNvPr>
          <p:cNvPicPr>
            <a:picLocks noChangeArrowheads="1"/>
          </p:cNvPicPr>
          <p:nvPr/>
        </p:nvPicPr>
        <p:blipFill>
          <a:blip r:embed="rId3" cstate="print"/>
          <a:srcRect/>
          <a:stretch>
            <a:fillRect/>
          </a:stretch>
        </p:blipFill>
        <p:spPr bwMode="auto">
          <a:xfrm>
            <a:off x="335249" y="2939372"/>
            <a:ext cx="3076799" cy="2952328"/>
          </a:xfrm>
          <a:prstGeom prst="rect">
            <a:avLst/>
          </a:prstGeom>
          <a:ln>
            <a:noFill/>
          </a:ln>
          <a:effectLst>
            <a:outerShdw blurRad="292100" dist="139700" dir="2700000" algn="tl" rotWithShape="0">
              <a:srgbClr val="333333">
                <a:alpha val="65000"/>
              </a:srgbClr>
            </a:outerShdw>
          </a:effectLst>
        </p:spPr>
      </p:pic>
      <p:pic>
        <p:nvPicPr>
          <p:cNvPr id="16" name="Picture 2" descr="http://www.idexx.de/images/water/enterolert-dw-step2.jpg">
            <a:extLst>
              <a:ext uri="{FF2B5EF4-FFF2-40B4-BE49-F238E27FC236}">
                <a16:creationId xmlns:a16="http://schemas.microsoft.com/office/drawing/2014/main" xmlns="" id="{52BDA4CD-E9BB-4FA5-9F8D-5509D77865CE}"/>
              </a:ext>
            </a:extLst>
          </p:cNvPr>
          <p:cNvPicPr>
            <a:picLocks noChangeAspect="1" noChangeArrowheads="1"/>
          </p:cNvPicPr>
          <p:nvPr/>
        </p:nvPicPr>
        <p:blipFill>
          <a:blip r:embed="rId4"/>
          <a:srcRect/>
          <a:stretch>
            <a:fillRect/>
          </a:stretch>
        </p:blipFill>
        <p:spPr bwMode="auto">
          <a:xfrm>
            <a:off x="3282159" y="3927154"/>
            <a:ext cx="1785950" cy="1785950"/>
          </a:xfrm>
          <a:prstGeom prst="rect">
            <a:avLst/>
          </a:prstGeom>
          <a:noFill/>
        </p:spPr>
      </p:pic>
      <p:pic>
        <p:nvPicPr>
          <p:cNvPr id="17" name="Picture 7" descr="http://www.labmarket.com/Images/Kendro/FL_Incubators.jpg">
            <a:extLst>
              <a:ext uri="{FF2B5EF4-FFF2-40B4-BE49-F238E27FC236}">
                <a16:creationId xmlns:a16="http://schemas.microsoft.com/office/drawing/2014/main" xmlns="" id="{514EE8AC-A456-4406-9D46-2E249F7E7C0E}"/>
              </a:ext>
            </a:extLst>
          </p:cNvPr>
          <p:cNvPicPr>
            <a:picLocks noChangeAspect="1" noChangeArrowheads="1"/>
          </p:cNvPicPr>
          <p:nvPr/>
        </p:nvPicPr>
        <p:blipFill>
          <a:blip r:embed="rId5" cstate="print"/>
          <a:srcRect/>
          <a:stretch>
            <a:fillRect/>
          </a:stretch>
        </p:blipFill>
        <p:spPr bwMode="auto">
          <a:xfrm>
            <a:off x="5535833" y="3762272"/>
            <a:ext cx="3076799" cy="193035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18" name="Pfeil nach rechts 10">
            <a:extLst>
              <a:ext uri="{FF2B5EF4-FFF2-40B4-BE49-F238E27FC236}">
                <a16:creationId xmlns:a16="http://schemas.microsoft.com/office/drawing/2014/main" xmlns="" id="{6B9CB6A0-50F7-46C2-90F2-C0BECA7BE32C}"/>
              </a:ext>
            </a:extLst>
          </p:cNvPr>
          <p:cNvSpPr/>
          <p:nvPr/>
        </p:nvSpPr>
        <p:spPr>
          <a:xfrm>
            <a:off x="3777720" y="3295359"/>
            <a:ext cx="1000132" cy="2143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10" name="Datumsplatzhalter 4">
            <a:extLst>
              <a:ext uri="{FF2B5EF4-FFF2-40B4-BE49-F238E27FC236}">
                <a16:creationId xmlns:a16="http://schemas.microsoft.com/office/drawing/2014/main" xmlns="" id="{4062620B-C2D1-4895-B72F-E5C2FB4EE166}"/>
              </a:ext>
            </a:extLst>
          </p:cNvPr>
          <p:cNvSpPr>
            <a:spLocks noGrp="1"/>
          </p:cNvSpPr>
          <p:nvPr>
            <p:ph type="dt" sz="half" idx="10"/>
          </p:nvPr>
        </p:nvSpPr>
        <p:spPr>
          <a:xfrm>
            <a:off x="467544" y="6309320"/>
            <a:ext cx="2592288" cy="365125"/>
          </a:xfrm>
        </p:spPr>
        <p:txBody>
          <a:bodyPr/>
          <a:lstStyle/>
          <a:p>
            <a:r>
              <a:rPr lang="de-DE" dirty="0"/>
              <a:t>Formation </a:t>
            </a:r>
            <a:r>
              <a:rPr lang="de-DE" dirty="0" err="1"/>
              <a:t>continue</a:t>
            </a:r>
            <a:r>
              <a:rPr lang="de-DE" dirty="0"/>
              <a:t> ASF 2018</a:t>
            </a:r>
            <a:endParaRPr lang="de-CH" dirty="0"/>
          </a:p>
        </p:txBody>
      </p:sp>
    </p:spTree>
    <p:extLst>
      <p:ext uri="{BB962C8B-B14F-4D97-AF65-F5344CB8AC3E}">
        <p14:creationId xmlns:p14="http://schemas.microsoft.com/office/powerpoint/2010/main" val="869322156"/>
      </p:ext>
    </p:extLst>
  </p:cSld>
  <p:clrMapOvr>
    <a:masterClrMapping/>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 descr="http://www.idexx.de/images/water/enterolert-dw-positive.jpg">
            <a:extLst>
              <a:ext uri="{FF2B5EF4-FFF2-40B4-BE49-F238E27FC236}">
                <a16:creationId xmlns:a16="http://schemas.microsoft.com/office/drawing/2014/main" xmlns="" id="{7C4581F6-3AED-47F1-917F-1FE2EE11E585}"/>
              </a:ext>
            </a:extLst>
          </p:cNvPr>
          <p:cNvPicPr>
            <a:picLocks noChangeAspect="1" noChangeArrowheads="1"/>
          </p:cNvPicPr>
          <p:nvPr/>
        </p:nvPicPr>
        <p:blipFill>
          <a:blip r:embed="rId2"/>
          <a:srcRect/>
          <a:stretch>
            <a:fillRect/>
          </a:stretch>
        </p:blipFill>
        <p:spPr bwMode="auto">
          <a:xfrm rot="1360091">
            <a:off x="5921689" y="2435556"/>
            <a:ext cx="1801485" cy="2292799"/>
          </a:xfrm>
          <a:prstGeom prst="rect">
            <a:avLst/>
          </a:prstGeom>
          <a:noFill/>
        </p:spPr>
      </p:pic>
      <p:sp>
        <p:nvSpPr>
          <p:cNvPr id="5" name="Inhaltsplatzhalter 2">
            <a:extLst>
              <a:ext uri="{FF2B5EF4-FFF2-40B4-BE49-F238E27FC236}">
                <a16:creationId xmlns:a16="http://schemas.microsoft.com/office/drawing/2014/main" xmlns="" id="{8D096B46-E7D0-4573-BBF4-7C34600CBFAF}"/>
              </a:ext>
            </a:extLst>
          </p:cNvPr>
          <p:cNvSpPr txBox="1">
            <a:spLocks/>
          </p:cNvSpPr>
          <p:nvPr/>
        </p:nvSpPr>
        <p:spPr>
          <a:xfrm>
            <a:off x="465138" y="1115611"/>
            <a:ext cx="8638700" cy="371477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fontAlgn="auto">
              <a:spcAft>
                <a:spcPts val="0"/>
              </a:spcAft>
              <a:buNone/>
            </a:pPr>
            <a:endParaRPr lang="de-CH" sz="1400" dirty="0"/>
          </a:p>
          <a:p>
            <a:pPr fontAlgn="auto">
              <a:spcAft>
                <a:spcPts val="0"/>
              </a:spcAft>
              <a:buBlip>
                <a:blip r:embed="rId3"/>
              </a:buBlip>
            </a:pPr>
            <a:r>
              <a:rPr lang="de-CH" sz="1400" dirty="0"/>
              <a:t>Limite de </a:t>
            </a:r>
            <a:r>
              <a:rPr lang="de-CH" sz="1400" dirty="0" err="1"/>
              <a:t>détection</a:t>
            </a:r>
            <a:r>
              <a:rPr lang="de-CH" sz="1400" dirty="0"/>
              <a:t>: 1 </a:t>
            </a:r>
            <a:r>
              <a:rPr lang="de-CH" sz="1400" dirty="0" err="1"/>
              <a:t>germe</a:t>
            </a:r>
            <a:r>
              <a:rPr lang="de-CH" sz="1400" dirty="0"/>
              <a:t> par 100 ml </a:t>
            </a:r>
            <a:r>
              <a:rPr lang="de-CH" sz="1400" dirty="0" err="1"/>
              <a:t>d’échantillon</a:t>
            </a:r>
            <a:r>
              <a:rPr lang="de-CH" sz="1400" dirty="0"/>
              <a:t> </a:t>
            </a:r>
            <a:r>
              <a:rPr lang="de-CH" sz="1400" dirty="0" err="1"/>
              <a:t>pendant</a:t>
            </a:r>
            <a:r>
              <a:rPr lang="de-CH" sz="1400" dirty="0"/>
              <a:t> 18 / 24 h</a:t>
            </a:r>
          </a:p>
          <a:p>
            <a:pPr fontAlgn="auto">
              <a:spcAft>
                <a:spcPts val="0"/>
              </a:spcAft>
              <a:buBlip>
                <a:blip r:embed="rId3"/>
              </a:buBlip>
            </a:pPr>
            <a:r>
              <a:rPr lang="de-DE" sz="1400" dirty="0" err="1"/>
              <a:t>Convient</a:t>
            </a:r>
            <a:r>
              <a:rPr lang="de-DE" sz="1400" dirty="0"/>
              <a:t> </a:t>
            </a:r>
            <a:r>
              <a:rPr lang="de-DE" sz="1400" dirty="0" err="1"/>
              <a:t>pour</a:t>
            </a:r>
            <a:r>
              <a:rPr lang="de-DE" sz="1400" dirty="0"/>
              <a:t> </a:t>
            </a:r>
            <a:r>
              <a:rPr lang="de-DE" sz="1400" dirty="0" err="1"/>
              <a:t>E.coli</a:t>
            </a:r>
            <a:r>
              <a:rPr lang="de-DE" sz="1400" dirty="0"/>
              <a:t>/ coliformes, </a:t>
            </a:r>
            <a:r>
              <a:rPr lang="de-DE" sz="1400" dirty="0" err="1"/>
              <a:t>entérocoques</a:t>
            </a:r>
            <a:r>
              <a:rPr lang="de-DE" sz="1400" dirty="0"/>
              <a:t>, Pseudomonas aeruginosa (divers </a:t>
            </a:r>
            <a:r>
              <a:rPr lang="de-DE" sz="1400" dirty="0" err="1"/>
              <a:t>réactifs</a:t>
            </a:r>
            <a:r>
              <a:rPr lang="de-DE" sz="1400" dirty="0"/>
              <a:t>)</a:t>
            </a:r>
            <a:endParaRPr lang="de-CH" sz="1400" dirty="0"/>
          </a:p>
          <a:p>
            <a:pPr marL="0" indent="0" fontAlgn="auto">
              <a:spcAft>
                <a:spcPts val="0"/>
              </a:spcAft>
              <a:buNone/>
            </a:pPr>
            <a:endParaRPr lang="de-CH" sz="1400" dirty="0"/>
          </a:p>
        </p:txBody>
      </p:sp>
      <p:pic>
        <p:nvPicPr>
          <p:cNvPr id="7" name="Grafik 6">
            <a:extLst>
              <a:ext uri="{FF2B5EF4-FFF2-40B4-BE49-F238E27FC236}">
                <a16:creationId xmlns:a16="http://schemas.microsoft.com/office/drawing/2014/main" xmlns="" id="{03D51588-3F74-488D-BAC2-77440A914E73}"/>
              </a:ext>
            </a:extLst>
          </p:cNvPr>
          <p:cNvPicPr>
            <a:picLocks noChangeAspect="1"/>
          </p:cNvPicPr>
          <p:nvPr/>
        </p:nvPicPr>
        <p:blipFill>
          <a:blip r:embed="rId4"/>
          <a:stretch>
            <a:fillRect/>
          </a:stretch>
        </p:blipFill>
        <p:spPr>
          <a:xfrm>
            <a:off x="514162" y="2796431"/>
            <a:ext cx="3307427" cy="2998022"/>
          </a:xfrm>
          <a:prstGeom prst="rect">
            <a:avLst/>
          </a:prstGeom>
        </p:spPr>
      </p:pic>
      <p:pic>
        <p:nvPicPr>
          <p:cNvPr id="8" name="Grafik 7">
            <a:extLst>
              <a:ext uri="{FF2B5EF4-FFF2-40B4-BE49-F238E27FC236}">
                <a16:creationId xmlns:a16="http://schemas.microsoft.com/office/drawing/2014/main" xmlns="" id="{265D6034-8B81-45BE-92FF-D8F9B2F59BD2}"/>
              </a:ext>
            </a:extLst>
          </p:cNvPr>
          <p:cNvPicPr>
            <a:picLocks noChangeAspect="1"/>
          </p:cNvPicPr>
          <p:nvPr/>
        </p:nvPicPr>
        <p:blipFill>
          <a:blip r:embed="rId5"/>
          <a:stretch>
            <a:fillRect/>
          </a:stretch>
        </p:blipFill>
        <p:spPr>
          <a:xfrm>
            <a:off x="2994452" y="4531196"/>
            <a:ext cx="1877019" cy="837317"/>
          </a:xfrm>
          <a:prstGeom prst="rect">
            <a:avLst/>
          </a:prstGeom>
        </p:spPr>
      </p:pic>
      <p:pic>
        <p:nvPicPr>
          <p:cNvPr id="9" name="Grafik 8">
            <a:extLst>
              <a:ext uri="{FF2B5EF4-FFF2-40B4-BE49-F238E27FC236}">
                <a16:creationId xmlns:a16="http://schemas.microsoft.com/office/drawing/2014/main" xmlns="" id="{685CA321-9152-4C2C-A1A2-8C921997F1C5}"/>
              </a:ext>
            </a:extLst>
          </p:cNvPr>
          <p:cNvPicPr>
            <a:picLocks noChangeAspect="1"/>
          </p:cNvPicPr>
          <p:nvPr/>
        </p:nvPicPr>
        <p:blipFill>
          <a:blip r:embed="rId6"/>
          <a:stretch>
            <a:fillRect/>
          </a:stretch>
        </p:blipFill>
        <p:spPr>
          <a:xfrm>
            <a:off x="106016" y="5177811"/>
            <a:ext cx="2086521" cy="957078"/>
          </a:xfrm>
          <a:prstGeom prst="rect">
            <a:avLst/>
          </a:prstGeom>
        </p:spPr>
      </p:pic>
      <p:pic>
        <p:nvPicPr>
          <p:cNvPr id="10" name="Grafik 9">
            <a:extLst>
              <a:ext uri="{FF2B5EF4-FFF2-40B4-BE49-F238E27FC236}">
                <a16:creationId xmlns:a16="http://schemas.microsoft.com/office/drawing/2014/main" xmlns="" id="{565CFF05-9ACB-4353-AF47-F526E835F32D}"/>
              </a:ext>
            </a:extLst>
          </p:cNvPr>
          <p:cNvPicPr>
            <a:picLocks noChangeAspect="1"/>
          </p:cNvPicPr>
          <p:nvPr/>
        </p:nvPicPr>
        <p:blipFill>
          <a:blip r:embed="rId7"/>
          <a:stretch>
            <a:fillRect/>
          </a:stretch>
        </p:blipFill>
        <p:spPr>
          <a:xfrm>
            <a:off x="1691680" y="5410327"/>
            <a:ext cx="2016224" cy="369563"/>
          </a:xfrm>
          <a:prstGeom prst="rect">
            <a:avLst/>
          </a:prstGeom>
        </p:spPr>
      </p:pic>
      <p:pic>
        <p:nvPicPr>
          <p:cNvPr id="11" name="Grafik 10">
            <a:extLst>
              <a:ext uri="{FF2B5EF4-FFF2-40B4-BE49-F238E27FC236}">
                <a16:creationId xmlns:a16="http://schemas.microsoft.com/office/drawing/2014/main" xmlns="" id="{7E19B2A6-412D-4EA0-8E95-17F0D74B15DB}"/>
              </a:ext>
            </a:extLst>
          </p:cNvPr>
          <p:cNvPicPr>
            <a:picLocks noChangeAspect="1"/>
          </p:cNvPicPr>
          <p:nvPr/>
        </p:nvPicPr>
        <p:blipFill>
          <a:blip r:embed="rId8"/>
          <a:stretch>
            <a:fillRect/>
          </a:stretch>
        </p:blipFill>
        <p:spPr>
          <a:xfrm rot="16200000">
            <a:off x="3576652" y="1624904"/>
            <a:ext cx="823031" cy="2121592"/>
          </a:xfrm>
          <a:prstGeom prst="rect">
            <a:avLst/>
          </a:prstGeom>
        </p:spPr>
      </p:pic>
      <p:sp>
        <p:nvSpPr>
          <p:cNvPr id="12" name="Textfeld 11">
            <a:extLst>
              <a:ext uri="{FF2B5EF4-FFF2-40B4-BE49-F238E27FC236}">
                <a16:creationId xmlns:a16="http://schemas.microsoft.com/office/drawing/2014/main" xmlns="" id="{4681C34F-D4FF-4BDC-9C9D-D0EC9FB6420A}"/>
              </a:ext>
            </a:extLst>
          </p:cNvPr>
          <p:cNvSpPr txBox="1"/>
          <p:nvPr/>
        </p:nvSpPr>
        <p:spPr>
          <a:xfrm>
            <a:off x="496193" y="2552211"/>
            <a:ext cx="2448363" cy="369332"/>
          </a:xfrm>
          <a:prstGeom prst="rect">
            <a:avLst/>
          </a:prstGeom>
          <a:noFill/>
        </p:spPr>
        <p:txBody>
          <a:bodyPr wrap="none" rtlCol="0">
            <a:spAutoFit/>
          </a:bodyPr>
          <a:lstStyle/>
          <a:p>
            <a:r>
              <a:rPr lang="de-DE" b="1" dirty="0" err="1">
                <a:solidFill>
                  <a:srgbClr val="FF0000"/>
                </a:solidFill>
              </a:rPr>
              <a:t>Résultat</a:t>
            </a:r>
            <a:r>
              <a:rPr lang="de-DE" b="1" dirty="0">
                <a:solidFill>
                  <a:srgbClr val="FF0000"/>
                </a:solidFill>
              </a:rPr>
              <a:t>: </a:t>
            </a:r>
            <a:r>
              <a:rPr lang="de-DE" b="1" dirty="0" err="1">
                <a:solidFill>
                  <a:srgbClr val="FF0000"/>
                </a:solidFill>
              </a:rPr>
              <a:t>E.coli</a:t>
            </a:r>
            <a:r>
              <a:rPr lang="de-DE" b="1" dirty="0">
                <a:solidFill>
                  <a:srgbClr val="FF0000"/>
                </a:solidFill>
              </a:rPr>
              <a:t> </a:t>
            </a:r>
            <a:r>
              <a:rPr lang="de-DE" b="1" dirty="0" err="1">
                <a:solidFill>
                  <a:srgbClr val="FF0000"/>
                </a:solidFill>
              </a:rPr>
              <a:t>oui</a:t>
            </a:r>
            <a:r>
              <a:rPr lang="de-DE" b="1" dirty="0">
                <a:solidFill>
                  <a:srgbClr val="FF0000"/>
                </a:solidFill>
              </a:rPr>
              <a:t>/ non</a:t>
            </a:r>
            <a:endParaRPr lang="de-CH" b="1" dirty="0">
              <a:solidFill>
                <a:srgbClr val="FF0000"/>
              </a:solidFill>
            </a:endParaRPr>
          </a:p>
        </p:txBody>
      </p:sp>
      <p:sp>
        <p:nvSpPr>
          <p:cNvPr id="14" name="Textfeld 13">
            <a:extLst>
              <a:ext uri="{FF2B5EF4-FFF2-40B4-BE49-F238E27FC236}">
                <a16:creationId xmlns:a16="http://schemas.microsoft.com/office/drawing/2014/main" xmlns="" id="{169B0F67-3A2A-44B6-92F6-B7F6851DBA9D}"/>
              </a:ext>
            </a:extLst>
          </p:cNvPr>
          <p:cNvSpPr txBox="1"/>
          <p:nvPr/>
        </p:nvSpPr>
        <p:spPr>
          <a:xfrm>
            <a:off x="2426882" y="1941605"/>
            <a:ext cx="3527376" cy="369332"/>
          </a:xfrm>
          <a:prstGeom prst="rect">
            <a:avLst/>
          </a:prstGeom>
          <a:noFill/>
        </p:spPr>
        <p:txBody>
          <a:bodyPr wrap="none" rtlCol="0">
            <a:spAutoFit/>
          </a:bodyPr>
          <a:lstStyle/>
          <a:p>
            <a:r>
              <a:rPr lang="de-DE" b="1" dirty="0" err="1">
                <a:solidFill>
                  <a:srgbClr val="FF0000"/>
                </a:solidFill>
              </a:rPr>
              <a:t>Résultat</a:t>
            </a:r>
            <a:r>
              <a:rPr lang="de-DE" b="1" dirty="0">
                <a:solidFill>
                  <a:srgbClr val="FF0000"/>
                </a:solidFill>
              </a:rPr>
              <a:t>: </a:t>
            </a:r>
            <a:r>
              <a:rPr lang="de-DE" b="1" dirty="0" err="1">
                <a:solidFill>
                  <a:srgbClr val="FF0000"/>
                </a:solidFill>
              </a:rPr>
              <a:t>nombre</a:t>
            </a:r>
            <a:r>
              <a:rPr lang="de-DE" b="1" dirty="0">
                <a:solidFill>
                  <a:srgbClr val="FF0000"/>
                </a:solidFill>
              </a:rPr>
              <a:t> de </a:t>
            </a:r>
            <a:r>
              <a:rPr lang="de-DE" b="1" dirty="0" err="1">
                <a:solidFill>
                  <a:srgbClr val="FF0000"/>
                </a:solidFill>
              </a:rPr>
              <a:t>germes</a:t>
            </a:r>
            <a:r>
              <a:rPr lang="de-DE" b="1" dirty="0">
                <a:solidFill>
                  <a:srgbClr val="FF0000"/>
                </a:solidFill>
              </a:rPr>
              <a:t> </a:t>
            </a:r>
            <a:r>
              <a:rPr lang="de-DE" b="1" dirty="0" err="1">
                <a:solidFill>
                  <a:srgbClr val="FF0000"/>
                </a:solidFill>
              </a:rPr>
              <a:t>E.coli</a:t>
            </a:r>
            <a:endParaRPr lang="de-CH" b="1" dirty="0">
              <a:solidFill>
                <a:srgbClr val="FF0000"/>
              </a:solidFill>
            </a:endParaRPr>
          </a:p>
        </p:txBody>
      </p:sp>
      <p:sp>
        <p:nvSpPr>
          <p:cNvPr id="13" name="Titel 1">
            <a:extLst>
              <a:ext uri="{FF2B5EF4-FFF2-40B4-BE49-F238E27FC236}">
                <a16:creationId xmlns:a16="http://schemas.microsoft.com/office/drawing/2014/main" xmlns="" id="{64BFC8D3-E93B-4A3D-A324-5DE78200AC4B}"/>
              </a:ext>
            </a:extLst>
          </p:cNvPr>
          <p:cNvSpPr txBox="1">
            <a:spLocks/>
          </p:cNvSpPr>
          <p:nvPr/>
        </p:nvSpPr>
        <p:spPr>
          <a:xfrm>
            <a:off x="465138" y="265915"/>
            <a:ext cx="751522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pPr>
            <a:r>
              <a:rPr lang="de-CH" sz="2800" b="1" dirty="0" err="1">
                <a:solidFill>
                  <a:schemeClr val="bg1">
                    <a:lumMod val="50000"/>
                  </a:schemeClr>
                </a:solidFill>
              </a:rPr>
              <a:t>Lecture</a:t>
            </a:r>
            <a:r>
              <a:rPr lang="de-CH" sz="2800" b="1" dirty="0">
                <a:solidFill>
                  <a:schemeClr val="bg1">
                    <a:lumMod val="50000"/>
                  </a:schemeClr>
                </a:solidFill>
              </a:rPr>
              <a:t> des </a:t>
            </a:r>
            <a:r>
              <a:rPr lang="de-CH" sz="2800" b="1" dirty="0" err="1">
                <a:solidFill>
                  <a:schemeClr val="bg1">
                    <a:lumMod val="50000"/>
                  </a:schemeClr>
                </a:solidFill>
              </a:rPr>
              <a:t>résultats</a:t>
            </a:r>
            <a:r>
              <a:rPr lang="de-CH" sz="2800" b="1" dirty="0"/>
              <a:t/>
            </a:r>
            <a:br>
              <a:rPr lang="de-CH" sz="2800" b="1" dirty="0"/>
            </a:br>
            <a:r>
              <a:rPr lang="de-CH" sz="2400" b="1" dirty="0" err="1"/>
              <a:t>pour</a:t>
            </a:r>
            <a:r>
              <a:rPr lang="de-CH" sz="2400" b="1" dirty="0"/>
              <a:t> Colilert-18/ Enterolert-DW/ Pseudalert</a:t>
            </a:r>
          </a:p>
        </p:txBody>
      </p:sp>
      <p:pic>
        <p:nvPicPr>
          <p:cNvPr id="18" name="Grafik 17" descr="http://www.idexx.com/pubwebresources/images/en_us/water/jpg/simhome2.jpg">
            <a:extLst>
              <a:ext uri="{FF2B5EF4-FFF2-40B4-BE49-F238E27FC236}">
                <a16:creationId xmlns:a16="http://schemas.microsoft.com/office/drawing/2014/main" xmlns="" id="{558EA424-9816-46DB-BD0A-0055D67034FF}"/>
              </a:ext>
            </a:extLst>
          </p:cNvPr>
          <p:cNvPicPr/>
          <p:nvPr/>
        </p:nvPicPr>
        <p:blipFill>
          <a:blip r:embed="rId9"/>
          <a:srcRect/>
          <a:stretch>
            <a:fillRect/>
          </a:stretch>
        </p:blipFill>
        <p:spPr bwMode="auto">
          <a:xfrm>
            <a:off x="6301879" y="5143488"/>
            <a:ext cx="1785950" cy="1714512"/>
          </a:xfrm>
          <a:prstGeom prst="rect">
            <a:avLst/>
          </a:prstGeom>
          <a:noFill/>
          <a:ln w="9525">
            <a:noFill/>
            <a:miter lim="800000"/>
            <a:headEnd/>
            <a:tailEnd/>
          </a:ln>
        </p:spPr>
      </p:pic>
      <p:sp>
        <p:nvSpPr>
          <p:cNvPr id="19" name="Textfeld 18">
            <a:extLst>
              <a:ext uri="{FF2B5EF4-FFF2-40B4-BE49-F238E27FC236}">
                <a16:creationId xmlns:a16="http://schemas.microsoft.com/office/drawing/2014/main" xmlns="" id="{645B727F-A0A5-40DB-B017-C9CA03CC0B4E}"/>
              </a:ext>
            </a:extLst>
          </p:cNvPr>
          <p:cNvSpPr txBox="1"/>
          <p:nvPr/>
        </p:nvSpPr>
        <p:spPr>
          <a:xfrm>
            <a:off x="6156176" y="4581128"/>
            <a:ext cx="2081788" cy="646331"/>
          </a:xfrm>
          <a:prstGeom prst="rect">
            <a:avLst/>
          </a:prstGeom>
          <a:noFill/>
        </p:spPr>
        <p:txBody>
          <a:bodyPr wrap="none" rtlCol="0">
            <a:spAutoFit/>
          </a:bodyPr>
          <a:lstStyle/>
          <a:p>
            <a:r>
              <a:rPr lang="de-DE" b="1" dirty="0" err="1">
                <a:solidFill>
                  <a:srgbClr val="FF0000"/>
                </a:solidFill>
              </a:rPr>
              <a:t>Résultat</a:t>
            </a:r>
            <a:r>
              <a:rPr lang="de-DE" b="1" dirty="0">
                <a:solidFill>
                  <a:srgbClr val="FF0000"/>
                </a:solidFill>
              </a:rPr>
              <a:t>: </a:t>
            </a:r>
            <a:r>
              <a:rPr lang="de-DE" b="1" dirty="0" err="1">
                <a:solidFill>
                  <a:srgbClr val="FF0000"/>
                </a:solidFill>
              </a:rPr>
              <a:t>nombre</a:t>
            </a:r>
            <a:r>
              <a:rPr lang="de-DE" b="1" dirty="0">
                <a:solidFill>
                  <a:srgbClr val="FF0000"/>
                </a:solidFill>
              </a:rPr>
              <a:t> </a:t>
            </a:r>
          </a:p>
          <a:p>
            <a:r>
              <a:rPr lang="de-DE" b="1" dirty="0">
                <a:solidFill>
                  <a:srgbClr val="FF0000"/>
                </a:solidFill>
              </a:rPr>
              <a:t>total de </a:t>
            </a:r>
            <a:r>
              <a:rPr lang="de-DE" b="1" dirty="0" err="1">
                <a:solidFill>
                  <a:srgbClr val="FF0000"/>
                </a:solidFill>
              </a:rPr>
              <a:t>germes</a:t>
            </a:r>
            <a:r>
              <a:rPr lang="de-DE" b="1" dirty="0">
                <a:solidFill>
                  <a:srgbClr val="FF0000"/>
                </a:solidFill>
              </a:rPr>
              <a:t> TCC</a:t>
            </a:r>
            <a:endParaRPr lang="de-CH" b="1" dirty="0">
              <a:solidFill>
                <a:srgbClr val="FF0000"/>
              </a:solidFill>
            </a:endParaRPr>
          </a:p>
        </p:txBody>
      </p:sp>
      <p:sp>
        <p:nvSpPr>
          <p:cNvPr id="21" name="Textfeld 20">
            <a:extLst>
              <a:ext uri="{FF2B5EF4-FFF2-40B4-BE49-F238E27FC236}">
                <a16:creationId xmlns:a16="http://schemas.microsoft.com/office/drawing/2014/main" xmlns="" id="{8C083EAD-BA44-4944-962A-463484A14A9B}"/>
              </a:ext>
            </a:extLst>
          </p:cNvPr>
          <p:cNvSpPr txBox="1"/>
          <p:nvPr/>
        </p:nvSpPr>
        <p:spPr>
          <a:xfrm>
            <a:off x="6001170" y="1988840"/>
            <a:ext cx="2531270" cy="646331"/>
          </a:xfrm>
          <a:prstGeom prst="rect">
            <a:avLst/>
          </a:prstGeom>
          <a:noFill/>
        </p:spPr>
        <p:txBody>
          <a:bodyPr wrap="none" rtlCol="0">
            <a:spAutoFit/>
          </a:bodyPr>
          <a:lstStyle/>
          <a:p>
            <a:r>
              <a:rPr lang="de-DE" b="1" dirty="0" err="1">
                <a:solidFill>
                  <a:srgbClr val="FF0000"/>
                </a:solidFill>
              </a:rPr>
              <a:t>Résultat</a:t>
            </a:r>
            <a:r>
              <a:rPr lang="de-DE" b="1" dirty="0">
                <a:solidFill>
                  <a:srgbClr val="FF0000"/>
                </a:solidFill>
              </a:rPr>
              <a:t>: </a:t>
            </a:r>
            <a:r>
              <a:rPr lang="de-DE" b="1" dirty="0" err="1">
                <a:solidFill>
                  <a:srgbClr val="FF0000"/>
                </a:solidFill>
              </a:rPr>
              <a:t>nombre</a:t>
            </a:r>
            <a:r>
              <a:rPr lang="de-DE" b="1" dirty="0">
                <a:solidFill>
                  <a:srgbClr val="FF0000"/>
                </a:solidFill>
              </a:rPr>
              <a:t> </a:t>
            </a:r>
            <a:br>
              <a:rPr lang="de-DE" b="1" dirty="0">
                <a:solidFill>
                  <a:srgbClr val="FF0000"/>
                </a:solidFill>
              </a:rPr>
            </a:br>
            <a:r>
              <a:rPr lang="de-DE" b="1" dirty="0">
                <a:solidFill>
                  <a:srgbClr val="FF0000"/>
                </a:solidFill>
              </a:rPr>
              <a:t>de </a:t>
            </a:r>
            <a:r>
              <a:rPr lang="de-DE" b="1" dirty="0" err="1">
                <a:solidFill>
                  <a:srgbClr val="FF0000"/>
                </a:solidFill>
              </a:rPr>
              <a:t>germes</a:t>
            </a:r>
            <a:r>
              <a:rPr lang="de-DE" b="1" dirty="0">
                <a:solidFill>
                  <a:srgbClr val="FF0000"/>
                </a:solidFill>
              </a:rPr>
              <a:t> </a:t>
            </a:r>
            <a:r>
              <a:rPr lang="de-DE" b="1" dirty="0" err="1">
                <a:solidFill>
                  <a:srgbClr val="FF0000"/>
                </a:solidFill>
              </a:rPr>
              <a:t>entérocoques</a:t>
            </a:r>
            <a:endParaRPr lang="de-CH" b="1" dirty="0">
              <a:solidFill>
                <a:srgbClr val="FF0000"/>
              </a:solidFill>
            </a:endParaRPr>
          </a:p>
        </p:txBody>
      </p:sp>
      <p:sp>
        <p:nvSpPr>
          <p:cNvPr id="23" name="Rechteck 22">
            <a:extLst>
              <a:ext uri="{FF2B5EF4-FFF2-40B4-BE49-F238E27FC236}">
                <a16:creationId xmlns:a16="http://schemas.microsoft.com/office/drawing/2014/main" xmlns="" id="{597AE528-57BD-43DE-B1B4-AEBA2506F70B}"/>
              </a:ext>
            </a:extLst>
          </p:cNvPr>
          <p:cNvSpPr/>
          <p:nvPr/>
        </p:nvSpPr>
        <p:spPr>
          <a:xfrm>
            <a:off x="7149319" y="3811717"/>
            <a:ext cx="1877019" cy="698727"/>
          </a:xfrm>
          <a:prstGeom prst="rect">
            <a:avLst/>
          </a:prstGeom>
          <a:solidFill>
            <a:srgbClr val="C7F8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b="1" dirty="0">
                <a:solidFill>
                  <a:schemeClr val="accent1">
                    <a:lumMod val="75000"/>
                  </a:schemeClr>
                </a:solidFill>
                <a:latin typeface="Arial" panose="020B0604020202020204" pitchFamily="34" charset="0"/>
                <a:cs typeface="Arial" panose="020B0604020202020204" pitchFamily="34" charset="0"/>
              </a:rPr>
              <a:t>Positiv für Enterokokken:</a:t>
            </a:r>
          </a:p>
          <a:p>
            <a:pPr algn="ctr"/>
            <a:r>
              <a:rPr lang="de-DE" sz="1400" dirty="0">
                <a:solidFill>
                  <a:schemeClr val="accent1">
                    <a:lumMod val="75000"/>
                  </a:schemeClr>
                </a:solidFill>
                <a:latin typeface="Arial" panose="020B0604020202020204" pitchFamily="34" charset="0"/>
                <a:cs typeface="Arial" panose="020B0604020202020204" pitchFamily="34" charset="0"/>
              </a:rPr>
              <a:t>Probe wird gelb-grün</a:t>
            </a:r>
            <a:endParaRPr lang="de-CH" sz="1400" dirty="0">
              <a:solidFill>
                <a:schemeClr val="accent1">
                  <a:lumMod val="75000"/>
                </a:schemeClr>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xmlns="" id="{70B04AD1-B664-4CD5-BC14-328EE317B681}"/>
              </a:ext>
            </a:extLst>
          </p:cNvPr>
          <p:cNvSpPr txBox="1"/>
          <p:nvPr/>
        </p:nvSpPr>
        <p:spPr>
          <a:xfrm>
            <a:off x="107504" y="5229200"/>
            <a:ext cx="1989479" cy="954107"/>
          </a:xfrm>
          <a:prstGeom prst="rect">
            <a:avLst/>
          </a:prstGeom>
          <a:solidFill>
            <a:schemeClr val="bg1"/>
          </a:solidFill>
        </p:spPr>
        <p:txBody>
          <a:bodyPr wrap="square" rtlCol="0">
            <a:spAutoFit/>
          </a:bodyPr>
          <a:lstStyle/>
          <a:p>
            <a:r>
              <a:rPr lang="fr-CH" sz="1400" dirty="0"/>
              <a:t>Positif pour </a:t>
            </a:r>
            <a:r>
              <a:rPr lang="fr-CH" sz="1400" dirty="0" err="1"/>
              <a:t>E.Coli</a:t>
            </a:r>
            <a:r>
              <a:rPr lang="fr-CH" sz="1400" dirty="0"/>
              <a:t>:</a:t>
            </a:r>
          </a:p>
          <a:p>
            <a:r>
              <a:rPr lang="fr-CH" sz="1400" dirty="0"/>
              <a:t>Échantillon fluorescent</a:t>
            </a:r>
          </a:p>
          <a:p>
            <a:endParaRPr lang="fr-CH" sz="1400" dirty="0"/>
          </a:p>
          <a:p>
            <a:endParaRPr lang="fr-CH" sz="1400" dirty="0"/>
          </a:p>
        </p:txBody>
      </p:sp>
      <p:sp>
        <p:nvSpPr>
          <p:cNvPr id="3" name="TextBox 2">
            <a:extLst>
              <a:ext uri="{FF2B5EF4-FFF2-40B4-BE49-F238E27FC236}">
                <a16:creationId xmlns:a16="http://schemas.microsoft.com/office/drawing/2014/main" xmlns="" id="{384A4795-45F6-40CB-BD5F-B62572F600ED}"/>
              </a:ext>
            </a:extLst>
          </p:cNvPr>
          <p:cNvSpPr txBox="1"/>
          <p:nvPr/>
        </p:nvSpPr>
        <p:spPr>
          <a:xfrm>
            <a:off x="2013209" y="5427594"/>
            <a:ext cx="2086521" cy="307777"/>
          </a:xfrm>
          <a:prstGeom prst="rect">
            <a:avLst/>
          </a:prstGeom>
          <a:solidFill>
            <a:schemeClr val="bg1"/>
          </a:solidFill>
        </p:spPr>
        <p:txBody>
          <a:bodyPr wrap="square" rtlCol="0">
            <a:spAutoFit/>
          </a:bodyPr>
          <a:lstStyle/>
          <a:p>
            <a:r>
              <a:rPr lang="fr-CH" sz="1400" dirty="0"/>
              <a:t>Incolore si résultat négatif</a:t>
            </a:r>
          </a:p>
        </p:txBody>
      </p:sp>
      <p:sp>
        <p:nvSpPr>
          <p:cNvPr id="22" name="TextBox 21">
            <a:extLst>
              <a:ext uri="{FF2B5EF4-FFF2-40B4-BE49-F238E27FC236}">
                <a16:creationId xmlns:a16="http://schemas.microsoft.com/office/drawing/2014/main" xmlns="" id="{19EF79A8-F82C-4103-A49C-6FDFCE1D8BA4}"/>
              </a:ext>
            </a:extLst>
          </p:cNvPr>
          <p:cNvSpPr txBox="1"/>
          <p:nvPr/>
        </p:nvSpPr>
        <p:spPr>
          <a:xfrm>
            <a:off x="6837239" y="3885586"/>
            <a:ext cx="2016224" cy="523220"/>
          </a:xfrm>
          <a:prstGeom prst="rect">
            <a:avLst/>
          </a:prstGeom>
          <a:solidFill>
            <a:schemeClr val="bg1"/>
          </a:solidFill>
        </p:spPr>
        <p:txBody>
          <a:bodyPr wrap="square" rtlCol="0">
            <a:spAutoFit/>
          </a:bodyPr>
          <a:lstStyle/>
          <a:p>
            <a:r>
              <a:rPr lang="fr-CH" sz="1400" dirty="0"/>
              <a:t>Positif aux entérocoques:</a:t>
            </a:r>
          </a:p>
          <a:p>
            <a:r>
              <a:rPr lang="fr-CH" sz="1400" dirty="0"/>
              <a:t>échantillon jaune-vert</a:t>
            </a:r>
          </a:p>
        </p:txBody>
      </p:sp>
      <p:sp>
        <p:nvSpPr>
          <p:cNvPr id="24" name="TextBox 23">
            <a:extLst>
              <a:ext uri="{FF2B5EF4-FFF2-40B4-BE49-F238E27FC236}">
                <a16:creationId xmlns:a16="http://schemas.microsoft.com/office/drawing/2014/main" xmlns="" id="{E8E2A6C6-F706-4565-B2FA-5ED415D4CB40}"/>
              </a:ext>
            </a:extLst>
          </p:cNvPr>
          <p:cNvSpPr txBox="1"/>
          <p:nvPr/>
        </p:nvSpPr>
        <p:spPr>
          <a:xfrm>
            <a:off x="3077949" y="4634131"/>
            <a:ext cx="2100719" cy="523220"/>
          </a:xfrm>
          <a:prstGeom prst="rect">
            <a:avLst/>
          </a:prstGeom>
          <a:solidFill>
            <a:schemeClr val="bg1"/>
          </a:solidFill>
        </p:spPr>
        <p:txBody>
          <a:bodyPr wrap="square" rtlCol="0">
            <a:spAutoFit/>
          </a:bodyPr>
          <a:lstStyle/>
          <a:p>
            <a:r>
              <a:rPr lang="fr-CH" sz="1400" dirty="0"/>
              <a:t>Positif aux coliformes:</a:t>
            </a:r>
          </a:p>
          <a:p>
            <a:r>
              <a:rPr lang="fr-CH" sz="1400" dirty="0"/>
              <a:t>échantillon jaune</a:t>
            </a:r>
          </a:p>
        </p:txBody>
      </p:sp>
      <p:sp>
        <p:nvSpPr>
          <p:cNvPr id="25" name="Datumsplatzhalter 4">
            <a:extLst>
              <a:ext uri="{FF2B5EF4-FFF2-40B4-BE49-F238E27FC236}">
                <a16:creationId xmlns:a16="http://schemas.microsoft.com/office/drawing/2014/main" xmlns="" id="{4062620B-C2D1-4895-B72F-E5C2FB4EE166}"/>
              </a:ext>
            </a:extLst>
          </p:cNvPr>
          <p:cNvSpPr>
            <a:spLocks noGrp="1"/>
          </p:cNvSpPr>
          <p:nvPr>
            <p:ph type="dt" sz="half" idx="10"/>
          </p:nvPr>
        </p:nvSpPr>
        <p:spPr>
          <a:xfrm>
            <a:off x="467544" y="6309320"/>
            <a:ext cx="2592288" cy="365125"/>
          </a:xfrm>
        </p:spPr>
        <p:txBody>
          <a:bodyPr/>
          <a:lstStyle/>
          <a:p>
            <a:r>
              <a:rPr lang="de-DE" dirty="0"/>
              <a:t>Formation </a:t>
            </a:r>
            <a:r>
              <a:rPr lang="de-DE" dirty="0" err="1"/>
              <a:t>continue</a:t>
            </a:r>
            <a:r>
              <a:rPr lang="de-DE" dirty="0"/>
              <a:t> ASF 2018</a:t>
            </a:r>
            <a:endParaRPr lang="de-CH" dirty="0"/>
          </a:p>
        </p:txBody>
      </p:sp>
    </p:spTree>
    <p:extLst>
      <p:ext uri="{BB962C8B-B14F-4D97-AF65-F5344CB8AC3E}">
        <p14:creationId xmlns:p14="http://schemas.microsoft.com/office/powerpoint/2010/main" val="1366225351"/>
      </p:ext>
    </p:extLst>
  </p:cSld>
  <p:clrMapOvr>
    <a:masterClrMapping/>
  </p:clrMapOvr>
  <p:transition>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11560" y="332656"/>
            <a:ext cx="7515220" cy="1143000"/>
          </a:xfrm>
        </p:spPr>
        <p:txBody>
          <a:bodyPr>
            <a:normAutofit/>
          </a:bodyPr>
          <a:lstStyle/>
          <a:p>
            <a:pPr algn="l"/>
            <a:r>
              <a:rPr lang="de-CH" sz="2800" b="1" dirty="0" err="1">
                <a:solidFill>
                  <a:schemeClr val="bg1">
                    <a:lumMod val="50000"/>
                  </a:schemeClr>
                </a:solidFill>
              </a:rPr>
              <a:t>Homologations</a:t>
            </a:r>
            <a:r>
              <a:rPr lang="de-CH" sz="2800" b="1" dirty="0">
                <a:solidFill>
                  <a:schemeClr val="bg1">
                    <a:lumMod val="50000"/>
                  </a:schemeClr>
                </a:solidFill>
              </a:rPr>
              <a:t> </a:t>
            </a:r>
            <a:r>
              <a:rPr lang="de-CH" sz="2800" b="1" dirty="0" err="1">
                <a:solidFill>
                  <a:schemeClr val="bg1">
                    <a:lumMod val="50000"/>
                  </a:schemeClr>
                </a:solidFill>
              </a:rPr>
              <a:t>générales</a:t>
            </a:r>
            <a:r>
              <a:rPr lang="de-CH" sz="2800" b="1" dirty="0"/>
              <a:t/>
            </a:r>
            <a:br>
              <a:rPr lang="de-CH" sz="2800" b="1" dirty="0"/>
            </a:br>
            <a:r>
              <a:rPr lang="de-CH" sz="2400" b="1" dirty="0" err="1"/>
              <a:t>pour</a:t>
            </a:r>
            <a:r>
              <a:rPr lang="de-CH" sz="2400" b="1" dirty="0"/>
              <a:t>  Colilert-18/ Enterolert-DW/ Pseudalert</a:t>
            </a:r>
          </a:p>
        </p:txBody>
      </p:sp>
      <p:sp>
        <p:nvSpPr>
          <p:cNvPr id="3" name="Inhaltsplatzhalter 2"/>
          <p:cNvSpPr>
            <a:spLocks noGrp="1"/>
          </p:cNvSpPr>
          <p:nvPr>
            <p:ph idx="1"/>
          </p:nvPr>
        </p:nvSpPr>
        <p:spPr>
          <a:xfrm>
            <a:off x="395536" y="1916832"/>
            <a:ext cx="8280920" cy="3306098"/>
          </a:xfrm>
        </p:spPr>
        <p:txBody>
          <a:bodyPr>
            <a:normAutofit fontScale="92500" lnSpcReduction="10000"/>
          </a:bodyPr>
          <a:lstStyle/>
          <a:p>
            <a:pPr>
              <a:buBlip>
                <a:blip r:embed="rId2"/>
              </a:buBlip>
            </a:pPr>
            <a:r>
              <a:rPr lang="de-CH" sz="2000" dirty="0" err="1"/>
              <a:t>Autorisé</a:t>
            </a:r>
            <a:r>
              <a:rPr lang="de-CH" sz="2000" dirty="0"/>
              <a:t> </a:t>
            </a:r>
            <a:r>
              <a:rPr lang="de-CH" sz="2000" dirty="0" err="1"/>
              <a:t>dans</a:t>
            </a:r>
            <a:r>
              <a:rPr lang="de-CH" sz="2000" dirty="0"/>
              <a:t> de </a:t>
            </a:r>
            <a:r>
              <a:rPr lang="de-CH" sz="2000" dirty="0" err="1"/>
              <a:t>nombreux</a:t>
            </a:r>
            <a:r>
              <a:rPr lang="de-CH" sz="2000" dirty="0"/>
              <a:t> </a:t>
            </a:r>
            <a:r>
              <a:rPr lang="de-CH" sz="2000" dirty="0" err="1"/>
              <a:t>pays</a:t>
            </a:r>
            <a:r>
              <a:rPr lang="de-CH" sz="2000" dirty="0"/>
              <a:t> / </a:t>
            </a:r>
            <a:r>
              <a:rPr lang="de-CH" sz="2000" dirty="0" err="1"/>
              <a:t>reconnu</a:t>
            </a:r>
            <a:r>
              <a:rPr lang="de-CH" sz="2000" dirty="0"/>
              <a:t> </a:t>
            </a:r>
            <a:r>
              <a:rPr lang="de-CH" sz="2000" dirty="0" err="1"/>
              <a:t>comme</a:t>
            </a:r>
            <a:r>
              <a:rPr lang="de-CH" sz="2000" dirty="0"/>
              <a:t> </a:t>
            </a:r>
            <a:r>
              <a:rPr lang="de-CH" sz="2000" dirty="0" err="1"/>
              <a:t>méthode</a:t>
            </a:r>
            <a:r>
              <a:rPr lang="de-CH" sz="2000" dirty="0"/>
              <a:t> </a:t>
            </a:r>
            <a:r>
              <a:rPr lang="de-CH" sz="2000" dirty="0" err="1"/>
              <a:t>officielle</a:t>
            </a:r>
            <a:endParaRPr lang="de-CH" sz="2000" dirty="0"/>
          </a:p>
          <a:p>
            <a:pPr>
              <a:buBlip>
                <a:blip r:embed="rId2"/>
              </a:buBlip>
            </a:pPr>
            <a:endParaRPr lang="de-CH" sz="2000" dirty="0"/>
          </a:p>
          <a:p>
            <a:pPr>
              <a:buBlip>
                <a:blip r:embed="rId2"/>
              </a:buBlip>
            </a:pPr>
            <a:r>
              <a:rPr lang="de-CH" sz="2000" dirty="0"/>
              <a:t>Validation AFNOR par </a:t>
            </a:r>
            <a:r>
              <a:rPr lang="de-CH" sz="2000" dirty="0" err="1"/>
              <a:t>opposition</a:t>
            </a:r>
            <a:r>
              <a:rPr lang="de-CH" sz="2000" dirty="0"/>
              <a:t> </a:t>
            </a:r>
            <a:r>
              <a:rPr lang="de-CH" sz="2000" dirty="0" err="1"/>
              <a:t>aux</a:t>
            </a:r>
            <a:r>
              <a:rPr lang="de-CH" sz="2000" dirty="0"/>
              <a:t> </a:t>
            </a:r>
            <a:r>
              <a:rPr lang="de-CH" sz="2000" dirty="0" err="1"/>
              <a:t>méthodes</a:t>
            </a:r>
            <a:r>
              <a:rPr lang="de-CH" sz="2000" dirty="0"/>
              <a:t> ISO</a:t>
            </a:r>
            <a:br>
              <a:rPr lang="de-CH" sz="2000" dirty="0"/>
            </a:br>
            <a:endParaRPr lang="de-CH" sz="2000" dirty="0"/>
          </a:p>
          <a:p>
            <a:pPr>
              <a:buBlip>
                <a:blip r:embed="rId2"/>
              </a:buBlip>
            </a:pPr>
            <a:r>
              <a:rPr lang="de-CH" sz="2000" dirty="0"/>
              <a:t>Validation </a:t>
            </a:r>
            <a:r>
              <a:rPr lang="de-CH" sz="2000" dirty="0" err="1"/>
              <a:t>dans</a:t>
            </a:r>
            <a:r>
              <a:rPr lang="de-CH" sz="2000" dirty="0"/>
              <a:t> 14 </a:t>
            </a:r>
            <a:r>
              <a:rPr lang="de-CH" sz="2000" dirty="0" err="1"/>
              <a:t>pays</a:t>
            </a:r>
            <a:r>
              <a:rPr lang="de-CH" sz="2000" dirty="0"/>
              <a:t> </a:t>
            </a:r>
            <a:r>
              <a:rPr lang="de-CH" sz="2000" dirty="0" err="1"/>
              <a:t>membres</a:t>
            </a:r>
            <a:r>
              <a:rPr lang="de-CH" sz="2000" dirty="0"/>
              <a:t> de </a:t>
            </a:r>
            <a:r>
              <a:rPr lang="de-CH" sz="2000" dirty="0" err="1"/>
              <a:t>l’UE</a:t>
            </a:r>
            <a:endParaRPr lang="de-CH" sz="2000" dirty="0"/>
          </a:p>
          <a:p>
            <a:pPr marL="0" indent="0">
              <a:buNone/>
            </a:pPr>
            <a:endParaRPr lang="de-CH" sz="2000" dirty="0"/>
          </a:p>
          <a:p>
            <a:pPr>
              <a:buBlip>
                <a:blip r:embed="rId2"/>
              </a:buBlip>
            </a:pPr>
            <a:r>
              <a:rPr lang="de-CH" sz="2000" dirty="0"/>
              <a:t>Colilert 18: ISO 9308.2:2012</a:t>
            </a:r>
            <a:br>
              <a:rPr lang="de-CH" sz="2000" dirty="0"/>
            </a:br>
            <a:endParaRPr lang="de-CH" sz="2000" dirty="0"/>
          </a:p>
          <a:p>
            <a:pPr>
              <a:buBlip>
                <a:blip r:embed="rId2"/>
              </a:buBlip>
            </a:pPr>
            <a:r>
              <a:rPr lang="de-CH" sz="2000" dirty="0" err="1"/>
              <a:t>Laboratoires</a:t>
            </a:r>
            <a:r>
              <a:rPr lang="de-CH" sz="2000" dirty="0"/>
              <a:t> </a:t>
            </a:r>
            <a:r>
              <a:rPr lang="de-CH" sz="2000" dirty="0" err="1"/>
              <a:t>cantonaux</a:t>
            </a:r>
            <a:r>
              <a:rPr lang="de-CH" sz="2000" dirty="0"/>
              <a:t> et </a:t>
            </a:r>
            <a:r>
              <a:rPr lang="de-CH" sz="2000" dirty="0" err="1"/>
              <a:t>laboratoires</a:t>
            </a:r>
            <a:r>
              <a:rPr lang="de-CH" sz="2000" dirty="0"/>
              <a:t> </a:t>
            </a:r>
            <a:r>
              <a:rPr lang="de-CH" sz="2000" dirty="0" err="1"/>
              <a:t>accrédités</a:t>
            </a:r>
            <a:r>
              <a:rPr lang="de-CH" sz="2000" dirty="0"/>
              <a:t> des </a:t>
            </a:r>
            <a:r>
              <a:rPr lang="de-CH" sz="2000" dirty="0" err="1"/>
              <a:t>grands</a:t>
            </a:r>
            <a:r>
              <a:rPr lang="de-CH" sz="2000" dirty="0"/>
              <a:t> </a:t>
            </a:r>
            <a:r>
              <a:rPr lang="de-CH" sz="2000" dirty="0" err="1"/>
              <a:t>distributeurs</a:t>
            </a:r>
            <a:r>
              <a:rPr lang="de-CH" sz="2000" dirty="0"/>
              <a:t> </a:t>
            </a:r>
            <a:r>
              <a:rPr lang="de-CH" sz="2000" dirty="0" err="1"/>
              <a:t>d’eau</a:t>
            </a:r>
            <a:r>
              <a:rPr lang="de-CH" sz="2000" dirty="0"/>
              <a:t>: </a:t>
            </a:r>
            <a:r>
              <a:rPr lang="de-CH" sz="2000" dirty="0" err="1"/>
              <a:t>validations</a:t>
            </a:r>
            <a:r>
              <a:rPr lang="de-CH" sz="2000" dirty="0"/>
              <a:t> internes, </a:t>
            </a:r>
            <a:r>
              <a:rPr lang="de-CH" sz="2000" dirty="0" err="1"/>
              <a:t>tests</a:t>
            </a:r>
            <a:r>
              <a:rPr lang="de-CH" sz="2000" dirty="0"/>
              <a:t> en </a:t>
            </a:r>
            <a:r>
              <a:rPr lang="de-CH" sz="2000" dirty="0" err="1"/>
              <a:t>usage</a:t>
            </a:r>
            <a:endParaRPr lang="de-CH" sz="2000" dirty="0"/>
          </a:p>
        </p:txBody>
      </p:sp>
      <p:sp>
        <p:nvSpPr>
          <p:cNvPr id="5" name="Datumsplatzhalter 4">
            <a:extLst>
              <a:ext uri="{FF2B5EF4-FFF2-40B4-BE49-F238E27FC236}">
                <a16:creationId xmlns:a16="http://schemas.microsoft.com/office/drawing/2014/main" xmlns="" id="{4062620B-C2D1-4895-B72F-E5C2FB4EE166}"/>
              </a:ext>
            </a:extLst>
          </p:cNvPr>
          <p:cNvSpPr>
            <a:spLocks noGrp="1"/>
          </p:cNvSpPr>
          <p:nvPr>
            <p:ph type="dt" sz="half" idx="10"/>
          </p:nvPr>
        </p:nvSpPr>
        <p:spPr>
          <a:xfrm>
            <a:off x="467544" y="6309320"/>
            <a:ext cx="2592288" cy="365125"/>
          </a:xfrm>
        </p:spPr>
        <p:txBody>
          <a:bodyPr/>
          <a:lstStyle/>
          <a:p>
            <a:r>
              <a:rPr lang="de-DE" dirty="0"/>
              <a:t>Formation </a:t>
            </a:r>
            <a:r>
              <a:rPr lang="de-DE" dirty="0" err="1"/>
              <a:t>continue</a:t>
            </a:r>
            <a:r>
              <a:rPr lang="de-DE" dirty="0"/>
              <a:t> ASF 2018</a:t>
            </a:r>
            <a:endParaRPr lang="de-CH" dirty="0"/>
          </a:p>
        </p:txBody>
      </p:sp>
    </p:spTree>
    <p:extLst>
      <p:ext uri="{BB962C8B-B14F-4D97-AF65-F5344CB8AC3E}">
        <p14:creationId xmlns:p14="http://schemas.microsoft.com/office/powerpoint/2010/main" val="1254320533"/>
      </p:ext>
    </p:extLst>
  </p:cSld>
  <p:clrMapOvr>
    <a:masterClrMapping/>
  </p:clrMapOvr>
  <p:transition>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484610" y="24036"/>
            <a:ext cx="7772400" cy="836712"/>
          </a:xfrm>
        </p:spPr>
        <p:txBody>
          <a:bodyPr>
            <a:normAutofit/>
          </a:bodyPr>
          <a:lstStyle/>
          <a:p>
            <a:r>
              <a:rPr lang="de-CH" sz="3200" dirty="0" err="1"/>
              <a:t>Désinfection</a:t>
            </a:r>
            <a:r>
              <a:rPr lang="de-CH" sz="3200" dirty="0"/>
              <a:t> UV</a:t>
            </a:r>
          </a:p>
        </p:txBody>
      </p:sp>
      <p:sp>
        <p:nvSpPr>
          <p:cNvPr id="4" name="Datumsplatzhalter 3"/>
          <p:cNvSpPr>
            <a:spLocks noGrp="1"/>
          </p:cNvSpPr>
          <p:nvPr>
            <p:ph type="dt" sz="half" idx="11"/>
          </p:nvPr>
        </p:nvSpPr>
        <p:spPr/>
        <p:txBody>
          <a:bodyPr/>
          <a:lstStyle/>
          <a:p>
            <a:pPr>
              <a:defRPr/>
            </a:pPr>
            <a:r>
              <a:rPr lang="de-DE" dirty="0"/>
              <a:t>Formation </a:t>
            </a:r>
            <a:r>
              <a:rPr lang="de-DE" dirty="0" err="1"/>
              <a:t>continue</a:t>
            </a:r>
            <a:r>
              <a:rPr lang="de-DE" dirty="0"/>
              <a:t> ASF 2018</a:t>
            </a:r>
            <a:endParaRPr lang="de-CH" dirty="0"/>
          </a:p>
        </p:txBody>
      </p:sp>
      <p:sp>
        <p:nvSpPr>
          <p:cNvPr id="6" name="Titel 1"/>
          <p:cNvSpPr txBox="1">
            <a:spLocks/>
          </p:cNvSpPr>
          <p:nvPr/>
        </p:nvSpPr>
        <p:spPr>
          <a:xfrm>
            <a:off x="484610" y="987196"/>
            <a:ext cx="7772400" cy="641604"/>
          </a:xfrm>
          <a:prstGeom prst="rect">
            <a:avLst/>
          </a:prstGeom>
        </p:spPr>
        <p:txBody>
          <a:bodyPr vert="horz" lIns="91440" tIns="45720" rIns="91440" bIns="45720" rtlCol="0" anchor="ctr">
            <a:normAutofit fontScale="92500" lnSpcReduction="10000"/>
          </a:bodyPr>
          <a:lstStyle>
            <a:lvl1pPr algn="l" defTabSz="914400" rtl="0" eaLnBrk="1" latinLnBrk="0" hangingPunct="1">
              <a:spcBef>
                <a:spcPct val="0"/>
              </a:spcBef>
              <a:buNone/>
              <a:defRPr sz="4400" kern="1200" baseline="0">
                <a:solidFill>
                  <a:schemeClr val="tx1"/>
                </a:solidFill>
                <a:latin typeface="+mj-lt"/>
                <a:ea typeface="+mj-ea"/>
                <a:cs typeface="+mj-cs"/>
              </a:defRPr>
            </a:lvl1pPr>
          </a:lstStyle>
          <a:p>
            <a:pPr fontAlgn="auto">
              <a:spcAft>
                <a:spcPts val="0"/>
              </a:spcAft>
            </a:pPr>
            <a:r>
              <a:rPr lang="de-CH" sz="2000" dirty="0" err="1"/>
              <a:t>Production</a:t>
            </a:r>
            <a:r>
              <a:rPr lang="de-CH" sz="2000" dirty="0"/>
              <a:t> </a:t>
            </a:r>
            <a:r>
              <a:rPr lang="de-CH" sz="2000" dirty="0" err="1"/>
              <a:t>d’eau</a:t>
            </a:r>
            <a:r>
              <a:rPr lang="de-CH" sz="2000" dirty="0"/>
              <a:t> </a:t>
            </a:r>
            <a:r>
              <a:rPr lang="de-CH" sz="2000" dirty="0" err="1"/>
              <a:t>potable</a:t>
            </a:r>
            <a:r>
              <a:rPr lang="de-CH" sz="2000" dirty="0"/>
              <a:t> </a:t>
            </a:r>
            <a:r>
              <a:rPr lang="de-CH" sz="2000" dirty="0" err="1"/>
              <a:t>avec</a:t>
            </a:r>
            <a:r>
              <a:rPr lang="de-CH" sz="2000" dirty="0"/>
              <a:t> </a:t>
            </a:r>
            <a:r>
              <a:rPr lang="de-CH" sz="2000" dirty="0" err="1"/>
              <a:t>monitorage</a:t>
            </a:r>
            <a:r>
              <a:rPr lang="de-CH" sz="2000" dirty="0"/>
              <a:t> en </a:t>
            </a:r>
            <a:r>
              <a:rPr lang="de-CH" sz="2000" dirty="0" err="1"/>
              <a:t>ligne</a:t>
            </a:r>
            <a:r>
              <a:rPr lang="de-CH" sz="2000" dirty="0"/>
              <a:t> de </a:t>
            </a:r>
            <a:r>
              <a:rPr lang="de-CH" sz="2000" dirty="0" err="1"/>
              <a:t>l’eau</a:t>
            </a:r>
            <a:r>
              <a:rPr lang="de-CH" sz="2000" dirty="0"/>
              <a:t> </a:t>
            </a:r>
            <a:r>
              <a:rPr lang="de-CH" sz="2000" dirty="0" err="1"/>
              <a:t>brute</a:t>
            </a:r>
            <a:r>
              <a:rPr lang="de-CH" sz="2000" dirty="0"/>
              <a:t>  et de </a:t>
            </a:r>
            <a:r>
              <a:rPr lang="de-CH" sz="2000" dirty="0" err="1"/>
              <a:t>l’eau</a:t>
            </a:r>
            <a:r>
              <a:rPr lang="de-CH" sz="2000" dirty="0"/>
              <a:t> après </a:t>
            </a:r>
            <a:r>
              <a:rPr lang="de-CH" sz="2000" dirty="0" err="1"/>
              <a:t>filtrage</a:t>
            </a:r>
            <a:r>
              <a:rPr lang="de-CH" sz="2000" dirty="0"/>
              <a:t> </a:t>
            </a:r>
            <a:r>
              <a:rPr lang="de-CH" sz="2000" dirty="0" err="1"/>
              <a:t>multicouches</a:t>
            </a:r>
            <a:r>
              <a:rPr lang="de-CH" sz="2000" dirty="0"/>
              <a:t> et </a:t>
            </a:r>
            <a:r>
              <a:rPr lang="de-CH" sz="2000" dirty="0" err="1"/>
              <a:t>désinfections</a:t>
            </a:r>
            <a:r>
              <a:rPr lang="de-CH" sz="2000" dirty="0"/>
              <a:t> UV-C</a:t>
            </a:r>
          </a:p>
        </p:txBody>
      </p:sp>
      <p:pic>
        <p:nvPicPr>
          <p:cNvPr id="3" name="Grafik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551" y="1628800"/>
            <a:ext cx="5088565" cy="3816424"/>
          </a:xfrm>
          <a:prstGeom prst="rect">
            <a:avLst/>
          </a:prstGeom>
        </p:spPr>
      </p:pic>
      <p:cxnSp>
        <p:nvCxnSpPr>
          <p:cNvPr id="8" name="Gerade Verbindung mit Pfeil 7"/>
          <p:cNvCxnSpPr/>
          <p:nvPr/>
        </p:nvCxnSpPr>
        <p:spPr>
          <a:xfrm flipH="1">
            <a:off x="3635896" y="2132856"/>
            <a:ext cx="2592288" cy="1224136"/>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10" name="Gerade Verbindung mit Pfeil 9"/>
          <p:cNvCxnSpPr/>
          <p:nvPr/>
        </p:nvCxnSpPr>
        <p:spPr>
          <a:xfrm flipH="1">
            <a:off x="2915816" y="2886472"/>
            <a:ext cx="3312368" cy="1239071"/>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11" name="Gerade Verbindung mit Pfeil 10"/>
          <p:cNvCxnSpPr/>
          <p:nvPr/>
        </p:nvCxnSpPr>
        <p:spPr>
          <a:xfrm flipH="1">
            <a:off x="3412062" y="3537012"/>
            <a:ext cx="2816122" cy="1240904"/>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14" name="Textfeld 13"/>
          <p:cNvSpPr txBox="1"/>
          <p:nvPr/>
        </p:nvSpPr>
        <p:spPr>
          <a:xfrm>
            <a:off x="6228184" y="1955666"/>
            <a:ext cx="1971886" cy="369332"/>
          </a:xfrm>
          <a:prstGeom prst="rect">
            <a:avLst/>
          </a:prstGeom>
          <a:noFill/>
        </p:spPr>
        <p:txBody>
          <a:bodyPr wrap="none" rtlCol="0">
            <a:spAutoFit/>
          </a:bodyPr>
          <a:lstStyle/>
          <a:p>
            <a:r>
              <a:rPr lang="de-CH" dirty="0"/>
              <a:t>Filtre </a:t>
            </a:r>
            <a:r>
              <a:rPr lang="de-CH" dirty="0" err="1"/>
              <a:t>multicouches</a:t>
            </a:r>
            <a:endParaRPr lang="de-CH" dirty="0"/>
          </a:p>
        </p:txBody>
      </p:sp>
      <p:sp>
        <p:nvSpPr>
          <p:cNvPr id="15" name="Textfeld 14"/>
          <p:cNvSpPr txBox="1"/>
          <p:nvPr/>
        </p:nvSpPr>
        <p:spPr>
          <a:xfrm>
            <a:off x="6228184" y="2492896"/>
            <a:ext cx="1802609" cy="646331"/>
          </a:xfrm>
          <a:prstGeom prst="rect">
            <a:avLst/>
          </a:prstGeom>
          <a:noFill/>
        </p:spPr>
        <p:txBody>
          <a:bodyPr wrap="none" rtlCol="0">
            <a:spAutoFit/>
          </a:bodyPr>
          <a:lstStyle/>
          <a:p>
            <a:r>
              <a:rPr lang="de-CH" dirty="0"/>
              <a:t>Installation UV-C </a:t>
            </a:r>
            <a:br>
              <a:rPr lang="de-CH" dirty="0"/>
            </a:br>
            <a:r>
              <a:rPr lang="de-CH" dirty="0" err="1"/>
              <a:t>avec</a:t>
            </a:r>
            <a:r>
              <a:rPr lang="de-CH" dirty="0"/>
              <a:t> </a:t>
            </a:r>
            <a:r>
              <a:rPr lang="de-CH" dirty="0" err="1"/>
              <a:t>capteur</a:t>
            </a:r>
            <a:endParaRPr lang="de-CH" dirty="0"/>
          </a:p>
        </p:txBody>
      </p:sp>
      <p:sp>
        <p:nvSpPr>
          <p:cNvPr id="16" name="Textfeld 15"/>
          <p:cNvSpPr txBox="1"/>
          <p:nvPr/>
        </p:nvSpPr>
        <p:spPr>
          <a:xfrm>
            <a:off x="6224108" y="3182841"/>
            <a:ext cx="2344744" cy="646331"/>
          </a:xfrm>
          <a:prstGeom prst="rect">
            <a:avLst/>
          </a:prstGeom>
          <a:noFill/>
        </p:spPr>
        <p:txBody>
          <a:bodyPr wrap="none" rtlCol="0">
            <a:spAutoFit/>
          </a:bodyPr>
          <a:lstStyle/>
          <a:p>
            <a:r>
              <a:rPr lang="de-CH" dirty="0" err="1"/>
              <a:t>Turbidité</a:t>
            </a:r>
            <a:r>
              <a:rPr lang="de-CH" dirty="0"/>
              <a:t> / CAS 254 nm</a:t>
            </a:r>
          </a:p>
          <a:p>
            <a:r>
              <a:rPr lang="de-CH" dirty="0" err="1"/>
              <a:t>capteur</a:t>
            </a:r>
            <a:endParaRPr lang="de-CH" dirty="0"/>
          </a:p>
        </p:txBody>
      </p:sp>
      <p:cxnSp>
        <p:nvCxnSpPr>
          <p:cNvPr id="17" name="Gerade Verbindung mit Pfeil 16"/>
          <p:cNvCxnSpPr/>
          <p:nvPr/>
        </p:nvCxnSpPr>
        <p:spPr>
          <a:xfrm flipH="1" flipV="1">
            <a:off x="1619672" y="4214264"/>
            <a:ext cx="4063385" cy="1735016"/>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20" name="Textfeld 19"/>
          <p:cNvSpPr txBox="1"/>
          <p:nvPr/>
        </p:nvSpPr>
        <p:spPr>
          <a:xfrm>
            <a:off x="5683057" y="5757790"/>
            <a:ext cx="3269741" cy="369332"/>
          </a:xfrm>
          <a:prstGeom prst="rect">
            <a:avLst/>
          </a:prstGeom>
          <a:noFill/>
        </p:spPr>
        <p:txBody>
          <a:bodyPr wrap="none" rtlCol="0">
            <a:spAutoFit/>
          </a:bodyPr>
          <a:lstStyle/>
          <a:p>
            <a:r>
              <a:rPr lang="de-CH" dirty="0" err="1"/>
              <a:t>Commande</a:t>
            </a:r>
            <a:r>
              <a:rPr lang="de-CH" dirty="0"/>
              <a:t> </a:t>
            </a:r>
            <a:r>
              <a:rPr lang="de-CH" dirty="0" err="1"/>
              <a:t>avec</a:t>
            </a:r>
            <a:r>
              <a:rPr lang="de-CH" dirty="0"/>
              <a:t> </a:t>
            </a:r>
            <a:r>
              <a:rPr lang="de-CH" dirty="0" err="1"/>
              <a:t>télésurveillance</a:t>
            </a:r>
            <a:endParaRPr lang="de-CH" dirty="0"/>
          </a:p>
        </p:txBody>
      </p:sp>
    </p:spTree>
    <p:extLst>
      <p:ext uri="{BB962C8B-B14F-4D97-AF65-F5344CB8AC3E}">
        <p14:creationId xmlns:p14="http://schemas.microsoft.com/office/powerpoint/2010/main" val="114541916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1"/>
          </p:nvPr>
        </p:nvSpPr>
        <p:spPr/>
        <p:txBody>
          <a:bodyPr/>
          <a:lstStyle/>
          <a:p>
            <a:pPr>
              <a:defRPr/>
            </a:pPr>
            <a:r>
              <a:rPr lang="de-DE" dirty="0"/>
              <a:t>Formation </a:t>
            </a:r>
            <a:r>
              <a:rPr lang="de-DE" dirty="0" err="1"/>
              <a:t>continue</a:t>
            </a:r>
            <a:r>
              <a:rPr lang="de-DE" dirty="0"/>
              <a:t> ASF 2018</a:t>
            </a:r>
            <a:endParaRPr lang="de-CH" dirty="0"/>
          </a:p>
        </p:txBody>
      </p:sp>
      <p:pic>
        <p:nvPicPr>
          <p:cNvPr id="5" name="Grafik 4"/>
          <p:cNvPicPr>
            <a:picLocks noChangeAspect="1"/>
          </p:cNvPicPr>
          <p:nvPr/>
        </p:nvPicPr>
        <p:blipFill>
          <a:blip r:embed="rId2"/>
          <a:stretch>
            <a:fillRect/>
          </a:stretch>
        </p:blipFill>
        <p:spPr>
          <a:xfrm>
            <a:off x="465138" y="1347235"/>
            <a:ext cx="7995294" cy="5077047"/>
          </a:xfrm>
          <a:prstGeom prst="rect">
            <a:avLst/>
          </a:prstGeom>
        </p:spPr>
      </p:pic>
      <p:sp>
        <p:nvSpPr>
          <p:cNvPr id="6" name="Titel 1"/>
          <p:cNvSpPr txBox="1">
            <a:spLocks/>
          </p:cNvSpPr>
          <p:nvPr/>
        </p:nvSpPr>
        <p:spPr>
          <a:xfrm>
            <a:off x="484610" y="987196"/>
            <a:ext cx="7772400" cy="360040"/>
          </a:xfrm>
          <a:prstGeom prst="rect">
            <a:avLst/>
          </a:prstGeom>
        </p:spPr>
        <p:txBody>
          <a:bodyPr vert="horz" lIns="91440" tIns="45720" rIns="91440" bIns="45720" rtlCol="0" anchor="ctr">
            <a:normAutofit fontScale="92500" lnSpcReduction="10000"/>
          </a:bodyPr>
          <a:lstStyle>
            <a:lvl1pPr algn="l" defTabSz="914400" rtl="0" eaLnBrk="1" latinLnBrk="0" hangingPunct="1">
              <a:spcBef>
                <a:spcPct val="0"/>
              </a:spcBef>
              <a:buNone/>
              <a:defRPr sz="4400" kern="1200" baseline="0">
                <a:solidFill>
                  <a:schemeClr val="tx1"/>
                </a:solidFill>
                <a:latin typeface="+mj-lt"/>
                <a:ea typeface="+mj-ea"/>
                <a:cs typeface="+mj-cs"/>
              </a:defRPr>
            </a:lvl1pPr>
          </a:lstStyle>
          <a:p>
            <a:pPr fontAlgn="auto">
              <a:spcAft>
                <a:spcPts val="0"/>
              </a:spcAft>
            </a:pPr>
            <a:r>
              <a:rPr lang="de-CH" sz="2000" dirty="0" err="1"/>
              <a:t>Turbidité</a:t>
            </a:r>
            <a:r>
              <a:rPr lang="de-CH" sz="2000" dirty="0"/>
              <a:t> vs. CAS 254 nm</a:t>
            </a:r>
          </a:p>
        </p:txBody>
      </p:sp>
      <p:sp>
        <p:nvSpPr>
          <p:cNvPr id="7" name="Titel 1"/>
          <p:cNvSpPr>
            <a:spLocks noGrp="1"/>
          </p:cNvSpPr>
          <p:nvPr>
            <p:ph type="ctrTitle"/>
          </p:nvPr>
        </p:nvSpPr>
        <p:spPr>
          <a:xfrm>
            <a:off x="484610" y="24036"/>
            <a:ext cx="7772400" cy="836712"/>
          </a:xfrm>
        </p:spPr>
        <p:txBody>
          <a:bodyPr>
            <a:normAutofit/>
          </a:bodyPr>
          <a:lstStyle/>
          <a:p>
            <a:r>
              <a:rPr lang="de-CH" sz="3200" dirty="0" err="1"/>
              <a:t>Désinfection</a:t>
            </a:r>
            <a:r>
              <a:rPr lang="de-CH" sz="3200" dirty="0"/>
              <a:t> UV</a:t>
            </a:r>
          </a:p>
        </p:txBody>
      </p:sp>
    </p:spTree>
    <p:extLst>
      <p:ext uri="{BB962C8B-B14F-4D97-AF65-F5344CB8AC3E}">
        <p14:creationId xmlns:p14="http://schemas.microsoft.com/office/powerpoint/2010/main" val="101642721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1"/>
          </p:nvPr>
        </p:nvSpPr>
        <p:spPr/>
        <p:txBody>
          <a:bodyPr/>
          <a:lstStyle/>
          <a:p>
            <a:pPr>
              <a:defRPr/>
            </a:pPr>
            <a:r>
              <a:rPr lang="de-DE" dirty="0"/>
              <a:t>Formation </a:t>
            </a:r>
            <a:r>
              <a:rPr lang="de-DE" dirty="0" err="1"/>
              <a:t>continue</a:t>
            </a:r>
            <a:r>
              <a:rPr lang="de-DE" dirty="0"/>
              <a:t> ASF 2018</a:t>
            </a:r>
            <a:endParaRPr lang="de-CH" dirty="0"/>
          </a:p>
        </p:txBody>
      </p:sp>
      <p:sp>
        <p:nvSpPr>
          <p:cNvPr id="6" name="Titel 1"/>
          <p:cNvSpPr txBox="1">
            <a:spLocks/>
          </p:cNvSpPr>
          <p:nvPr/>
        </p:nvSpPr>
        <p:spPr>
          <a:xfrm>
            <a:off x="484610" y="987196"/>
            <a:ext cx="7772400" cy="360040"/>
          </a:xfrm>
          <a:prstGeom prst="rect">
            <a:avLst/>
          </a:prstGeom>
        </p:spPr>
        <p:txBody>
          <a:bodyPr vert="horz" lIns="91440" tIns="45720" rIns="91440" bIns="45720" rtlCol="0" anchor="ctr">
            <a:normAutofit fontScale="92500" lnSpcReduction="10000"/>
          </a:bodyPr>
          <a:lstStyle>
            <a:lvl1pPr algn="l" defTabSz="914400" rtl="0" eaLnBrk="1" latinLnBrk="0" hangingPunct="1">
              <a:spcBef>
                <a:spcPct val="0"/>
              </a:spcBef>
              <a:buNone/>
              <a:defRPr sz="4400" kern="1200" baseline="0">
                <a:solidFill>
                  <a:schemeClr val="tx1"/>
                </a:solidFill>
                <a:latin typeface="+mj-lt"/>
                <a:ea typeface="+mj-ea"/>
                <a:cs typeface="+mj-cs"/>
              </a:defRPr>
            </a:lvl1pPr>
          </a:lstStyle>
          <a:p>
            <a:pPr fontAlgn="auto">
              <a:spcAft>
                <a:spcPts val="0"/>
              </a:spcAft>
            </a:pPr>
            <a:r>
              <a:rPr lang="de-CH" sz="2000" dirty="0" err="1"/>
              <a:t>Influence</a:t>
            </a:r>
            <a:r>
              <a:rPr lang="de-CH" sz="2000" dirty="0"/>
              <a:t> de la </a:t>
            </a:r>
            <a:r>
              <a:rPr lang="de-CH" sz="2000" dirty="0" err="1"/>
              <a:t>turbidité</a:t>
            </a:r>
            <a:r>
              <a:rPr lang="de-CH" sz="2000" dirty="0"/>
              <a:t> </a:t>
            </a:r>
            <a:r>
              <a:rPr lang="de-CH" sz="2000" dirty="0" err="1"/>
              <a:t>sur</a:t>
            </a:r>
            <a:r>
              <a:rPr lang="de-CH" sz="2000" dirty="0"/>
              <a:t> </a:t>
            </a:r>
            <a:r>
              <a:rPr lang="de-CH" sz="2000" dirty="0" err="1"/>
              <a:t>l’intensité</a:t>
            </a:r>
            <a:r>
              <a:rPr lang="de-CH" sz="2000" dirty="0"/>
              <a:t> UV-C </a:t>
            </a:r>
            <a:r>
              <a:rPr lang="de-CH" sz="2000" dirty="0" err="1"/>
              <a:t>mesurée</a:t>
            </a:r>
            <a:endParaRPr lang="de-CH" sz="2000" dirty="0"/>
          </a:p>
        </p:txBody>
      </p:sp>
      <p:pic>
        <p:nvPicPr>
          <p:cNvPr id="11" name="Grafik 10"/>
          <p:cNvPicPr>
            <a:picLocks noChangeAspect="1"/>
          </p:cNvPicPr>
          <p:nvPr/>
        </p:nvPicPr>
        <p:blipFill>
          <a:blip r:embed="rId3"/>
          <a:stretch>
            <a:fillRect/>
          </a:stretch>
        </p:blipFill>
        <p:spPr>
          <a:xfrm>
            <a:off x="484610" y="1318918"/>
            <a:ext cx="7399758" cy="5161668"/>
          </a:xfrm>
          <a:prstGeom prst="rect">
            <a:avLst/>
          </a:prstGeom>
        </p:spPr>
      </p:pic>
      <p:sp>
        <p:nvSpPr>
          <p:cNvPr id="7" name="Titel 1"/>
          <p:cNvSpPr>
            <a:spLocks noGrp="1"/>
          </p:cNvSpPr>
          <p:nvPr>
            <p:ph type="ctrTitle"/>
          </p:nvPr>
        </p:nvSpPr>
        <p:spPr>
          <a:xfrm>
            <a:off x="484610" y="24036"/>
            <a:ext cx="7772400" cy="836712"/>
          </a:xfrm>
        </p:spPr>
        <p:txBody>
          <a:bodyPr>
            <a:normAutofit/>
          </a:bodyPr>
          <a:lstStyle/>
          <a:p>
            <a:r>
              <a:rPr lang="de-CH" sz="3200" dirty="0" err="1"/>
              <a:t>Désinfection</a:t>
            </a:r>
            <a:r>
              <a:rPr lang="de-CH" sz="3200" dirty="0"/>
              <a:t> UV</a:t>
            </a:r>
          </a:p>
        </p:txBody>
      </p:sp>
    </p:spTree>
    <p:extLst>
      <p:ext uri="{BB962C8B-B14F-4D97-AF65-F5344CB8AC3E}">
        <p14:creationId xmlns:p14="http://schemas.microsoft.com/office/powerpoint/2010/main" val="200734149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1"/>
          </p:nvPr>
        </p:nvSpPr>
        <p:spPr/>
        <p:txBody>
          <a:bodyPr/>
          <a:lstStyle/>
          <a:p>
            <a:pPr>
              <a:defRPr/>
            </a:pPr>
            <a:r>
              <a:rPr lang="de-DE" dirty="0"/>
              <a:t>Formation </a:t>
            </a:r>
            <a:r>
              <a:rPr lang="de-DE" dirty="0" err="1"/>
              <a:t>continue</a:t>
            </a:r>
            <a:r>
              <a:rPr lang="de-DE" dirty="0"/>
              <a:t> ASF 2018</a:t>
            </a:r>
            <a:endParaRPr lang="de-CH" dirty="0"/>
          </a:p>
        </p:txBody>
      </p:sp>
      <p:sp>
        <p:nvSpPr>
          <p:cNvPr id="6" name="Titel 1"/>
          <p:cNvSpPr txBox="1">
            <a:spLocks/>
          </p:cNvSpPr>
          <p:nvPr/>
        </p:nvSpPr>
        <p:spPr>
          <a:xfrm>
            <a:off x="484610" y="987196"/>
            <a:ext cx="7772400" cy="360040"/>
          </a:xfrm>
          <a:prstGeom prst="rect">
            <a:avLst/>
          </a:prstGeom>
        </p:spPr>
        <p:txBody>
          <a:bodyPr vert="horz" lIns="91440" tIns="45720" rIns="91440" bIns="45720" rtlCol="0" anchor="ctr">
            <a:normAutofit fontScale="92500" lnSpcReduction="10000"/>
          </a:bodyPr>
          <a:lstStyle>
            <a:lvl1pPr algn="l" defTabSz="914400" rtl="0" eaLnBrk="1" latinLnBrk="0" hangingPunct="1">
              <a:spcBef>
                <a:spcPct val="0"/>
              </a:spcBef>
              <a:buNone/>
              <a:defRPr sz="4400" kern="1200" baseline="0">
                <a:solidFill>
                  <a:schemeClr val="tx1"/>
                </a:solidFill>
                <a:latin typeface="+mj-lt"/>
                <a:ea typeface="+mj-ea"/>
                <a:cs typeface="+mj-cs"/>
              </a:defRPr>
            </a:lvl1pPr>
          </a:lstStyle>
          <a:p>
            <a:pPr fontAlgn="auto">
              <a:spcAft>
                <a:spcPts val="0"/>
              </a:spcAft>
            </a:pPr>
            <a:r>
              <a:rPr lang="de-CH" sz="2000" dirty="0" err="1"/>
              <a:t>Influence</a:t>
            </a:r>
            <a:r>
              <a:rPr lang="de-CH" sz="2000" dirty="0"/>
              <a:t> du CAS 254 </a:t>
            </a:r>
            <a:r>
              <a:rPr lang="de-CH" sz="2000" dirty="0" err="1"/>
              <a:t>nm</a:t>
            </a:r>
            <a:r>
              <a:rPr lang="de-CH" sz="2000" dirty="0"/>
              <a:t> </a:t>
            </a:r>
            <a:r>
              <a:rPr lang="de-CH" sz="2000" dirty="0" err="1"/>
              <a:t>sur</a:t>
            </a:r>
            <a:r>
              <a:rPr lang="de-CH" sz="2000" dirty="0"/>
              <a:t> </a:t>
            </a:r>
            <a:r>
              <a:rPr lang="de-CH" sz="2000" dirty="0" err="1"/>
              <a:t>l’intensité</a:t>
            </a:r>
            <a:r>
              <a:rPr lang="de-CH" sz="2000" dirty="0"/>
              <a:t> UV-C </a:t>
            </a:r>
            <a:r>
              <a:rPr lang="de-CH" sz="2000" dirty="0" err="1"/>
              <a:t>mesurée</a:t>
            </a:r>
            <a:endParaRPr lang="de-CH" sz="2000" dirty="0"/>
          </a:p>
        </p:txBody>
      </p:sp>
      <p:pic>
        <p:nvPicPr>
          <p:cNvPr id="3" name="Grafik 2"/>
          <p:cNvPicPr>
            <a:picLocks noChangeAspect="1"/>
          </p:cNvPicPr>
          <p:nvPr/>
        </p:nvPicPr>
        <p:blipFill>
          <a:blip r:embed="rId2"/>
          <a:stretch>
            <a:fillRect/>
          </a:stretch>
        </p:blipFill>
        <p:spPr>
          <a:xfrm>
            <a:off x="484610" y="1347236"/>
            <a:ext cx="7945970" cy="5106100"/>
          </a:xfrm>
          <a:prstGeom prst="rect">
            <a:avLst/>
          </a:prstGeom>
        </p:spPr>
      </p:pic>
      <p:sp>
        <p:nvSpPr>
          <p:cNvPr id="7" name="Titel 1"/>
          <p:cNvSpPr>
            <a:spLocks noGrp="1"/>
          </p:cNvSpPr>
          <p:nvPr>
            <p:ph type="ctrTitle"/>
          </p:nvPr>
        </p:nvSpPr>
        <p:spPr>
          <a:xfrm>
            <a:off x="484610" y="24036"/>
            <a:ext cx="7772400" cy="836712"/>
          </a:xfrm>
        </p:spPr>
        <p:txBody>
          <a:bodyPr>
            <a:normAutofit/>
          </a:bodyPr>
          <a:lstStyle/>
          <a:p>
            <a:r>
              <a:rPr lang="de-CH" sz="3200" dirty="0" err="1"/>
              <a:t>Désinfection</a:t>
            </a:r>
            <a:r>
              <a:rPr lang="de-CH" sz="3200" dirty="0"/>
              <a:t> UV</a:t>
            </a:r>
          </a:p>
        </p:txBody>
      </p:sp>
    </p:spTree>
    <p:extLst>
      <p:ext uri="{BB962C8B-B14F-4D97-AF65-F5344CB8AC3E}">
        <p14:creationId xmlns:p14="http://schemas.microsoft.com/office/powerpoint/2010/main" val="64488203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1"/>
          </p:nvPr>
        </p:nvSpPr>
        <p:spPr/>
        <p:txBody>
          <a:bodyPr/>
          <a:lstStyle/>
          <a:p>
            <a:pPr>
              <a:defRPr/>
            </a:pPr>
            <a:r>
              <a:rPr lang="de-DE" dirty="0"/>
              <a:t>Formation </a:t>
            </a:r>
            <a:r>
              <a:rPr lang="de-DE" dirty="0" err="1"/>
              <a:t>continue</a:t>
            </a:r>
            <a:r>
              <a:rPr lang="de-DE" dirty="0"/>
              <a:t> ASF 2018</a:t>
            </a:r>
            <a:endParaRPr lang="de-CH" dirty="0"/>
          </a:p>
        </p:txBody>
      </p:sp>
      <p:sp>
        <p:nvSpPr>
          <p:cNvPr id="6" name="Titel 1"/>
          <p:cNvSpPr txBox="1">
            <a:spLocks/>
          </p:cNvSpPr>
          <p:nvPr/>
        </p:nvSpPr>
        <p:spPr>
          <a:xfrm>
            <a:off x="484610" y="987196"/>
            <a:ext cx="7772400" cy="360040"/>
          </a:xfrm>
          <a:prstGeom prst="rect">
            <a:avLst/>
          </a:prstGeom>
        </p:spPr>
        <p:txBody>
          <a:bodyPr vert="horz" lIns="91440" tIns="45720" rIns="91440" bIns="45720" rtlCol="0" anchor="ctr">
            <a:normAutofit fontScale="92500" lnSpcReduction="10000"/>
          </a:bodyPr>
          <a:lstStyle>
            <a:lvl1pPr algn="l" defTabSz="914400" rtl="0" eaLnBrk="1" latinLnBrk="0" hangingPunct="1">
              <a:spcBef>
                <a:spcPct val="0"/>
              </a:spcBef>
              <a:buNone/>
              <a:defRPr sz="4400" kern="1200" baseline="0">
                <a:solidFill>
                  <a:schemeClr val="tx1"/>
                </a:solidFill>
                <a:latin typeface="+mj-lt"/>
                <a:ea typeface="+mj-ea"/>
                <a:cs typeface="+mj-cs"/>
              </a:defRPr>
            </a:lvl1pPr>
          </a:lstStyle>
          <a:p>
            <a:pPr fontAlgn="auto">
              <a:spcAft>
                <a:spcPts val="0"/>
              </a:spcAft>
            </a:pPr>
            <a:r>
              <a:rPr lang="de-CH" sz="2000" dirty="0" err="1"/>
              <a:t>Monitorage</a:t>
            </a:r>
            <a:r>
              <a:rPr lang="de-CH" sz="2000" dirty="0"/>
              <a:t> </a:t>
            </a:r>
            <a:r>
              <a:rPr lang="de-CH" sz="2000" dirty="0" err="1"/>
              <a:t>turbidité</a:t>
            </a:r>
            <a:r>
              <a:rPr lang="de-CH" sz="2000" dirty="0"/>
              <a:t> et CAS254 </a:t>
            </a:r>
            <a:r>
              <a:rPr lang="de-CH" sz="2000" dirty="0" err="1"/>
              <a:t>nm</a:t>
            </a:r>
            <a:r>
              <a:rPr lang="de-CH" sz="2000" dirty="0"/>
              <a:t> </a:t>
            </a:r>
            <a:r>
              <a:rPr lang="de-CH" sz="2000" dirty="0" err="1"/>
              <a:t>avec</a:t>
            </a:r>
            <a:r>
              <a:rPr lang="de-CH" sz="2000" dirty="0"/>
              <a:t> </a:t>
            </a:r>
            <a:r>
              <a:rPr lang="de-CH" sz="2000" dirty="0" err="1"/>
              <a:t>commande</a:t>
            </a:r>
            <a:r>
              <a:rPr lang="de-CH" sz="2000" dirty="0"/>
              <a:t> de </a:t>
            </a:r>
            <a:r>
              <a:rPr lang="de-CH" sz="2000" dirty="0" err="1"/>
              <a:t>rejet</a:t>
            </a:r>
            <a:endParaRPr lang="de-CH" sz="2000" dirty="0"/>
          </a:p>
        </p:txBody>
      </p:sp>
      <p:pic>
        <p:nvPicPr>
          <p:cNvPr id="8" name="Grafik 7"/>
          <p:cNvPicPr>
            <a:picLocks noChangeAspect="1"/>
          </p:cNvPicPr>
          <p:nvPr/>
        </p:nvPicPr>
        <p:blipFill>
          <a:blip r:embed="rId2"/>
          <a:stretch>
            <a:fillRect/>
          </a:stretch>
        </p:blipFill>
        <p:spPr>
          <a:xfrm>
            <a:off x="484610" y="1347236"/>
            <a:ext cx="7327750" cy="5027586"/>
          </a:xfrm>
          <a:prstGeom prst="rect">
            <a:avLst/>
          </a:prstGeom>
        </p:spPr>
      </p:pic>
      <p:sp>
        <p:nvSpPr>
          <p:cNvPr id="7" name="Titel 1"/>
          <p:cNvSpPr>
            <a:spLocks noGrp="1"/>
          </p:cNvSpPr>
          <p:nvPr>
            <p:ph type="ctrTitle"/>
          </p:nvPr>
        </p:nvSpPr>
        <p:spPr>
          <a:xfrm>
            <a:off x="484610" y="24036"/>
            <a:ext cx="7772400" cy="836712"/>
          </a:xfrm>
        </p:spPr>
        <p:txBody>
          <a:bodyPr>
            <a:normAutofit/>
          </a:bodyPr>
          <a:lstStyle/>
          <a:p>
            <a:r>
              <a:rPr lang="de-CH" sz="3200" dirty="0" err="1"/>
              <a:t>Désinfection</a:t>
            </a:r>
            <a:r>
              <a:rPr lang="de-CH" sz="3200" dirty="0"/>
              <a:t> UV</a:t>
            </a:r>
          </a:p>
        </p:txBody>
      </p:sp>
    </p:spTree>
    <p:extLst>
      <p:ext uri="{BB962C8B-B14F-4D97-AF65-F5344CB8AC3E}">
        <p14:creationId xmlns:p14="http://schemas.microsoft.com/office/powerpoint/2010/main" val="18239583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1"/>
          </p:nvPr>
        </p:nvSpPr>
        <p:spPr/>
        <p:txBody>
          <a:bodyPr/>
          <a:lstStyle/>
          <a:p>
            <a:pPr>
              <a:defRPr/>
            </a:pPr>
            <a:r>
              <a:rPr lang="de-DE" dirty="0"/>
              <a:t>Formation </a:t>
            </a:r>
            <a:r>
              <a:rPr lang="de-DE" dirty="0" err="1"/>
              <a:t>continue</a:t>
            </a:r>
            <a:r>
              <a:rPr lang="de-DE" dirty="0"/>
              <a:t> ASF 2018</a:t>
            </a:r>
            <a:endParaRPr lang="de-CH" dirty="0"/>
          </a:p>
        </p:txBody>
      </p:sp>
      <p:sp>
        <p:nvSpPr>
          <p:cNvPr id="6" name="Titel 1"/>
          <p:cNvSpPr txBox="1">
            <a:spLocks/>
          </p:cNvSpPr>
          <p:nvPr/>
        </p:nvSpPr>
        <p:spPr>
          <a:xfrm>
            <a:off x="484610" y="987196"/>
            <a:ext cx="8169542" cy="641604"/>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400" kern="1200" baseline="0">
                <a:solidFill>
                  <a:schemeClr val="tx1"/>
                </a:solidFill>
                <a:latin typeface="+mj-lt"/>
                <a:ea typeface="+mj-ea"/>
                <a:cs typeface="+mj-cs"/>
              </a:defRPr>
            </a:lvl1pPr>
          </a:lstStyle>
          <a:p>
            <a:pPr fontAlgn="auto">
              <a:spcAft>
                <a:spcPts val="0"/>
              </a:spcAft>
            </a:pPr>
            <a:r>
              <a:rPr lang="de-CH" sz="2000" dirty="0" err="1"/>
              <a:t>Mesure</a:t>
            </a:r>
            <a:r>
              <a:rPr lang="de-CH" sz="2000" dirty="0"/>
              <a:t> et </a:t>
            </a:r>
            <a:r>
              <a:rPr lang="de-CH" sz="2000" dirty="0" err="1"/>
              <a:t>surveillance</a:t>
            </a:r>
            <a:r>
              <a:rPr lang="de-CH" sz="2000" dirty="0"/>
              <a:t> </a:t>
            </a:r>
            <a:r>
              <a:rPr lang="de-CH" sz="2000" dirty="0" err="1"/>
              <a:t>combinées</a:t>
            </a:r>
            <a:r>
              <a:rPr lang="de-CH" sz="2000" dirty="0"/>
              <a:t> </a:t>
            </a:r>
            <a:r>
              <a:rPr lang="de-CH" sz="2000" dirty="0" err="1"/>
              <a:t>turbidité</a:t>
            </a:r>
            <a:r>
              <a:rPr lang="de-CH" sz="2000" dirty="0"/>
              <a:t>, CAS254 </a:t>
            </a:r>
            <a:r>
              <a:rPr lang="de-CH" sz="2000" dirty="0" err="1"/>
              <a:t>nm</a:t>
            </a:r>
            <a:r>
              <a:rPr lang="de-CH" sz="2000" dirty="0"/>
              <a:t> et </a:t>
            </a:r>
            <a:r>
              <a:rPr lang="de-CH" sz="2000" dirty="0" err="1"/>
              <a:t>intensité</a:t>
            </a:r>
            <a:r>
              <a:rPr lang="de-CH" sz="2000" dirty="0"/>
              <a:t> UV-C</a:t>
            </a:r>
          </a:p>
        </p:txBody>
      </p:sp>
      <p:pic>
        <p:nvPicPr>
          <p:cNvPr id="3" name="Grafik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4610" y="1755247"/>
            <a:ext cx="3223294" cy="4297725"/>
          </a:xfrm>
          <a:prstGeom prst="rect">
            <a:avLst/>
          </a:prstGeom>
        </p:spPr>
      </p:pic>
      <p:pic>
        <p:nvPicPr>
          <p:cNvPr id="5" name="Grafi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52709" y="1750342"/>
            <a:ext cx="2339113" cy="3118818"/>
          </a:xfrm>
          <a:prstGeom prst="rect">
            <a:avLst/>
          </a:prstGeom>
        </p:spPr>
      </p:pic>
      <p:sp>
        <p:nvSpPr>
          <p:cNvPr id="7" name="Ellipse 6"/>
          <p:cNvSpPr/>
          <p:nvPr/>
        </p:nvSpPr>
        <p:spPr>
          <a:xfrm>
            <a:off x="323528" y="4005064"/>
            <a:ext cx="1728192" cy="18002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cxnSp>
        <p:nvCxnSpPr>
          <p:cNvPr id="10" name="Gerade Verbindung mit Pfeil 9"/>
          <p:cNvCxnSpPr>
            <a:stCxn id="7" idx="6"/>
          </p:cNvCxnSpPr>
          <p:nvPr/>
        </p:nvCxnSpPr>
        <p:spPr>
          <a:xfrm flipV="1">
            <a:off x="2051720" y="3068960"/>
            <a:ext cx="4536504" cy="183620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Textfeld 11"/>
          <p:cNvSpPr txBox="1"/>
          <p:nvPr/>
        </p:nvSpPr>
        <p:spPr>
          <a:xfrm>
            <a:off x="5336769" y="4832736"/>
            <a:ext cx="3483839" cy="923330"/>
          </a:xfrm>
          <a:prstGeom prst="rect">
            <a:avLst/>
          </a:prstGeom>
          <a:noFill/>
        </p:spPr>
        <p:txBody>
          <a:bodyPr wrap="none" rtlCol="0">
            <a:spAutoFit/>
          </a:bodyPr>
          <a:lstStyle/>
          <a:p>
            <a:r>
              <a:rPr lang="de-CH" dirty="0"/>
              <a:t>Sonde i::scn de </a:t>
            </a:r>
            <a:r>
              <a:rPr lang="de-CH" dirty="0" err="1"/>
              <a:t>mesure</a:t>
            </a:r>
            <a:r>
              <a:rPr lang="de-CH" dirty="0"/>
              <a:t> In-/On-Line</a:t>
            </a:r>
          </a:p>
          <a:p>
            <a:r>
              <a:rPr lang="de-CH" dirty="0"/>
              <a:t>- </a:t>
            </a:r>
            <a:r>
              <a:rPr lang="de-CH" dirty="0" err="1"/>
              <a:t>mesure</a:t>
            </a:r>
            <a:r>
              <a:rPr lang="de-CH" dirty="0"/>
              <a:t> de la </a:t>
            </a:r>
            <a:r>
              <a:rPr lang="de-CH" dirty="0" err="1"/>
              <a:t>turbidité</a:t>
            </a:r>
            <a:r>
              <a:rPr lang="de-CH" dirty="0"/>
              <a:t> FNU </a:t>
            </a:r>
          </a:p>
          <a:p>
            <a:r>
              <a:rPr lang="de-CH" dirty="0"/>
              <a:t>- CAS 254 nm</a:t>
            </a:r>
          </a:p>
        </p:txBody>
      </p:sp>
      <p:sp>
        <p:nvSpPr>
          <p:cNvPr id="11" name="Titel 1"/>
          <p:cNvSpPr>
            <a:spLocks noGrp="1"/>
          </p:cNvSpPr>
          <p:nvPr>
            <p:ph type="ctrTitle"/>
          </p:nvPr>
        </p:nvSpPr>
        <p:spPr>
          <a:xfrm>
            <a:off x="484610" y="24036"/>
            <a:ext cx="7772400" cy="836712"/>
          </a:xfrm>
        </p:spPr>
        <p:txBody>
          <a:bodyPr>
            <a:normAutofit/>
          </a:bodyPr>
          <a:lstStyle/>
          <a:p>
            <a:r>
              <a:rPr lang="de-CH" sz="3200" dirty="0" err="1"/>
              <a:t>Désinfection</a:t>
            </a:r>
            <a:r>
              <a:rPr lang="de-CH" sz="3200" dirty="0"/>
              <a:t> UV</a:t>
            </a:r>
          </a:p>
        </p:txBody>
      </p:sp>
    </p:spTree>
    <p:extLst>
      <p:ext uri="{BB962C8B-B14F-4D97-AF65-F5344CB8AC3E}">
        <p14:creationId xmlns:p14="http://schemas.microsoft.com/office/powerpoint/2010/main" val="10676513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2184B23F-9D8C-4CE0-ADEE-577461009B97}"/>
              </a:ext>
            </a:extLst>
          </p:cNvPr>
          <p:cNvSpPr>
            <a:spLocks noGrp="1"/>
          </p:cNvSpPr>
          <p:nvPr>
            <p:ph type="title"/>
          </p:nvPr>
        </p:nvSpPr>
        <p:spPr>
          <a:xfrm>
            <a:off x="457200" y="188640"/>
            <a:ext cx="6563072" cy="720080"/>
          </a:xfrm>
        </p:spPr>
        <p:txBody>
          <a:bodyPr/>
          <a:lstStyle/>
          <a:p>
            <a:pPr algn="l"/>
            <a:r>
              <a:rPr lang="de-CH" sz="3200" dirty="0" err="1"/>
              <a:t>Généralités</a:t>
            </a:r>
            <a:endParaRPr lang="de-CH" sz="3200" dirty="0"/>
          </a:p>
        </p:txBody>
      </p:sp>
      <p:sp>
        <p:nvSpPr>
          <p:cNvPr id="3" name="Inhaltsplatzhalter 2">
            <a:extLst>
              <a:ext uri="{FF2B5EF4-FFF2-40B4-BE49-F238E27FC236}">
                <a16:creationId xmlns:a16="http://schemas.microsoft.com/office/drawing/2014/main" xmlns="" id="{50C44DA6-C6B3-4A47-BDC6-D7C8746BE4AE}"/>
              </a:ext>
            </a:extLst>
          </p:cNvPr>
          <p:cNvSpPr>
            <a:spLocks noGrp="1"/>
          </p:cNvSpPr>
          <p:nvPr>
            <p:ph idx="1"/>
          </p:nvPr>
        </p:nvSpPr>
        <p:spPr>
          <a:xfrm>
            <a:off x="457200" y="1600200"/>
            <a:ext cx="8229600" cy="5257800"/>
          </a:xfrm>
        </p:spPr>
        <p:txBody>
          <a:bodyPr>
            <a:normAutofit fontScale="70000" lnSpcReduction="20000"/>
          </a:bodyPr>
          <a:lstStyle/>
          <a:p>
            <a:r>
              <a:rPr lang="de-CH" dirty="0" err="1"/>
              <a:t>Sur</a:t>
            </a:r>
            <a:r>
              <a:rPr lang="de-CH" dirty="0"/>
              <a:t> la </a:t>
            </a:r>
            <a:r>
              <a:rPr lang="de-CH" dirty="0" err="1"/>
              <a:t>base</a:t>
            </a:r>
            <a:r>
              <a:rPr lang="de-CH" dirty="0"/>
              <a:t> de la </a:t>
            </a:r>
            <a:r>
              <a:rPr lang="de-CH" dirty="0" err="1"/>
              <a:t>législation</a:t>
            </a:r>
            <a:r>
              <a:rPr lang="de-CH" dirty="0"/>
              <a:t>, la SSIGE a </a:t>
            </a:r>
            <a:r>
              <a:rPr lang="de-CH" dirty="0" err="1"/>
              <a:t>créé</a:t>
            </a:r>
            <a:r>
              <a:rPr lang="de-CH" dirty="0"/>
              <a:t> la </a:t>
            </a:r>
            <a:r>
              <a:rPr lang="de-CH" dirty="0" err="1"/>
              <a:t>directive</a:t>
            </a:r>
            <a:r>
              <a:rPr lang="de-CH" dirty="0"/>
              <a:t> W12: </a:t>
            </a:r>
            <a:r>
              <a:rPr lang="de-CH" dirty="0" err="1"/>
              <a:t>guide</a:t>
            </a:r>
            <a:r>
              <a:rPr lang="de-CH" dirty="0"/>
              <a:t> des </a:t>
            </a:r>
            <a:r>
              <a:rPr lang="de-CH" dirty="0" err="1"/>
              <a:t>bonnes</a:t>
            </a:r>
            <a:r>
              <a:rPr lang="de-CH" dirty="0"/>
              <a:t> </a:t>
            </a:r>
            <a:r>
              <a:rPr lang="de-CH" dirty="0" err="1"/>
              <a:t>pratiques</a:t>
            </a:r>
            <a:r>
              <a:rPr lang="de-CH" dirty="0"/>
              <a:t> </a:t>
            </a:r>
            <a:r>
              <a:rPr lang="de-CH" dirty="0" err="1"/>
              <a:t>dans</a:t>
            </a:r>
            <a:r>
              <a:rPr lang="de-CH" dirty="0"/>
              <a:t> la </a:t>
            </a:r>
            <a:r>
              <a:rPr lang="de-CH" dirty="0" err="1"/>
              <a:t>distribution</a:t>
            </a:r>
            <a:r>
              <a:rPr lang="de-CH" dirty="0"/>
              <a:t> </a:t>
            </a:r>
            <a:r>
              <a:rPr lang="de-CH" dirty="0" err="1"/>
              <a:t>d’eau</a:t>
            </a:r>
            <a:r>
              <a:rPr lang="de-CH" dirty="0"/>
              <a:t> (GBP).</a:t>
            </a:r>
          </a:p>
          <a:p>
            <a:pPr marL="0" indent="0">
              <a:buNone/>
            </a:pPr>
            <a:endParaRPr lang="de-CH" dirty="0"/>
          </a:p>
          <a:p>
            <a:r>
              <a:rPr lang="de-CH" dirty="0"/>
              <a:t>Fin 2016, </a:t>
            </a:r>
            <a:r>
              <a:rPr lang="de-CH" dirty="0" err="1"/>
              <a:t>l’OSAV</a:t>
            </a:r>
            <a:r>
              <a:rPr lang="de-CH" dirty="0"/>
              <a:t>* a </a:t>
            </a:r>
            <a:r>
              <a:rPr lang="de-CH" dirty="0" err="1"/>
              <a:t>reconnu</a:t>
            </a:r>
            <a:r>
              <a:rPr lang="de-CH" dirty="0"/>
              <a:t> la </a:t>
            </a:r>
            <a:r>
              <a:rPr lang="de-CH" dirty="0" err="1"/>
              <a:t>directive</a:t>
            </a:r>
            <a:r>
              <a:rPr lang="de-CH" dirty="0"/>
              <a:t> SSIGE W12.</a:t>
            </a:r>
          </a:p>
          <a:p>
            <a:endParaRPr lang="de-CH" dirty="0"/>
          </a:p>
          <a:p>
            <a:r>
              <a:rPr lang="de-CH" dirty="0"/>
              <a:t>La </a:t>
            </a:r>
            <a:r>
              <a:rPr lang="de-CH" dirty="0" err="1"/>
              <a:t>directive</a:t>
            </a:r>
            <a:r>
              <a:rPr lang="de-CH" dirty="0"/>
              <a:t> SSIGE W12 </a:t>
            </a:r>
            <a:r>
              <a:rPr lang="de-CH" dirty="0" err="1"/>
              <a:t>couvre</a:t>
            </a:r>
            <a:r>
              <a:rPr lang="de-CH" dirty="0"/>
              <a:t> </a:t>
            </a:r>
            <a:r>
              <a:rPr lang="de-CH" dirty="0" err="1"/>
              <a:t>tous</a:t>
            </a:r>
            <a:r>
              <a:rPr lang="de-CH" dirty="0"/>
              <a:t> </a:t>
            </a:r>
            <a:r>
              <a:rPr lang="de-CH" dirty="0" err="1"/>
              <a:t>les</a:t>
            </a:r>
            <a:r>
              <a:rPr lang="de-CH" dirty="0"/>
              <a:t> </a:t>
            </a:r>
            <a:r>
              <a:rPr lang="de-CH" dirty="0" err="1"/>
              <a:t>aspects</a:t>
            </a:r>
            <a:r>
              <a:rPr lang="de-CH" dirty="0"/>
              <a:t> de </a:t>
            </a:r>
            <a:r>
              <a:rPr lang="de-CH" dirty="0" err="1"/>
              <a:t>l’autocontrôle</a:t>
            </a:r>
            <a:r>
              <a:rPr lang="de-CH" dirty="0"/>
              <a:t> et des </a:t>
            </a:r>
            <a:r>
              <a:rPr lang="de-CH" dirty="0" err="1"/>
              <a:t>bonnes</a:t>
            </a:r>
            <a:r>
              <a:rPr lang="de-CH" dirty="0"/>
              <a:t> </a:t>
            </a:r>
            <a:r>
              <a:rPr lang="de-CH" dirty="0" err="1"/>
              <a:t>pratiques</a:t>
            </a:r>
            <a:r>
              <a:rPr lang="de-CH" dirty="0"/>
              <a:t> </a:t>
            </a:r>
            <a:r>
              <a:rPr lang="de-CH" dirty="0" err="1"/>
              <a:t>pour</a:t>
            </a:r>
            <a:r>
              <a:rPr lang="de-CH" dirty="0"/>
              <a:t> </a:t>
            </a:r>
            <a:r>
              <a:rPr lang="de-CH" dirty="0" err="1"/>
              <a:t>les</a:t>
            </a:r>
            <a:r>
              <a:rPr lang="de-CH" dirty="0"/>
              <a:t> </a:t>
            </a:r>
            <a:r>
              <a:rPr lang="de-CH" dirty="0" err="1"/>
              <a:t>distributeurs</a:t>
            </a:r>
            <a:r>
              <a:rPr lang="de-CH" dirty="0"/>
              <a:t> </a:t>
            </a:r>
            <a:r>
              <a:rPr lang="de-CH" dirty="0" err="1"/>
              <a:t>d’eau</a:t>
            </a:r>
            <a:r>
              <a:rPr lang="de-CH" dirty="0"/>
              <a:t>:</a:t>
            </a:r>
          </a:p>
          <a:p>
            <a:pPr marL="0" indent="0">
              <a:buNone/>
            </a:pPr>
            <a:endParaRPr lang="de-CH" dirty="0"/>
          </a:p>
          <a:p>
            <a:pPr lvl="1"/>
            <a:r>
              <a:rPr lang="de-CH" dirty="0" err="1"/>
              <a:t>règles</a:t>
            </a:r>
            <a:r>
              <a:rPr lang="de-CH" dirty="0"/>
              <a:t> de </a:t>
            </a:r>
            <a:r>
              <a:rPr lang="de-CH" dirty="0" err="1"/>
              <a:t>bonnes</a:t>
            </a:r>
            <a:r>
              <a:rPr lang="de-CH" dirty="0"/>
              <a:t> </a:t>
            </a:r>
            <a:r>
              <a:rPr lang="de-CH" dirty="0" err="1"/>
              <a:t>pratiques</a:t>
            </a:r>
            <a:r>
              <a:rPr lang="de-CH" dirty="0"/>
              <a:t> de </a:t>
            </a:r>
            <a:r>
              <a:rPr lang="de-CH" dirty="0" err="1"/>
              <a:t>fabrication</a:t>
            </a:r>
            <a:r>
              <a:rPr lang="de-CH" dirty="0"/>
              <a:t> et </a:t>
            </a:r>
            <a:r>
              <a:rPr lang="de-CH" dirty="0" err="1"/>
              <a:t>d’hygiène</a:t>
            </a:r>
            <a:endParaRPr lang="de-CH" dirty="0"/>
          </a:p>
          <a:p>
            <a:pPr lvl="1"/>
            <a:r>
              <a:rPr lang="de-CH" dirty="0" err="1"/>
              <a:t>analyse</a:t>
            </a:r>
            <a:r>
              <a:rPr lang="de-CH" dirty="0"/>
              <a:t> des </a:t>
            </a:r>
            <a:r>
              <a:rPr lang="de-CH" dirty="0" err="1"/>
              <a:t>risques</a:t>
            </a:r>
            <a:r>
              <a:rPr lang="de-CH" dirty="0"/>
              <a:t> </a:t>
            </a:r>
            <a:r>
              <a:rPr lang="de-CH" dirty="0" err="1"/>
              <a:t>selon</a:t>
            </a:r>
            <a:r>
              <a:rPr lang="de-CH" dirty="0"/>
              <a:t> la </a:t>
            </a:r>
            <a:r>
              <a:rPr lang="de-CH" dirty="0" err="1"/>
              <a:t>méthode</a:t>
            </a:r>
            <a:r>
              <a:rPr lang="de-CH" dirty="0"/>
              <a:t> HACCP**</a:t>
            </a:r>
          </a:p>
          <a:p>
            <a:pPr lvl="1"/>
            <a:r>
              <a:rPr lang="de-CH" dirty="0" err="1"/>
              <a:t>règles</a:t>
            </a:r>
            <a:r>
              <a:rPr lang="de-CH" dirty="0"/>
              <a:t> </a:t>
            </a:r>
            <a:r>
              <a:rPr lang="de-CH" dirty="0" err="1"/>
              <a:t>d’assurance-qualité</a:t>
            </a:r>
            <a:r>
              <a:rPr lang="de-CH" dirty="0"/>
              <a:t> </a:t>
            </a:r>
            <a:r>
              <a:rPr lang="de-CH" dirty="0" err="1"/>
              <a:t>supplémentaires</a:t>
            </a:r>
            <a:endParaRPr lang="de-CH" dirty="0"/>
          </a:p>
          <a:p>
            <a:pPr lvl="1"/>
            <a:r>
              <a:rPr lang="de-CH" dirty="0" err="1"/>
              <a:t>structuration</a:t>
            </a:r>
            <a:r>
              <a:rPr lang="de-CH" dirty="0"/>
              <a:t> des </a:t>
            </a:r>
            <a:r>
              <a:rPr lang="de-CH" dirty="0" err="1"/>
              <a:t>responsabilités</a:t>
            </a:r>
            <a:endParaRPr lang="de-CH" dirty="0"/>
          </a:p>
          <a:p>
            <a:pPr marL="457200" lvl="1" indent="0">
              <a:buNone/>
            </a:pPr>
            <a:endParaRPr lang="de-CH" dirty="0"/>
          </a:p>
          <a:p>
            <a:pPr marL="57150" indent="0">
              <a:buNone/>
            </a:pPr>
            <a:endParaRPr lang="de-CH" sz="2000" baseline="30000" dirty="0"/>
          </a:p>
          <a:p>
            <a:pPr marL="57150" lvl="0" indent="0">
              <a:buNone/>
            </a:pPr>
            <a:r>
              <a:rPr lang="de-CH" sz="2000" baseline="30000" dirty="0"/>
              <a:t>*Office </a:t>
            </a:r>
            <a:r>
              <a:rPr lang="de-CH" sz="2000" baseline="30000" dirty="0" err="1"/>
              <a:t>fédéral</a:t>
            </a:r>
            <a:r>
              <a:rPr lang="de-CH" sz="2000" baseline="30000" dirty="0"/>
              <a:t> de la </a:t>
            </a:r>
            <a:r>
              <a:rPr lang="de-CH" sz="2000" baseline="30000" dirty="0" err="1"/>
              <a:t>sécurité</a:t>
            </a:r>
            <a:r>
              <a:rPr lang="de-CH" sz="2000" baseline="30000" dirty="0"/>
              <a:t> </a:t>
            </a:r>
            <a:r>
              <a:rPr lang="de-CH" sz="2000" baseline="30000" dirty="0" err="1"/>
              <a:t>alimentaire</a:t>
            </a:r>
            <a:r>
              <a:rPr lang="de-CH" sz="2000" baseline="30000" dirty="0"/>
              <a:t> et des </a:t>
            </a:r>
            <a:r>
              <a:rPr lang="de-CH" sz="2000" baseline="30000" dirty="0" err="1"/>
              <a:t>affaires</a:t>
            </a:r>
            <a:r>
              <a:rPr lang="de-CH" sz="2000" baseline="30000" dirty="0"/>
              <a:t> </a:t>
            </a:r>
            <a:r>
              <a:rPr lang="de-CH" sz="2000" baseline="30000" dirty="0" err="1"/>
              <a:t>vétérinaires</a:t>
            </a:r>
            <a:endParaRPr lang="de-CH" sz="2000" baseline="30000" dirty="0"/>
          </a:p>
          <a:p>
            <a:pPr marL="57150" lvl="0" indent="0">
              <a:buNone/>
            </a:pPr>
            <a:r>
              <a:rPr lang="de-CH" sz="2000" baseline="30000" dirty="0"/>
              <a:t>** Hazard Analysis Critical Control Point</a:t>
            </a:r>
          </a:p>
          <a:p>
            <a:pPr marL="57150" lvl="0" indent="0">
              <a:buNone/>
            </a:pPr>
            <a:endParaRPr lang="de-CH" sz="3300" dirty="0"/>
          </a:p>
        </p:txBody>
      </p:sp>
      <p:sp>
        <p:nvSpPr>
          <p:cNvPr id="4" name="Datumsplatzhalter 3">
            <a:extLst>
              <a:ext uri="{FF2B5EF4-FFF2-40B4-BE49-F238E27FC236}">
                <a16:creationId xmlns:a16="http://schemas.microsoft.com/office/drawing/2014/main" xmlns="" id="{8BAC8205-60C6-44F9-8A30-5FB7D6750EBA}"/>
              </a:ext>
            </a:extLst>
          </p:cNvPr>
          <p:cNvSpPr>
            <a:spLocks noGrp="1"/>
          </p:cNvSpPr>
          <p:nvPr>
            <p:ph type="dt" sz="half" idx="10"/>
          </p:nvPr>
        </p:nvSpPr>
        <p:spPr/>
        <p:txBody>
          <a:bodyPr/>
          <a:lstStyle/>
          <a:p>
            <a:r>
              <a:rPr lang="de-DE" dirty="0"/>
              <a:t>Formation </a:t>
            </a:r>
            <a:r>
              <a:rPr lang="de-DE" dirty="0" err="1"/>
              <a:t>continue</a:t>
            </a:r>
            <a:r>
              <a:rPr lang="de-DE" dirty="0"/>
              <a:t> ASF 2018</a:t>
            </a:r>
            <a:endParaRPr lang="de-CH" dirty="0"/>
          </a:p>
        </p:txBody>
      </p:sp>
      <p:sp>
        <p:nvSpPr>
          <p:cNvPr id="5" name="Foliennummernplatzhalter 4">
            <a:extLst>
              <a:ext uri="{FF2B5EF4-FFF2-40B4-BE49-F238E27FC236}">
                <a16:creationId xmlns:a16="http://schemas.microsoft.com/office/drawing/2014/main" xmlns="" id="{E148B3D9-0472-4B24-9AEB-CCD03F17351B}"/>
              </a:ext>
            </a:extLst>
          </p:cNvPr>
          <p:cNvSpPr>
            <a:spLocks noGrp="1"/>
          </p:cNvSpPr>
          <p:nvPr>
            <p:ph type="sldNum" sz="quarter" idx="12"/>
          </p:nvPr>
        </p:nvSpPr>
        <p:spPr/>
        <p:txBody>
          <a:bodyPr/>
          <a:lstStyle/>
          <a:p>
            <a:fld id="{AB4716B6-1B50-4A20-B06F-42AD2193150B}" type="slidenum">
              <a:rPr lang="de-CH" smtClean="0"/>
              <a:t>5</a:t>
            </a:fld>
            <a:endParaRPr lang="de-CH" dirty="0"/>
          </a:p>
        </p:txBody>
      </p:sp>
    </p:spTree>
    <p:extLst>
      <p:ext uri="{BB962C8B-B14F-4D97-AF65-F5344CB8AC3E}">
        <p14:creationId xmlns:p14="http://schemas.microsoft.com/office/powerpoint/2010/main" val="344378407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1"/>
          </p:nvPr>
        </p:nvSpPr>
        <p:spPr/>
        <p:txBody>
          <a:bodyPr/>
          <a:lstStyle/>
          <a:p>
            <a:pPr>
              <a:defRPr/>
            </a:pPr>
            <a:r>
              <a:rPr lang="de-DE" dirty="0"/>
              <a:t>Formation </a:t>
            </a:r>
            <a:r>
              <a:rPr lang="de-DE" dirty="0" err="1"/>
              <a:t>continue</a:t>
            </a:r>
            <a:r>
              <a:rPr lang="de-DE" dirty="0"/>
              <a:t> ASF 2018</a:t>
            </a:r>
            <a:endParaRPr lang="de-CH" dirty="0"/>
          </a:p>
        </p:txBody>
      </p:sp>
      <p:sp>
        <p:nvSpPr>
          <p:cNvPr id="6" name="Titel 1"/>
          <p:cNvSpPr txBox="1">
            <a:spLocks/>
          </p:cNvSpPr>
          <p:nvPr/>
        </p:nvSpPr>
        <p:spPr>
          <a:xfrm>
            <a:off x="484610" y="987196"/>
            <a:ext cx="8119838" cy="641604"/>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400" kern="1200" baseline="0">
                <a:solidFill>
                  <a:schemeClr val="tx1"/>
                </a:solidFill>
                <a:latin typeface="+mj-lt"/>
                <a:ea typeface="+mj-ea"/>
                <a:cs typeface="+mj-cs"/>
              </a:defRPr>
            </a:lvl1pPr>
          </a:lstStyle>
          <a:p>
            <a:pPr fontAlgn="auto">
              <a:spcAft>
                <a:spcPts val="0"/>
              </a:spcAft>
            </a:pPr>
            <a:r>
              <a:rPr lang="de-CH" sz="2000" dirty="0" err="1"/>
              <a:t>Mesure</a:t>
            </a:r>
            <a:r>
              <a:rPr lang="de-CH" sz="2000" dirty="0"/>
              <a:t> et </a:t>
            </a:r>
            <a:r>
              <a:rPr lang="de-CH" sz="2000" dirty="0" err="1"/>
              <a:t>surveillance</a:t>
            </a:r>
            <a:r>
              <a:rPr lang="de-CH" sz="2000" dirty="0"/>
              <a:t> </a:t>
            </a:r>
            <a:r>
              <a:rPr lang="de-CH" sz="2000" dirty="0" err="1"/>
              <a:t>combinées</a:t>
            </a:r>
            <a:r>
              <a:rPr lang="de-CH" sz="2000" dirty="0"/>
              <a:t> </a:t>
            </a:r>
            <a:r>
              <a:rPr lang="de-CH" sz="2000" dirty="0" err="1"/>
              <a:t>turbidité</a:t>
            </a:r>
            <a:r>
              <a:rPr lang="de-CH" sz="2000" dirty="0"/>
              <a:t>, CAS254 </a:t>
            </a:r>
            <a:r>
              <a:rPr lang="de-CH" sz="2000" dirty="0" err="1"/>
              <a:t>nm</a:t>
            </a:r>
            <a:r>
              <a:rPr lang="de-CH" sz="2000" dirty="0"/>
              <a:t> et </a:t>
            </a:r>
            <a:r>
              <a:rPr lang="de-CH" sz="2000" dirty="0" err="1"/>
              <a:t>intensité</a:t>
            </a:r>
            <a:r>
              <a:rPr lang="de-CH" sz="2000" dirty="0"/>
              <a:t> UV-C</a:t>
            </a:r>
          </a:p>
        </p:txBody>
      </p:sp>
      <p:pic>
        <p:nvPicPr>
          <p:cNvPr id="3" name="Grafik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4610" y="1755247"/>
            <a:ext cx="3223294" cy="4297725"/>
          </a:xfrm>
          <a:prstGeom prst="rect">
            <a:avLst/>
          </a:prstGeom>
        </p:spPr>
      </p:pic>
      <p:sp>
        <p:nvSpPr>
          <p:cNvPr id="7" name="Ellipse 6"/>
          <p:cNvSpPr/>
          <p:nvPr/>
        </p:nvSpPr>
        <p:spPr>
          <a:xfrm>
            <a:off x="1641940" y="2174461"/>
            <a:ext cx="908633" cy="90057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12" name="Textfeld 11"/>
          <p:cNvSpPr txBox="1"/>
          <p:nvPr/>
        </p:nvSpPr>
        <p:spPr>
          <a:xfrm>
            <a:off x="4786624" y="3785377"/>
            <a:ext cx="3522952" cy="2585323"/>
          </a:xfrm>
          <a:prstGeom prst="rect">
            <a:avLst/>
          </a:prstGeom>
          <a:noFill/>
        </p:spPr>
        <p:txBody>
          <a:bodyPr wrap="none" rtlCol="0" anchor="t">
            <a:spAutoFit/>
          </a:bodyPr>
          <a:lstStyle/>
          <a:p>
            <a:r>
              <a:rPr lang="de-CH" dirty="0" err="1"/>
              <a:t>Monitorage</a:t>
            </a:r>
            <a:r>
              <a:rPr lang="de-CH" dirty="0"/>
              <a:t> </a:t>
            </a:r>
            <a:r>
              <a:rPr lang="de-CH" dirty="0" err="1"/>
              <a:t>multiparamètres</a:t>
            </a:r>
            <a:r>
              <a:rPr lang="de-CH" dirty="0"/>
              <a:t>:</a:t>
            </a:r>
          </a:p>
          <a:p>
            <a:r>
              <a:rPr lang="de-CH" dirty="0"/>
              <a:t>- </a:t>
            </a:r>
            <a:r>
              <a:rPr lang="de-CH" dirty="0" err="1"/>
              <a:t>intensité</a:t>
            </a:r>
            <a:r>
              <a:rPr lang="de-CH" dirty="0"/>
              <a:t> UV-C en W/m2</a:t>
            </a:r>
          </a:p>
          <a:p>
            <a:r>
              <a:rPr lang="de-CH" dirty="0"/>
              <a:t>- dose UV-C </a:t>
            </a:r>
            <a:r>
              <a:rPr lang="de-CH" dirty="0" err="1"/>
              <a:t>calculée</a:t>
            </a:r>
            <a:r>
              <a:rPr lang="de-CH" dirty="0"/>
              <a:t> en J/m2</a:t>
            </a:r>
          </a:p>
          <a:p>
            <a:r>
              <a:rPr lang="de-CH" dirty="0"/>
              <a:t>- </a:t>
            </a:r>
            <a:r>
              <a:rPr lang="de-CH" dirty="0" err="1"/>
              <a:t>charge</a:t>
            </a:r>
            <a:r>
              <a:rPr lang="de-CH" dirty="0"/>
              <a:t> de </a:t>
            </a:r>
            <a:r>
              <a:rPr lang="de-CH" dirty="0" err="1"/>
              <a:t>l’installation</a:t>
            </a:r>
            <a:r>
              <a:rPr lang="de-CH" dirty="0"/>
              <a:t> UV-C en %</a:t>
            </a:r>
          </a:p>
          <a:p>
            <a:r>
              <a:rPr lang="de-CH" dirty="0"/>
              <a:t>- </a:t>
            </a:r>
            <a:r>
              <a:rPr lang="de-CH" dirty="0" err="1"/>
              <a:t>débit</a:t>
            </a:r>
            <a:r>
              <a:rPr lang="de-CH" dirty="0"/>
              <a:t> en m3/h</a:t>
            </a:r>
          </a:p>
          <a:p>
            <a:r>
              <a:rPr lang="de-CH" dirty="0"/>
              <a:t>- CAS254 </a:t>
            </a:r>
            <a:r>
              <a:rPr lang="de-CH" dirty="0" err="1"/>
              <a:t>nm</a:t>
            </a:r>
            <a:r>
              <a:rPr lang="de-CH" dirty="0"/>
              <a:t> en E/m</a:t>
            </a:r>
          </a:p>
          <a:p>
            <a:r>
              <a:rPr lang="de-CH" dirty="0"/>
              <a:t>- </a:t>
            </a:r>
            <a:r>
              <a:rPr lang="de-CH" dirty="0" err="1"/>
              <a:t>mesure</a:t>
            </a:r>
            <a:r>
              <a:rPr lang="de-CH" dirty="0"/>
              <a:t> de la </a:t>
            </a:r>
            <a:r>
              <a:rPr lang="de-CH" dirty="0" err="1"/>
              <a:t>turbidité</a:t>
            </a:r>
            <a:r>
              <a:rPr lang="de-CH" dirty="0"/>
              <a:t> en FNU </a:t>
            </a:r>
          </a:p>
          <a:p>
            <a:r>
              <a:rPr lang="de-CH" dirty="0"/>
              <a:t>- </a:t>
            </a:r>
            <a:r>
              <a:rPr lang="de-CH" dirty="0" err="1"/>
              <a:t>température</a:t>
            </a:r>
            <a:r>
              <a:rPr lang="de-CH" dirty="0"/>
              <a:t> </a:t>
            </a:r>
            <a:r>
              <a:rPr lang="de-CH" dirty="0" err="1"/>
              <a:t>eau</a:t>
            </a:r>
            <a:r>
              <a:rPr lang="de-CH" dirty="0"/>
              <a:t> </a:t>
            </a:r>
            <a:r>
              <a:rPr lang="de-CH" dirty="0" err="1"/>
              <a:t>amont</a:t>
            </a:r>
            <a:r>
              <a:rPr lang="de-CH" dirty="0"/>
              <a:t> en °C</a:t>
            </a:r>
          </a:p>
          <a:p>
            <a:r>
              <a:rPr lang="de-CH" dirty="0"/>
              <a:t>- </a:t>
            </a:r>
            <a:r>
              <a:rPr lang="de-CH" dirty="0" err="1"/>
              <a:t>température</a:t>
            </a:r>
            <a:r>
              <a:rPr lang="de-CH"/>
              <a:t> eau</a:t>
            </a:r>
            <a:r>
              <a:rPr lang="de-CH" dirty="0"/>
              <a:t> </a:t>
            </a:r>
            <a:r>
              <a:rPr lang="de-CH" dirty="0" err="1"/>
              <a:t>aval</a:t>
            </a:r>
            <a:r>
              <a:rPr lang="de-CH" dirty="0"/>
              <a:t> en °C</a:t>
            </a:r>
          </a:p>
        </p:txBody>
      </p:sp>
      <p:pic>
        <p:nvPicPr>
          <p:cNvPr id="11" name="Grafik 10"/>
          <p:cNvPicPr>
            <a:picLocks noChangeAspect="1"/>
          </p:cNvPicPr>
          <p:nvPr/>
        </p:nvPicPr>
        <p:blipFill>
          <a:blip r:embed="rId3"/>
          <a:stretch>
            <a:fillRect/>
          </a:stretch>
        </p:blipFill>
        <p:spPr>
          <a:xfrm>
            <a:off x="4786624" y="1724870"/>
            <a:ext cx="3465675" cy="2003871"/>
          </a:xfrm>
          <a:prstGeom prst="rect">
            <a:avLst/>
          </a:prstGeom>
        </p:spPr>
      </p:pic>
      <p:cxnSp>
        <p:nvCxnSpPr>
          <p:cNvPr id="10" name="Gerade Verbindung mit Pfeil 9"/>
          <p:cNvCxnSpPr>
            <a:endCxn id="11" idx="1"/>
          </p:cNvCxnSpPr>
          <p:nvPr/>
        </p:nvCxnSpPr>
        <p:spPr>
          <a:xfrm>
            <a:off x="2550573" y="2624746"/>
            <a:ext cx="2236051" cy="10206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Titel 1"/>
          <p:cNvSpPr>
            <a:spLocks noGrp="1"/>
          </p:cNvSpPr>
          <p:nvPr>
            <p:ph type="ctrTitle"/>
          </p:nvPr>
        </p:nvSpPr>
        <p:spPr>
          <a:xfrm>
            <a:off x="484610" y="24036"/>
            <a:ext cx="7772400" cy="836712"/>
          </a:xfrm>
        </p:spPr>
        <p:txBody>
          <a:bodyPr>
            <a:normAutofit/>
          </a:bodyPr>
          <a:lstStyle/>
          <a:p>
            <a:r>
              <a:rPr lang="de-CH" sz="3200" dirty="0" err="1"/>
              <a:t>Désinfection</a:t>
            </a:r>
            <a:r>
              <a:rPr lang="de-CH" sz="3200" dirty="0"/>
              <a:t> UV</a:t>
            </a:r>
          </a:p>
        </p:txBody>
      </p:sp>
    </p:spTree>
    <p:extLst>
      <p:ext uri="{BB962C8B-B14F-4D97-AF65-F5344CB8AC3E}">
        <p14:creationId xmlns:p14="http://schemas.microsoft.com/office/powerpoint/2010/main" val="17909233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2184B23F-9D8C-4CE0-ADEE-577461009B97}"/>
              </a:ext>
            </a:extLst>
          </p:cNvPr>
          <p:cNvSpPr>
            <a:spLocks noGrp="1"/>
          </p:cNvSpPr>
          <p:nvPr>
            <p:ph type="title"/>
          </p:nvPr>
        </p:nvSpPr>
        <p:spPr>
          <a:xfrm>
            <a:off x="457200" y="188640"/>
            <a:ext cx="6563072" cy="648072"/>
          </a:xfrm>
        </p:spPr>
        <p:txBody>
          <a:bodyPr>
            <a:normAutofit/>
          </a:bodyPr>
          <a:lstStyle/>
          <a:p>
            <a:pPr algn="l"/>
            <a:r>
              <a:rPr lang="de-CH" sz="3200" dirty="0" err="1"/>
              <a:t>Généralités</a:t>
            </a:r>
            <a:endParaRPr lang="de-CH" sz="3200" dirty="0"/>
          </a:p>
        </p:txBody>
      </p:sp>
      <p:sp>
        <p:nvSpPr>
          <p:cNvPr id="3" name="Inhaltsplatzhalter 2">
            <a:extLst>
              <a:ext uri="{FF2B5EF4-FFF2-40B4-BE49-F238E27FC236}">
                <a16:creationId xmlns:a16="http://schemas.microsoft.com/office/drawing/2014/main" xmlns="" id="{50C44DA6-C6B3-4A47-BDC6-D7C8746BE4AE}"/>
              </a:ext>
            </a:extLst>
          </p:cNvPr>
          <p:cNvSpPr>
            <a:spLocks noGrp="1"/>
          </p:cNvSpPr>
          <p:nvPr>
            <p:ph idx="1"/>
          </p:nvPr>
        </p:nvSpPr>
        <p:spPr>
          <a:xfrm>
            <a:off x="457200" y="1600200"/>
            <a:ext cx="8291264" cy="4525963"/>
          </a:xfrm>
        </p:spPr>
        <p:txBody>
          <a:bodyPr>
            <a:normAutofit fontScale="92500" lnSpcReduction="20000"/>
          </a:bodyPr>
          <a:lstStyle/>
          <a:p>
            <a:r>
              <a:rPr lang="de-CH" dirty="0" err="1"/>
              <a:t>Les</a:t>
            </a:r>
            <a:r>
              <a:rPr lang="de-CH" dirty="0"/>
              <a:t> </a:t>
            </a:r>
            <a:r>
              <a:rPr lang="de-CH" dirty="0" err="1"/>
              <a:t>questions</a:t>
            </a:r>
            <a:r>
              <a:rPr lang="de-CH" dirty="0"/>
              <a:t> essentielles:</a:t>
            </a:r>
          </a:p>
          <a:p>
            <a:pPr lvl="1"/>
            <a:endParaRPr lang="de-CH" dirty="0"/>
          </a:p>
          <a:p>
            <a:pPr lvl="1"/>
            <a:r>
              <a:rPr lang="de-CH" dirty="0" err="1"/>
              <a:t>Quels</a:t>
            </a:r>
            <a:r>
              <a:rPr lang="de-CH" dirty="0"/>
              <a:t> </a:t>
            </a:r>
            <a:r>
              <a:rPr lang="de-CH" dirty="0" err="1"/>
              <a:t>paramètres</a:t>
            </a:r>
            <a:r>
              <a:rPr lang="de-CH" dirty="0"/>
              <a:t> </a:t>
            </a:r>
            <a:r>
              <a:rPr lang="de-CH" dirty="0" err="1"/>
              <a:t>choisir</a:t>
            </a:r>
            <a:r>
              <a:rPr lang="de-CH" dirty="0"/>
              <a:t> </a:t>
            </a:r>
            <a:r>
              <a:rPr lang="de-CH" dirty="0" err="1"/>
              <a:t>pour</a:t>
            </a:r>
            <a:r>
              <a:rPr lang="de-CH" dirty="0"/>
              <a:t> la </a:t>
            </a:r>
            <a:r>
              <a:rPr lang="de-CH" dirty="0" err="1"/>
              <a:t>surveillance</a:t>
            </a:r>
            <a:r>
              <a:rPr lang="de-CH" dirty="0"/>
              <a:t> des </a:t>
            </a:r>
            <a:r>
              <a:rPr lang="de-CH" dirty="0" err="1"/>
              <a:t>points</a:t>
            </a:r>
            <a:r>
              <a:rPr lang="de-CH" dirty="0"/>
              <a:t> de </a:t>
            </a:r>
            <a:r>
              <a:rPr lang="de-CH" dirty="0" err="1"/>
              <a:t>contrôle</a:t>
            </a:r>
            <a:r>
              <a:rPr lang="de-CH" dirty="0"/>
              <a:t> </a:t>
            </a:r>
            <a:r>
              <a:rPr lang="de-CH" dirty="0" err="1"/>
              <a:t>critiques</a:t>
            </a:r>
            <a:r>
              <a:rPr lang="de-CH" dirty="0"/>
              <a:t>? </a:t>
            </a:r>
          </a:p>
          <a:p>
            <a:pPr lvl="1"/>
            <a:r>
              <a:rPr lang="de-CH" dirty="0"/>
              <a:t>Quelle </a:t>
            </a:r>
            <a:r>
              <a:rPr lang="de-CH" dirty="0" err="1"/>
              <a:t>importance</a:t>
            </a:r>
            <a:r>
              <a:rPr lang="de-CH" dirty="0"/>
              <a:t> </a:t>
            </a:r>
            <a:r>
              <a:rPr lang="de-CH" dirty="0" err="1"/>
              <a:t>attribuer</a:t>
            </a:r>
            <a:r>
              <a:rPr lang="de-CH" dirty="0"/>
              <a:t> à </a:t>
            </a:r>
            <a:r>
              <a:rPr lang="de-CH" dirty="0" err="1"/>
              <a:t>ces</a:t>
            </a:r>
            <a:r>
              <a:rPr lang="de-CH" dirty="0"/>
              <a:t> </a:t>
            </a:r>
            <a:r>
              <a:rPr lang="de-CH" dirty="0" err="1"/>
              <a:t>paramètres</a:t>
            </a:r>
            <a:r>
              <a:rPr lang="de-CH" dirty="0"/>
              <a:t> et </a:t>
            </a:r>
            <a:r>
              <a:rPr lang="de-CH" dirty="0" err="1"/>
              <a:t>où</a:t>
            </a:r>
            <a:r>
              <a:rPr lang="de-CH" dirty="0"/>
              <a:t> </a:t>
            </a:r>
            <a:r>
              <a:rPr lang="de-CH" dirty="0" err="1"/>
              <a:t>prendre</a:t>
            </a:r>
            <a:r>
              <a:rPr lang="de-CH" dirty="0"/>
              <a:t> </a:t>
            </a:r>
            <a:r>
              <a:rPr lang="de-CH" dirty="0" err="1"/>
              <a:t>les</a:t>
            </a:r>
            <a:r>
              <a:rPr lang="de-CH" dirty="0"/>
              <a:t> </a:t>
            </a:r>
            <a:r>
              <a:rPr lang="de-CH" dirty="0" err="1"/>
              <a:t>mesures</a:t>
            </a:r>
            <a:r>
              <a:rPr lang="de-CH" dirty="0"/>
              <a:t> </a:t>
            </a:r>
            <a:r>
              <a:rPr lang="de-CH" dirty="0" err="1"/>
              <a:t>correspondantes</a:t>
            </a:r>
            <a:r>
              <a:rPr lang="de-CH" dirty="0"/>
              <a:t>?</a:t>
            </a:r>
          </a:p>
          <a:p>
            <a:pPr lvl="1"/>
            <a:r>
              <a:rPr lang="de-CH" dirty="0"/>
              <a:t>Comment </a:t>
            </a:r>
            <a:r>
              <a:rPr lang="de-CH" dirty="0" err="1"/>
              <a:t>garantir</a:t>
            </a:r>
            <a:r>
              <a:rPr lang="de-CH" dirty="0"/>
              <a:t> la </a:t>
            </a:r>
            <a:r>
              <a:rPr lang="de-CH" dirty="0" err="1"/>
              <a:t>qualité</a:t>
            </a:r>
            <a:r>
              <a:rPr lang="de-CH" dirty="0"/>
              <a:t> des </a:t>
            </a:r>
            <a:r>
              <a:rPr lang="de-CH" dirty="0" err="1"/>
              <a:t>mesures</a:t>
            </a:r>
            <a:r>
              <a:rPr lang="de-CH" dirty="0"/>
              <a:t>? </a:t>
            </a:r>
          </a:p>
          <a:p>
            <a:pPr lvl="1"/>
            <a:r>
              <a:rPr lang="de-CH" dirty="0" err="1"/>
              <a:t>Quels</a:t>
            </a:r>
            <a:r>
              <a:rPr lang="de-CH" dirty="0"/>
              <a:t> </a:t>
            </a:r>
            <a:r>
              <a:rPr lang="de-CH" dirty="0" err="1"/>
              <a:t>défis</a:t>
            </a:r>
            <a:r>
              <a:rPr lang="de-CH" dirty="0"/>
              <a:t> </a:t>
            </a:r>
            <a:r>
              <a:rPr lang="de-CH" dirty="0" err="1"/>
              <a:t>pour</a:t>
            </a:r>
            <a:r>
              <a:rPr lang="de-CH" dirty="0"/>
              <a:t> la </a:t>
            </a:r>
            <a:r>
              <a:rPr lang="de-CH" dirty="0" err="1"/>
              <a:t>maintenance</a:t>
            </a:r>
            <a:r>
              <a:rPr lang="de-CH" dirty="0"/>
              <a:t> des </a:t>
            </a:r>
            <a:r>
              <a:rPr lang="de-CH" dirty="0" err="1"/>
              <a:t>dispositifs</a:t>
            </a:r>
            <a:r>
              <a:rPr lang="de-CH" dirty="0"/>
              <a:t> de </a:t>
            </a:r>
            <a:r>
              <a:rPr lang="de-CH" dirty="0" err="1"/>
              <a:t>monitorage</a:t>
            </a:r>
            <a:r>
              <a:rPr lang="de-CH" dirty="0"/>
              <a:t> en </a:t>
            </a:r>
            <a:r>
              <a:rPr lang="de-CH" dirty="0" err="1"/>
              <a:t>ligne</a:t>
            </a:r>
            <a:r>
              <a:rPr lang="de-CH" dirty="0"/>
              <a:t>?</a:t>
            </a:r>
          </a:p>
          <a:p>
            <a:pPr lvl="1"/>
            <a:r>
              <a:rPr lang="de-CH" dirty="0"/>
              <a:t>Comment </a:t>
            </a:r>
            <a:r>
              <a:rPr lang="de-CH" dirty="0" err="1"/>
              <a:t>fonctionne</a:t>
            </a:r>
            <a:r>
              <a:rPr lang="de-CH" dirty="0"/>
              <a:t> </a:t>
            </a:r>
            <a:r>
              <a:rPr lang="de-CH" dirty="0" err="1"/>
              <a:t>une</a:t>
            </a:r>
            <a:r>
              <a:rPr lang="de-CH" dirty="0"/>
              <a:t> </a:t>
            </a:r>
            <a:r>
              <a:rPr lang="de-CH" dirty="0" err="1"/>
              <a:t>installation</a:t>
            </a:r>
            <a:r>
              <a:rPr lang="de-CH" dirty="0"/>
              <a:t> de </a:t>
            </a:r>
            <a:r>
              <a:rPr lang="de-CH" dirty="0" err="1"/>
              <a:t>dégermination</a:t>
            </a:r>
            <a:r>
              <a:rPr lang="de-CH" dirty="0"/>
              <a:t> UV et </a:t>
            </a:r>
            <a:r>
              <a:rPr lang="de-CH" dirty="0" err="1"/>
              <a:t>comment</a:t>
            </a:r>
            <a:r>
              <a:rPr lang="de-CH" dirty="0"/>
              <a:t> la </a:t>
            </a:r>
            <a:r>
              <a:rPr lang="de-CH" dirty="0" err="1"/>
              <a:t>surveiller</a:t>
            </a:r>
            <a:r>
              <a:rPr lang="de-CH" dirty="0"/>
              <a:t>?</a:t>
            </a:r>
          </a:p>
          <a:p>
            <a:pPr lvl="1"/>
            <a:endParaRPr lang="de-CH" dirty="0"/>
          </a:p>
          <a:p>
            <a:endParaRPr lang="de-CH" dirty="0"/>
          </a:p>
        </p:txBody>
      </p:sp>
      <p:sp>
        <p:nvSpPr>
          <p:cNvPr id="4" name="Datumsplatzhalter 3">
            <a:extLst>
              <a:ext uri="{FF2B5EF4-FFF2-40B4-BE49-F238E27FC236}">
                <a16:creationId xmlns:a16="http://schemas.microsoft.com/office/drawing/2014/main" xmlns="" id="{8BAC8205-60C6-44F9-8A30-5FB7D6750EBA}"/>
              </a:ext>
            </a:extLst>
          </p:cNvPr>
          <p:cNvSpPr>
            <a:spLocks noGrp="1"/>
          </p:cNvSpPr>
          <p:nvPr>
            <p:ph type="dt" sz="half" idx="10"/>
          </p:nvPr>
        </p:nvSpPr>
        <p:spPr/>
        <p:txBody>
          <a:bodyPr/>
          <a:lstStyle/>
          <a:p>
            <a:r>
              <a:rPr lang="de-DE" dirty="0"/>
              <a:t>Formation </a:t>
            </a:r>
            <a:r>
              <a:rPr lang="de-DE" dirty="0" err="1"/>
              <a:t>continue</a:t>
            </a:r>
            <a:r>
              <a:rPr lang="de-DE" dirty="0"/>
              <a:t> ASF 2018</a:t>
            </a:r>
            <a:endParaRPr lang="de-CH" dirty="0"/>
          </a:p>
        </p:txBody>
      </p:sp>
      <p:sp>
        <p:nvSpPr>
          <p:cNvPr id="5" name="Foliennummernplatzhalter 4">
            <a:extLst>
              <a:ext uri="{FF2B5EF4-FFF2-40B4-BE49-F238E27FC236}">
                <a16:creationId xmlns:a16="http://schemas.microsoft.com/office/drawing/2014/main" xmlns="" id="{E148B3D9-0472-4B24-9AEB-CCD03F17351B}"/>
              </a:ext>
            </a:extLst>
          </p:cNvPr>
          <p:cNvSpPr>
            <a:spLocks noGrp="1"/>
          </p:cNvSpPr>
          <p:nvPr>
            <p:ph type="sldNum" sz="quarter" idx="12"/>
          </p:nvPr>
        </p:nvSpPr>
        <p:spPr/>
        <p:txBody>
          <a:bodyPr/>
          <a:lstStyle/>
          <a:p>
            <a:fld id="{AB4716B6-1B50-4A20-B06F-42AD2193150B}" type="slidenum">
              <a:rPr lang="de-CH" smtClean="0"/>
              <a:t>6</a:t>
            </a:fld>
            <a:endParaRPr lang="de-CH" dirty="0"/>
          </a:p>
        </p:txBody>
      </p:sp>
    </p:spTree>
    <p:extLst>
      <p:ext uri="{BB962C8B-B14F-4D97-AF65-F5344CB8AC3E}">
        <p14:creationId xmlns:p14="http://schemas.microsoft.com/office/powerpoint/2010/main" val="30235884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2184B23F-9D8C-4CE0-ADEE-577461009B97}"/>
              </a:ext>
            </a:extLst>
          </p:cNvPr>
          <p:cNvSpPr>
            <a:spLocks noGrp="1"/>
          </p:cNvSpPr>
          <p:nvPr>
            <p:ph type="title"/>
          </p:nvPr>
        </p:nvSpPr>
        <p:spPr>
          <a:xfrm>
            <a:off x="457200" y="188640"/>
            <a:ext cx="6563072" cy="648072"/>
          </a:xfrm>
        </p:spPr>
        <p:txBody>
          <a:bodyPr/>
          <a:lstStyle/>
          <a:p>
            <a:pPr algn="l"/>
            <a:r>
              <a:rPr lang="de-CH" sz="3200" dirty="0" err="1"/>
              <a:t>Généralités</a:t>
            </a:r>
            <a:endParaRPr lang="de-CH" sz="3200" dirty="0"/>
          </a:p>
        </p:txBody>
      </p:sp>
      <p:sp>
        <p:nvSpPr>
          <p:cNvPr id="3" name="Inhaltsplatzhalter 2">
            <a:extLst>
              <a:ext uri="{FF2B5EF4-FFF2-40B4-BE49-F238E27FC236}">
                <a16:creationId xmlns:a16="http://schemas.microsoft.com/office/drawing/2014/main" xmlns="" id="{50C44DA6-C6B3-4A47-BDC6-D7C8746BE4AE}"/>
              </a:ext>
            </a:extLst>
          </p:cNvPr>
          <p:cNvSpPr>
            <a:spLocks noGrp="1"/>
          </p:cNvSpPr>
          <p:nvPr>
            <p:ph idx="1"/>
          </p:nvPr>
        </p:nvSpPr>
        <p:spPr>
          <a:xfrm>
            <a:off x="457200" y="1600200"/>
            <a:ext cx="8229600" cy="5257800"/>
          </a:xfrm>
        </p:spPr>
        <p:txBody>
          <a:bodyPr vert="horz" lIns="91440" tIns="45720" rIns="91440" bIns="45720" rtlCol="0" anchor="t">
            <a:normAutofit fontScale="55000" lnSpcReduction="20000"/>
          </a:bodyPr>
          <a:lstStyle/>
          <a:p>
            <a:r>
              <a:rPr lang="de-CH" dirty="0" err="1"/>
              <a:t>Paramètres</a:t>
            </a:r>
            <a:r>
              <a:rPr lang="de-CH" dirty="0"/>
              <a:t> </a:t>
            </a:r>
            <a:r>
              <a:rPr lang="de-CH" dirty="0" err="1"/>
              <a:t>essentiels</a:t>
            </a:r>
            <a:r>
              <a:rPr lang="de-CH" dirty="0"/>
              <a:t>:</a:t>
            </a:r>
            <a:br>
              <a:rPr lang="de-CH" dirty="0"/>
            </a:br>
            <a:r>
              <a:rPr lang="de-CH" dirty="0"/>
              <a:t>pH, </a:t>
            </a:r>
            <a:r>
              <a:rPr lang="de-CH" dirty="0" err="1"/>
              <a:t>conductivité</a:t>
            </a:r>
            <a:r>
              <a:rPr lang="de-CH" dirty="0"/>
              <a:t> (Lf), </a:t>
            </a:r>
            <a:r>
              <a:rPr lang="de-CH" dirty="0" err="1"/>
              <a:t>turbidité</a:t>
            </a:r>
            <a:r>
              <a:rPr lang="de-CH" dirty="0"/>
              <a:t> et </a:t>
            </a:r>
            <a:r>
              <a:rPr lang="de-CH" dirty="0" err="1"/>
              <a:t>coefficient</a:t>
            </a:r>
            <a:r>
              <a:rPr lang="de-CH" dirty="0"/>
              <a:t> </a:t>
            </a:r>
            <a:r>
              <a:rPr lang="de-CH" dirty="0" err="1"/>
              <a:t>d’absorption</a:t>
            </a:r>
            <a:r>
              <a:rPr lang="de-CH" dirty="0"/>
              <a:t> </a:t>
            </a:r>
            <a:r>
              <a:rPr lang="de-CH" dirty="0" err="1"/>
              <a:t>spectrale</a:t>
            </a:r>
            <a:r>
              <a:rPr lang="de-CH" dirty="0"/>
              <a:t> SAK</a:t>
            </a:r>
            <a:r>
              <a:rPr lang="de-CH" baseline="-25000" dirty="0"/>
              <a:t>UV254nm</a:t>
            </a:r>
            <a:endParaRPr lang="de-CH" dirty="0"/>
          </a:p>
          <a:p>
            <a:pPr marL="0" indent="0">
              <a:buNone/>
            </a:pPr>
            <a:endParaRPr lang="de-CH" dirty="0"/>
          </a:p>
          <a:p>
            <a:r>
              <a:rPr lang="de-CH" dirty="0"/>
              <a:t>Analyse de </a:t>
            </a:r>
            <a:r>
              <a:rPr lang="de-CH" dirty="0" err="1"/>
              <a:t>risques</a:t>
            </a:r>
            <a:r>
              <a:rPr lang="de-CH" dirty="0"/>
              <a:t> </a:t>
            </a:r>
            <a:r>
              <a:rPr lang="de-CH" dirty="0" err="1"/>
              <a:t>spécifique</a:t>
            </a:r>
            <a:r>
              <a:rPr lang="de-CH" dirty="0"/>
              <a:t> </a:t>
            </a:r>
            <a:r>
              <a:rPr lang="de-CH" dirty="0" err="1"/>
              <a:t>pour</a:t>
            </a:r>
            <a:r>
              <a:rPr lang="de-CH" dirty="0"/>
              <a:t> </a:t>
            </a:r>
            <a:r>
              <a:rPr lang="de-CH" dirty="0" err="1"/>
              <a:t>chaque</a:t>
            </a:r>
            <a:r>
              <a:rPr lang="de-CH" dirty="0"/>
              <a:t> </a:t>
            </a:r>
            <a:r>
              <a:rPr lang="de-CH" dirty="0" err="1"/>
              <a:t>site</a:t>
            </a:r>
            <a:r>
              <a:rPr lang="de-CH" dirty="0"/>
              <a:t>: </a:t>
            </a:r>
            <a:r>
              <a:rPr lang="de-CH" dirty="0" err="1"/>
              <a:t>sélection</a:t>
            </a:r>
            <a:r>
              <a:rPr lang="de-CH" dirty="0"/>
              <a:t> variable des </a:t>
            </a:r>
            <a:r>
              <a:rPr lang="de-CH" dirty="0" err="1"/>
              <a:t>paramètres</a:t>
            </a:r>
            <a:r>
              <a:rPr lang="de-CH" dirty="0"/>
              <a:t> (</a:t>
            </a:r>
            <a:r>
              <a:rPr lang="de-CH" dirty="0" err="1"/>
              <a:t>mesures</a:t>
            </a:r>
            <a:r>
              <a:rPr lang="de-CH" dirty="0"/>
              <a:t>) </a:t>
            </a:r>
            <a:r>
              <a:rPr lang="de-CH" dirty="0" err="1"/>
              <a:t>selon</a:t>
            </a:r>
            <a:r>
              <a:rPr lang="de-CH" dirty="0"/>
              <a:t> </a:t>
            </a:r>
            <a:r>
              <a:rPr lang="de-CH" dirty="0" err="1"/>
              <a:t>les</a:t>
            </a:r>
            <a:r>
              <a:rPr lang="de-CH" dirty="0"/>
              <a:t> </a:t>
            </a:r>
            <a:r>
              <a:rPr lang="de-CH" dirty="0" err="1"/>
              <a:t>cas</a:t>
            </a:r>
            <a:endParaRPr lang="de-CH" dirty="0"/>
          </a:p>
          <a:p>
            <a:pPr marL="0" indent="0">
              <a:buNone/>
            </a:pPr>
            <a:endParaRPr lang="de-CH" dirty="0"/>
          </a:p>
          <a:p>
            <a:r>
              <a:rPr lang="de-CH" dirty="0" err="1"/>
              <a:t>Exemples</a:t>
            </a:r>
            <a:r>
              <a:rPr lang="de-CH" dirty="0"/>
              <a:t>:</a:t>
            </a:r>
          </a:p>
          <a:p>
            <a:endParaRPr lang="de-CH" dirty="0"/>
          </a:p>
          <a:p>
            <a:pPr lvl="1"/>
            <a:r>
              <a:rPr lang="de-CH" dirty="0" err="1"/>
              <a:t>Hydrocarbures</a:t>
            </a:r>
            <a:r>
              <a:rPr lang="de-CH" dirty="0"/>
              <a:t> </a:t>
            </a:r>
            <a:r>
              <a:rPr lang="de-CH" dirty="0" err="1"/>
              <a:t>dans</a:t>
            </a:r>
            <a:r>
              <a:rPr lang="de-CH" dirty="0"/>
              <a:t> </a:t>
            </a:r>
            <a:r>
              <a:rPr lang="de-CH" dirty="0" err="1"/>
              <a:t>l’eau</a:t>
            </a:r>
            <a:r>
              <a:rPr lang="de-CH" dirty="0"/>
              <a:t>; </a:t>
            </a:r>
            <a:r>
              <a:rPr lang="de-CH" dirty="0" err="1"/>
              <a:t>risque</a:t>
            </a:r>
            <a:r>
              <a:rPr lang="de-CH" dirty="0"/>
              <a:t> </a:t>
            </a:r>
            <a:r>
              <a:rPr lang="de-CH" dirty="0" err="1"/>
              <a:t>carburants</a:t>
            </a:r>
            <a:endParaRPr lang="de-CH" dirty="0"/>
          </a:p>
          <a:p>
            <a:pPr lvl="1"/>
            <a:r>
              <a:rPr lang="de-CH" dirty="0" err="1"/>
              <a:t>Mesure</a:t>
            </a:r>
            <a:r>
              <a:rPr lang="de-CH" dirty="0"/>
              <a:t> du </a:t>
            </a:r>
            <a:r>
              <a:rPr lang="de-CH" dirty="0" err="1"/>
              <a:t>chlorure</a:t>
            </a:r>
            <a:r>
              <a:rPr lang="de-CH" dirty="0"/>
              <a:t> </a:t>
            </a:r>
            <a:r>
              <a:rPr lang="de-CH" dirty="0" err="1"/>
              <a:t>ou</a:t>
            </a:r>
            <a:r>
              <a:rPr lang="de-CH" dirty="0"/>
              <a:t> du </a:t>
            </a:r>
            <a:r>
              <a:rPr lang="de-CH" dirty="0" err="1"/>
              <a:t>potassium</a:t>
            </a:r>
            <a:r>
              <a:rPr lang="de-CH" dirty="0"/>
              <a:t>: </a:t>
            </a:r>
            <a:r>
              <a:rPr lang="de-CH" dirty="0" err="1"/>
              <a:t>culture</a:t>
            </a:r>
            <a:r>
              <a:rPr lang="de-CH" dirty="0"/>
              <a:t> intensive, </a:t>
            </a:r>
            <a:r>
              <a:rPr lang="de-CH" dirty="0" err="1"/>
              <a:t>épandage</a:t>
            </a:r>
            <a:r>
              <a:rPr lang="de-CH" dirty="0"/>
              <a:t> </a:t>
            </a:r>
            <a:r>
              <a:rPr lang="de-CH" dirty="0" err="1"/>
              <a:t>intensif</a:t>
            </a:r>
            <a:r>
              <a:rPr lang="de-CH" dirty="0"/>
              <a:t> de </a:t>
            </a:r>
            <a:r>
              <a:rPr lang="de-CH" dirty="0" err="1"/>
              <a:t>lisier</a:t>
            </a:r>
            <a:endParaRPr lang="de-CH" dirty="0"/>
          </a:p>
          <a:p>
            <a:pPr lvl="1"/>
            <a:r>
              <a:rPr lang="de-CH" dirty="0" err="1"/>
              <a:t>Cytométrie</a:t>
            </a:r>
            <a:r>
              <a:rPr lang="de-CH" dirty="0"/>
              <a:t> en </a:t>
            </a:r>
            <a:r>
              <a:rPr lang="de-CH" dirty="0" err="1"/>
              <a:t>flux</a:t>
            </a:r>
            <a:r>
              <a:rPr lang="de-CH" dirty="0"/>
              <a:t>: </a:t>
            </a:r>
            <a:r>
              <a:rPr lang="de-CH" dirty="0" err="1"/>
              <a:t>infiltrations</a:t>
            </a:r>
            <a:r>
              <a:rPr lang="de-CH" dirty="0"/>
              <a:t> des </a:t>
            </a:r>
            <a:r>
              <a:rPr lang="de-CH" dirty="0" err="1"/>
              <a:t>eaux</a:t>
            </a:r>
            <a:r>
              <a:rPr lang="de-CH" dirty="0"/>
              <a:t> de </a:t>
            </a:r>
            <a:r>
              <a:rPr lang="de-CH" dirty="0" err="1"/>
              <a:t>surface</a:t>
            </a:r>
            <a:r>
              <a:rPr lang="de-CH" dirty="0"/>
              <a:t>  (</a:t>
            </a:r>
            <a:r>
              <a:rPr lang="de-CH" dirty="0" err="1"/>
              <a:t>monitorage</a:t>
            </a:r>
            <a:r>
              <a:rPr lang="de-CH" dirty="0"/>
              <a:t> en </a:t>
            </a:r>
            <a:r>
              <a:rPr lang="de-CH" dirty="0" err="1"/>
              <a:t>ligne</a:t>
            </a:r>
            <a:r>
              <a:rPr lang="de-CH" dirty="0"/>
              <a:t> du </a:t>
            </a:r>
            <a:r>
              <a:rPr lang="de-CH" dirty="0" err="1"/>
              <a:t>paramètre</a:t>
            </a:r>
            <a:r>
              <a:rPr lang="de-CH" dirty="0"/>
              <a:t> </a:t>
            </a:r>
            <a:r>
              <a:rPr lang="de-CH" dirty="0" err="1"/>
              <a:t>bactériologie</a:t>
            </a:r>
            <a:r>
              <a:rPr lang="de-CH" dirty="0"/>
              <a:t>)</a:t>
            </a:r>
          </a:p>
          <a:p>
            <a:pPr lvl="1"/>
            <a:r>
              <a:rPr lang="de-CH" dirty="0" err="1"/>
              <a:t>Oxygène</a:t>
            </a:r>
            <a:r>
              <a:rPr lang="de-CH" dirty="0"/>
              <a:t>: </a:t>
            </a:r>
            <a:r>
              <a:rPr lang="de-CH" dirty="0" err="1"/>
              <a:t>pompage</a:t>
            </a:r>
            <a:r>
              <a:rPr lang="de-CH" dirty="0"/>
              <a:t> </a:t>
            </a:r>
            <a:r>
              <a:rPr lang="de-CH" dirty="0" err="1"/>
              <a:t>d’eau</a:t>
            </a:r>
            <a:r>
              <a:rPr lang="de-CH" dirty="0"/>
              <a:t> de </a:t>
            </a:r>
            <a:r>
              <a:rPr lang="de-CH" dirty="0" err="1"/>
              <a:t>lac</a:t>
            </a:r>
            <a:r>
              <a:rPr lang="de-CH" dirty="0"/>
              <a:t> en </a:t>
            </a:r>
            <a:r>
              <a:rPr lang="de-CH" dirty="0" err="1"/>
              <a:t>profondeur</a:t>
            </a:r>
            <a:endParaRPr lang="de-CH" dirty="0"/>
          </a:p>
          <a:p>
            <a:pPr lvl="1"/>
            <a:r>
              <a:rPr lang="de-CH" dirty="0"/>
              <a:t>Zone, chlore, </a:t>
            </a:r>
            <a:r>
              <a:rPr lang="de-CH" dirty="0" err="1"/>
              <a:t>dioxyde</a:t>
            </a:r>
            <a:r>
              <a:rPr lang="de-CH" dirty="0"/>
              <a:t> de chlore: </a:t>
            </a:r>
            <a:r>
              <a:rPr lang="de-CH" dirty="0" err="1"/>
              <a:t>dosimètres</a:t>
            </a:r>
            <a:r>
              <a:rPr lang="de-CH" dirty="0"/>
              <a:t> des </a:t>
            </a:r>
            <a:r>
              <a:rPr lang="de-CH" dirty="0" err="1"/>
              <a:t>installations</a:t>
            </a:r>
            <a:r>
              <a:rPr lang="de-CH" dirty="0"/>
              <a:t> de </a:t>
            </a:r>
            <a:r>
              <a:rPr lang="de-CH" dirty="0" err="1"/>
              <a:t>désinfection</a:t>
            </a:r>
            <a:r>
              <a:rPr lang="de-CH" dirty="0"/>
              <a:t> et de </a:t>
            </a:r>
            <a:r>
              <a:rPr lang="de-CH" dirty="0" err="1"/>
              <a:t>protection</a:t>
            </a:r>
            <a:r>
              <a:rPr lang="de-CH" dirty="0"/>
              <a:t> du </a:t>
            </a:r>
            <a:r>
              <a:rPr lang="de-CH" dirty="0" err="1"/>
              <a:t>réseau</a:t>
            </a:r>
            <a:endParaRPr lang="de-CH" dirty="0"/>
          </a:p>
          <a:p>
            <a:pPr lvl="1"/>
            <a:r>
              <a:rPr lang="de-CH" dirty="0"/>
              <a:t>Nitrates; </a:t>
            </a:r>
            <a:r>
              <a:rPr lang="de-CH" dirty="0" err="1"/>
              <a:t>dans</a:t>
            </a:r>
            <a:r>
              <a:rPr lang="de-CH" dirty="0"/>
              <a:t> </a:t>
            </a:r>
            <a:r>
              <a:rPr lang="de-CH" dirty="0" err="1"/>
              <a:t>les</a:t>
            </a:r>
            <a:r>
              <a:rPr lang="de-CH" dirty="0"/>
              <a:t> </a:t>
            </a:r>
            <a:r>
              <a:rPr lang="de-CH" dirty="0" err="1"/>
              <a:t>zones</a:t>
            </a:r>
            <a:r>
              <a:rPr lang="de-CH" dirty="0"/>
              <a:t> </a:t>
            </a:r>
            <a:r>
              <a:rPr lang="de-CH" dirty="0" err="1"/>
              <a:t>agricoles</a:t>
            </a:r>
            <a:r>
              <a:rPr lang="de-CH" dirty="0"/>
              <a:t> à </a:t>
            </a:r>
            <a:r>
              <a:rPr lang="de-CH" dirty="0" err="1"/>
              <a:t>culture</a:t>
            </a:r>
            <a:r>
              <a:rPr lang="de-CH" dirty="0"/>
              <a:t> intensive</a:t>
            </a:r>
          </a:p>
          <a:p>
            <a:pPr lvl="1"/>
            <a:r>
              <a:rPr lang="de-CH" dirty="0"/>
              <a:t>Ammonium; </a:t>
            </a:r>
            <a:r>
              <a:rPr lang="de-CH" dirty="0" err="1"/>
              <a:t>utilisation</a:t>
            </a:r>
            <a:r>
              <a:rPr lang="de-CH" dirty="0"/>
              <a:t> </a:t>
            </a:r>
            <a:r>
              <a:rPr lang="de-CH" dirty="0" err="1"/>
              <a:t>d’échangeurs</a:t>
            </a:r>
            <a:r>
              <a:rPr lang="de-CH" dirty="0"/>
              <a:t> de </a:t>
            </a:r>
            <a:r>
              <a:rPr lang="de-CH" dirty="0" err="1"/>
              <a:t>chaleur</a:t>
            </a:r>
            <a:endParaRPr lang="de-CH" dirty="0"/>
          </a:p>
          <a:p>
            <a:pPr lvl="1"/>
            <a:r>
              <a:rPr lang="de-CH" dirty="0" err="1"/>
              <a:t>Mesure</a:t>
            </a:r>
            <a:r>
              <a:rPr lang="de-CH" dirty="0"/>
              <a:t> de </a:t>
            </a:r>
            <a:r>
              <a:rPr lang="de-CH" dirty="0" err="1"/>
              <a:t>dureté</a:t>
            </a:r>
            <a:r>
              <a:rPr lang="de-CH" dirty="0"/>
              <a:t>: </a:t>
            </a:r>
            <a:r>
              <a:rPr lang="de-CH" dirty="0" err="1"/>
              <a:t>coupage</a:t>
            </a:r>
            <a:r>
              <a:rPr lang="de-CH" dirty="0"/>
              <a:t> des </a:t>
            </a:r>
            <a:r>
              <a:rPr lang="de-CH" dirty="0" err="1"/>
              <a:t>eaux</a:t>
            </a:r>
            <a:r>
              <a:rPr lang="de-CH" dirty="0"/>
              <a:t> de </a:t>
            </a:r>
            <a:r>
              <a:rPr lang="de-CH" dirty="0" err="1"/>
              <a:t>dureté</a:t>
            </a:r>
            <a:r>
              <a:rPr lang="de-CH" dirty="0"/>
              <a:t> </a:t>
            </a:r>
            <a:r>
              <a:rPr lang="de-CH" dirty="0" err="1"/>
              <a:t>différente</a:t>
            </a:r>
            <a:endParaRPr lang="de-CH" dirty="0"/>
          </a:p>
          <a:p>
            <a:pPr lvl="1"/>
            <a:r>
              <a:rPr lang="de-CH" dirty="0"/>
              <a:t>etc.</a:t>
            </a:r>
          </a:p>
          <a:p>
            <a:pPr marL="57150" lvl="0" indent="0">
              <a:buNone/>
            </a:pPr>
            <a:endParaRPr lang="de-CH" sz="3300" dirty="0"/>
          </a:p>
        </p:txBody>
      </p:sp>
      <p:sp>
        <p:nvSpPr>
          <p:cNvPr id="4" name="Datumsplatzhalter 3">
            <a:extLst>
              <a:ext uri="{FF2B5EF4-FFF2-40B4-BE49-F238E27FC236}">
                <a16:creationId xmlns:a16="http://schemas.microsoft.com/office/drawing/2014/main" xmlns="" id="{8BAC8205-60C6-44F9-8A30-5FB7D6750EBA}"/>
              </a:ext>
            </a:extLst>
          </p:cNvPr>
          <p:cNvSpPr>
            <a:spLocks noGrp="1"/>
          </p:cNvSpPr>
          <p:nvPr>
            <p:ph type="dt" sz="half" idx="10"/>
          </p:nvPr>
        </p:nvSpPr>
        <p:spPr/>
        <p:txBody>
          <a:bodyPr/>
          <a:lstStyle/>
          <a:p>
            <a:r>
              <a:rPr lang="de-DE" dirty="0"/>
              <a:t>Formation </a:t>
            </a:r>
            <a:r>
              <a:rPr lang="de-DE" dirty="0" err="1"/>
              <a:t>continue</a:t>
            </a:r>
            <a:r>
              <a:rPr lang="de-DE" dirty="0"/>
              <a:t> ASF 2018</a:t>
            </a:r>
            <a:endParaRPr lang="de-CH" dirty="0"/>
          </a:p>
        </p:txBody>
      </p:sp>
      <p:sp>
        <p:nvSpPr>
          <p:cNvPr id="5" name="Foliennummernplatzhalter 4">
            <a:extLst>
              <a:ext uri="{FF2B5EF4-FFF2-40B4-BE49-F238E27FC236}">
                <a16:creationId xmlns:a16="http://schemas.microsoft.com/office/drawing/2014/main" xmlns="" id="{E148B3D9-0472-4B24-9AEB-CCD03F17351B}"/>
              </a:ext>
            </a:extLst>
          </p:cNvPr>
          <p:cNvSpPr>
            <a:spLocks noGrp="1"/>
          </p:cNvSpPr>
          <p:nvPr>
            <p:ph type="sldNum" sz="quarter" idx="12"/>
          </p:nvPr>
        </p:nvSpPr>
        <p:spPr/>
        <p:txBody>
          <a:bodyPr/>
          <a:lstStyle/>
          <a:p>
            <a:fld id="{AB4716B6-1B50-4A20-B06F-42AD2193150B}" type="slidenum">
              <a:rPr lang="de-CH" smtClean="0"/>
              <a:t>7</a:t>
            </a:fld>
            <a:endParaRPr lang="de-CH" dirty="0"/>
          </a:p>
        </p:txBody>
      </p:sp>
    </p:spTree>
    <p:extLst>
      <p:ext uri="{BB962C8B-B14F-4D97-AF65-F5344CB8AC3E}">
        <p14:creationId xmlns:p14="http://schemas.microsoft.com/office/powerpoint/2010/main" val="23072174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467544" y="188640"/>
            <a:ext cx="6624736" cy="720080"/>
          </a:xfrm>
        </p:spPr>
        <p:txBody>
          <a:bodyPr vert="horz" lIns="91440" tIns="45720" rIns="91440" bIns="45720" rtlCol="0" anchor="ctr">
            <a:normAutofit/>
          </a:bodyPr>
          <a:lstStyle/>
          <a:p>
            <a:r>
              <a:rPr lang="fr-CH" sz="3200" dirty="0"/>
              <a:t>Paramètres de mesure</a:t>
            </a:r>
          </a:p>
        </p:txBody>
      </p:sp>
      <p:sp>
        <p:nvSpPr>
          <p:cNvPr id="4" name="Datumsplatzhalter 3"/>
          <p:cNvSpPr>
            <a:spLocks noGrp="1"/>
          </p:cNvSpPr>
          <p:nvPr>
            <p:ph type="dt" sz="half" idx="11"/>
          </p:nvPr>
        </p:nvSpPr>
        <p:spPr/>
        <p:txBody>
          <a:bodyPr/>
          <a:lstStyle/>
          <a:p>
            <a:pPr>
              <a:defRPr/>
            </a:pPr>
            <a:r>
              <a:rPr lang="de-DE" dirty="0"/>
              <a:t>Formation </a:t>
            </a:r>
            <a:r>
              <a:rPr lang="de-DE" dirty="0" err="1"/>
              <a:t>continue</a:t>
            </a:r>
            <a:r>
              <a:rPr lang="de-DE" dirty="0"/>
              <a:t> ASF 2018</a:t>
            </a:r>
            <a:endParaRPr lang="de-CH" dirty="0"/>
          </a:p>
        </p:txBody>
      </p:sp>
      <p:sp>
        <p:nvSpPr>
          <p:cNvPr id="11" name="Rectangle 2"/>
          <p:cNvSpPr txBox="1">
            <a:spLocks noChangeArrowheads="1"/>
          </p:cNvSpPr>
          <p:nvPr/>
        </p:nvSpPr>
        <p:spPr bwMode="auto">
          <a:xfrm>
            <a:off x="518864" y="764704"/>
            <a:ext cx="8229600" cy="504056"/>
          </a:xfrm>
          <a:prstGeom prst="rect">
            <a:avLst/>
          </a:prstGeom>
          <a:noFill/>
          <a:ln algn="ctr">
            <a:miter lim="800000"/>
            <a:headEnd/>
            <a:tailEnd/>
          </a:ln>
        </p:spPr>
        <p:txBody>
          <a:bodyPr vert="horz" wrap="square" lIns="91440" tIns="45720" rIns="91440" bIns="45720" numCol="1" anchor="ctr" anchorCtr="0" compatLnSpc="1">
            <a:prstTxWarp prst="textNoShape">
              <a:avLst/>
            </a:prstTxWarp>
          </a:bodyPr>
          <a:lstStyle/>
          <a:p>
            <a:pPr>
              <a:spcAft>
                <a:spcPts val="400"/>
              </a:spcAft>
              <a:buClr>
                <a:srgbClr val="669900"/>
              </a:buClr>
            </a:pPr>
            <a:r>
              <a:rPr lang="de-CH" sz="2000" dirty="0">
                <a:latin typeface="+mn-lt"/>
                <a:ea typeface="Arial Unicode MS" charset="0"/>
                <a:cs typeface="Arial Unicode MS" charset="0"/>
              </a:rPr>
              <a:t>Quelles </a:t>
            </a:r>
            <a:r>
              <a:rPr lang="de-CH" sz="2000" dirty="0" err="1">
                <a:latin typeface="+mn-lt"/>
                <a:ea typeface="Arial Unicode MS" charset="0"/>
                <a:cs typeface="Arial Unicode MS" charset="0"/>
              </a:rPr>
              <a:t>valeurs</a:t>
            </a:r>
            <a:r>
              <a:rPr lang="de-CH" sz="2000" dirty="0">
                <a:latin typeface="+mn-lt"/>
                <a:ea typeface="Arial Unicode MS" charset="0"/>
                <a:cs typeface="Arial Unicode MS" charset="0"/>
              </a:rPr>
              <a:t> </a:t>
            </a:r>
            <a:r>
              <a:rPr lang="de-CH" sz="2000" dirty="0" err="1">
                <a:latin typeface="+mn-lt"/>
                <a:ea typeface="Arial Unicode MS" charset="0"/>
                <a:cs typeface="Arial Unicode MS" charset="0"/>
              </a:rPr>
              <a:t>peut</a:t>
            </a:r>
            <a:r>
              <a:rPr lang="de-CH" sz="2000" dirty="0">
                <a:latin typeface="+mn-lt"/>
                <a:ea typeface="Arial Unicode MS" charset="0"/>
                <a:cs typeface="Arial Unicode MS" charset="0"/>
              </a:rPr>
              <a:t>-on </a:t>
            </a:r>
            <a:r>
              <a:rPr lang="de-CH" sz="2000" dirty="0" err="1">
                <a:latin typeface="+mn-lt"/>
                <a:ea typeface="Arial Unicode MS" charset="0"/>
                <a:cs typeface="Arial Unicode MS" charset="0"/>
              </a:rPr>
              <a:t>aujourd’hui</a:t>
            </a:r>
            <a:r>
              <a:rPr lang="de-CH" sz="2000" dirty="0">
                <a:latin typeface="+mn-lt"/>
                <a:ea typeface="Arial Unicode MS" charset="0"/>
                <a:cs typeface="Arial Unicode MS" charset="0"/>
              </a:rPr>
              <a:t> </a:t>
            </a:r>
            <a:r>
              <a:rPr lang="de-CH" sz="2000" dirty="0" err="1">
                <a:latin typeface="+mn-lt"/>
                <a:ea typeface="Arial Unicode MS" charset="0"/>
                <a:cs typeface="Arial Unicode MS" charset="0"/>
              </a:rPr>
              <a:t>mesurer</a:t>
            </a:r>
            <a:r>
              <a:rPr lang="de-CH" sz="2000" dirty="0">
                <a:latin typeface="+mn-lt"/>
                <a:ea typeface="Arial Unicode MS" charset="0"/>
                <a:cs typeface="Arial Unicode MS" charset="0"/>
              </a:rPr>
              <a:t> en </a:t>
            </a:r>
            <a:r>
              <a:rPr lang="de-CH" sz="2000" dirty="0" err="1">
                <a:latin typeface="+mn-lt"/>
                <a:ea typeface="Arial Unicode MS" charset="0"/>
                <a:cs typeface="Arial Unicode MS" charset="0"/>
              </a:rPr>
              <a:t>ligne</a:t>
            </a:r>
            <a:r>
              <a:rPr lang="de-CH" sz="2000" dirty="0">
                <a:latin typeface="+mn-lt"/>
                <a:ea typeface="Arial Unicode MS" charset="0"/>
                <a:cs typeface="Arial Unicode MS" charset="0"/>
              </a:rPr>
              <a:t>?</a:t>
            </a:r>
          </a:p>
        </p:txBody>
      </p:sp>
      <p:graphicFrame>
        <p:nvGraphicFramePr>
          <p:cNvPr id="12" name="Tabelle 11"/>
          <p:cNvGraphicFramePr>
            <a:graphicFrameLocks noGrp="1"/>
          </p:cNvGraphicFramePr>
          <p:nvPr>
            <p:extLst>
              <p:ext uri="{D42A27DB-BD31-4B8C-83A1-F6EECF244321}">
                <p14:modId xmlns:p14="http://schemas.microsoft.com/office/powerpoint/2010/main" val="2957690825"/>
              </p:ext>
            </p:extLst>
          </p:nvPr>
        </p:nvGraphicFramePr>
        <p:xfrm>
          <a:off x="644129" y="1294829"/>
          <a:ext cx="7419230" cy="5086499"/>
        </p:xfrm>
        <a:graphic>
          <a:graphicData uri="http://schemas.openxmlformats.org/drawingml/2006/table">
            <a:tbl>
              <a:tblPr firstRow="1" bandRow="1">
                <a:tableStyleId>{5940675A-B579-460E-94D1-54222C63F5DA}</a:tableStyleId>
              </a:tblPr>
              <a:tblGrid>
                <a:gridCol w="1898405">
                  <a:extLst>
                    <a:ext uri="{9D8B030D-6E8A-4147-A177-3AD203B41FA5}">
                      <a16:colId xmlns:a16="http://schemas.microsoft.com/office/drawing/2014/main" xmlns="" val="20000"/>
                    </a:ext>
                  </a:extLst>
                </a:gridCol>
                <a:gridCol w="5520825">
                  <a:extLst>
                    <a:ext uri="{9D8B030D-6E8A-4147-A177-3AD203B41FA5}">
                      <a16:colId xmlns:a16="http://schemas.microsoft.com/office/drawing/2014/main" xmlns="" val="20001"/>
                    </a:ext>
                  </a:extLst>
                </a:gridCol>
              </a:tblGrid>
              <a:tr h="243789">
                <a:tc>
                  <a:txBody>
                    <a:bodyPr/>
                    <a:lstStyle/>
                    <a:p>
                      <a:r>
                        <a:rPr lang="de-DE" sz="1200" b="1" dirty="0" err="1"/>
                        <a:t>Paramètres</a:t>
                      </a:r>
                      <a:r>
                        <a:rPr lang="de-DE" sz="1200" b="1" dirty="0"/>
                        <a:t> </a:t>
                      </a:r>
                    </a:p>
                  </a:txBody>
                  <a:tcPr/>
                </a:tc>
                <a:tc>
                  <a:txBody>
                    <a:bodyPr/>
                    <a:lstStyle/>
                    <a:p>
                      <a:r>
                        <a:rPr lang="de-DE" sz="1200" b="1" dirty="0" err="1"/>
                        <a:t>Eléments</a:t>
                      </a:r>
                      <a:endParaRPr lang="de-DE" sz="1200" b="1" dirty="0"/>
                    </a:p>
                  </a:txBody>
                  <a:tcPr/>
                </a:tc>
                <a:extLst>
                  <a:ext uri="{0D108BD9-81ED-4DB2-BD59-A6C34878D82A}">
                    <a16:rowId xmlns:a16="http://schemas.microsoft.com/office/drawing/2014/main" xmlns="" val="10000"/>
                  </a:ext>
                </a:extLst>
              </a:tr>
              <a:tr h="267683">
                <a:tc>
                  <a:txBody>
                    <a:bodyPr/>
                    <a:lstStyle/>
                    <a:p>
                      <a:r>
                        <a:rPr lang="de-DE" sz="1200" dirty="0" err="1"/>
                        <a:t>Turbidité</a:t>
                      </a:r>
                      <a:endParaRPr lang="de-DE" sz="1200" dirty="0"/>
                    </a:p>
                  </a:txBody>
                  <a:tcPr>
                    <a:noFill/>
                  </a:tcPr>
                </a:tc>
                <a:tc>
                  <a:txBody>
                    <a:bodyPr/>
                    <a:lstStyle/>
                    <a:p>
                      <a:r>
                        <a:rPr lang="de-DE" sz="1200" dirty="0" err="1"/>
                        <a:t>Particules</a:t>
                      </a:r>
                      <a:endParaRPr lang="de-DE" sz="1200" dirty="0"/>
                    </a:p>
                  </a:txBody>
                  <a:tcPr>
                    <a:noFill/>
                  </a:tcPr>
                </a:tc>
                <a:extLst>
                  <a:ext uri="{0D108BD9-81ED-4DB2-BD59-A6C34878D82A}">
                    <a16:rowId xmlns:a16="http://schemas.microsoft.com/office/drawing/2014/main" xmlns="" val="10001"/>
                  </a:ext>
                </a:extLst>
              </a:tr>
              <a:tr h="281395">
                <a:tc>
                  <a:txBody>
                    <a:bodyPr/>
                    <a:lstStyle/>
                    <a:p>
                      <a:r>
                        <a:rPr lang="de-DE" sz="1200" dirty="0"/>
                        <a:t>CAS254 / COD</a:t>
                      </a:r>
                    </a:p>
                  </a:txBody>
                  <a:tcPr>
                    <a:noFill/>
                  </a:tcPr>
                </a:tc>
                <a:tc>
                  <a:txBody>
                    <a:bodyPr/>
                    <a:lstStyle/>
                    <a:p>
                      <a:r>
                        <a:rPr lang="de-DE" sz="1200" dirty="0" err="1"/>
                        <a:t>Matière</a:t>
                      </a:r>
                      <a:r>
                        <a:rPr lang="de-DE" sz="1200" dirty="0"/>
                        <a:t> </a:t>
                      </a:r>
                      <a:r>
                        <a:rPr lang="de-DE" sz="1200" dirty="0" err="1"/>
                        <a:t>organique</a:t>
                      </a:r>
                      <a:r>
                        <a:rPr lang="de-DE" sz="1200" dirty="0"/>
                        <a:t> </a:t>
                      </a:r>
                      <a:r>
                        <a:rPr lang="de-DE" sz="1200" dirty="0" err="1"/>
                        <a:t>dissoute</a:t>
                      </a:r>
                      <a:endParaRPr lang="de-DE" sz="1200" dirty="0"/>
                    </a:p>
                  </a:txBody>
                  <a:tcPr>
                    <a:noFill/>
                  </a:tcPr>
                </a:tc>
                <a:extLst>
                  <a:ext uri="{0D108BD9-81ED-4DB2-BD59-A6C34878D82A}">
                    <a16:rowId xmlns:a16="http://schemas.microsoft.com/office/drawing/2014/main" xmlns="" val="10002"/>
                  </a:ext>
                </a:extLst>
              </a:tr>
              <a:tr h="288032">
                <a:tc>
                  <a:txBody>
                    <a:bodyPr/>
                    <a:lstStyle/>
                    <a:p>
                      <a:r>
                        <a:rPr lang="de-DE" sz="1200" baseline="0" dirty="0" err="1"/>
                        <a:t>Conductivité</a:t>
                      </a:r>
                      <a:endParaRPr lang="de-DE" sz="1200" baseline="0" dirty="0"/>
                    </a:p>
                  </a:txBody>
                  <a:tcPr>
                    <a:noFill/>
                  </a:tcPr>
                </a:tc>
                <a:tc>
                  <a:txBody>
                    <a:bodyPr/>
                    <a:lstStyle/>
                    <a:p>
                      <a:r>
                        <a:rPr lang="de-DE" sz="1200" dirty="0" err="1"/>
                        <a:t>Paramètre</a:t>
                      </a:r>
                      <a:r>
                        <a:rPr lang="de-DE" sz="1200" dirty="0"/>
                        <a:t> </a:t>
                      </a:r>
                      <a:r>
                        <a:rPr lang="de-DE" sz="1200" dirty="0" err="1"/>
                        <a:t>cumulatif</a:t>
                      </a:r>
                      <a:r>
                        <a:rPr lang="de-DE" sz="1200" dirty="0"/>
                        <a:t> </a:t>
                      </a:r>
                      <a:r>
                        <a:rPr lang="de-DE" sz="1200" dirty="0" err="1"/>
                        <a:t>pour</a:t>
                      </a:r>
                      <a:r>
                        <a:rPr lang="de-DE" sz="1200" dirty="0"/>
                        <a:t> </a:t>
                      </a:r>
                      <a:r>
                        <a:rPr lang="de-DE" sz="1200" dirty="0" err="1"/>
                        <a:t>les</a:t>
                      </a:r>
                      <a:r>
                        <a:rPr lang="de-DE" sz="1200" dirty="0"/>
                        <a:t> </a:t>
                      </a:r>
                      <a:r>
                        <a:rPr lang="de-DE" sz="1200" dirty="0" err="1"/>
                        <a:t>sels</a:t>
                      </a:r>
                      <a:r>
                        <a:rPr lang="de-DE" sz="1200" dirty="0"/>
                        <a:t> (</a:t>
                      </a:r>
                      <a:r>
                        <a:rPr lang="de-DE" sz="1200" dirty="0" err="1"/>
                        <a:t>ions</a:t>
                      </a:r>
                      <a:r>
                        <a:rPr lang="de-DE" sz="1200" dirty="0"/>
                        <a:t>)</a:t>
                      </a:r>
                    </a:p>
                  </a:txBody>
                  <a:tcPr>
                    <a:noFill/>
                  </a:tcPr>
                </a:tc>
                <a:extLst>
                  <a:ext uri="{0D108BD9-81ED-4DB2-BD59-A6C34878D82A}">
                    <a16:rowId xmlns:a16="http://schemas.microsoft.com/office/drawing/2014/main" xmlns="" val="10003"/>
                  </a:ext>
                </a:extLst>
              </a:tr>
              <a:tr h="288032">
                <a:tc>
                  <a:txBody>
                    <a:bodyPr/>
                    <a:lstStyle/>
                    <a:p>
                      <a:r>
                        <a:rPr lang="de-DE" sz="1200" dirty="0"/>
                        <a:t>NO</a:t>
                      </a:r>
                      <a:r>
                        <a:rPr lang="de-DE" sz="1200" baseline="-25000" dirty="0"/>
                        <a:t>3</a:t>
                      </a:r>
                    </a:p>
                  </a:txBody>
                  <a:tcPr>
                    <a:noFill/>
                  </a:tcPr>
                </a:tc>
                <a:tc>
                  <a:txBody>
                    <a:bodyPr/>
                    <a:lstStyle/>
                    <a:p>
                      <a:r>
                        <a:rPr lang="de-DE" sz="1200" dirty="0"/>
                        <a:t>Ions de </a:t>
                      </a:r>
                      <a:r>
                        <a:rPr lang="de-DE" sz="1200" dirty="0" err="1"/>
                        <a:t>nitrate</a:t>
                      </a:r>
                      <a:r>
                        <a:rPr lang="de-DE" sz="1200" dirty="0"/>
                        <a:t> </a:t>
                      </a:r>
                      <a:r>
                        <a:rPr lang="de-DE" sz="1200" baseline="0" dirty="0"/>
                        <a:t>(p. ex</a:t>
                      </a:r>
                      <a:r>
                        <a:rPr lang="de-DE" sz="1200" dirty="0"/>
                        <a:t>.</a:t>
                      </a:r>
                      <a:r>
                        <a:rPr lang="de-DE" sz="1200" baseline="0" dirty="0"/>
                        <a:t> </a:t>
                      </a:r>
                      <a:r>
                        <a:rPr lang="de-DE" sz="1200" baseline="0" dirty="0" err="1"/>
                        <a:t>îssus</a:t>
                      </a:r>
                      <a:r>
                        <a:rPr lang="de-DE" sz="1200" baseline="0" dirty="0"/>
                        <a:t> de HNO</a:t>
                      </a:r>
                      <a:r>
                        <a:rPr lang="de-DE" sz="1200" baseline="-25000" dirty="0"/>
                        <a:t>3</a:t>
                      </a:r>
                      <a:r>
                        <a:rPr lang="de-DE" sz="1200" baseline="0" dirty="0"/>
                        <a:t>, et de NaNO</a:t>
                      </a:r>
                      <a:r>
                        <a:rPr lang="de-DE" sz="1200" baseline="-25000" dirty="0"/>
                        <a:t>3</a:t>
                      </a:r>
                      <a:r>
                        <a:rPr lang="de-DE" sz="1200" baseline="0" dirty="0"/>
                        <a:t>)</a:t>
                      </a:r>
                      <a:endParaRPr lang="de-DE" sz="1200" dirty="0"/>
                    </a:p>
                  </a:txBody>
                  <a:tcPr>
                    <a:noFill/>
                  </a:tcPr>
                </a:tc>
                <a:extLst>
                  <a:ext uri="{0D108BD9-81ED-4DB2-BD59-A6C34878D82A}">
                    <a16:rowId xmlns:a16="http://schemas.microsoft.com/office/drawing/2014/main" xmlns="" val="10004"/>
                  </a:ext>
                </a:extLst>
              </a:tr>
              <a:tr h="288032">
                <a:tc>
                  <a:txBody>
                    <a:bodyPr/>
                    <a:lstStyle/>
                    <a:p>
                      <a:r>
                        <a:rPr lang="de-DE" sz="1200" baseline="0" dirty="0"/>
                        <a:t>pH</a:t>
                      </a:r>
                    </a:p>
                  </a:txBody>
                  <a:tcPr>
                    <a:noFill/>
                  </a:tcPr>
                </a:tc>
                <a:tc>
                  <a:txBody>
                    <a:bodyPr/>
                    <a:lstStyle/>
                    <a:p>
                      <a:r>
                        <a:rPr lang="de-DE" sz="1200" dirty="0" err="1"/>
                        <a:t>Acides</a:t>
                      </a:r>
                      <a:r>
                        <a:rPr lang="de-DE" sz="1200" baseline="0" dirty="0"/>
                        <a:t> / </a:t>
                      </a:r>
                      <a:r>
                        <a:rPr lang="de-DE" sz="1200" baseline="0" dirty="0" err="1"/>
                        <a:t>bases</a:t>
                      </a:r>
                      <a:endParaRPr lang="de-DE" sz="1200" dirty="0"/>
                    </a:p>
                  </a:txBody>
                  <a:tcPr>
                    <a:noFill/>
                  </a:tcPr>
                </a:tc>
                <a:extLst>
                  <a:ext uri="{0D108BD9-81ED-4DB2-BD59-A6C34878D82A}">
                    <a16:rowId xmlns:a16="http://schemas.microsoft.com/office/drawing/2014/main" xmlns="" val="10005"/>
                  </a:ext>
                </a:extLst>
              </a:tr>
              <a:tr h="288032">
                <a:tc>
                  <a:txBody>
                    <a:bodyPr/>
                    <a:lstStyle/>
                    <a:p>
                      <a:r>
                        <a:rPr lang="de-DE" sz="1200" baseline="0" dirty="0" err="1"/>
                        <a:t>Coloration</a:t>
                      </a:r>
                      <a:r>
                        <a:rPr lang="de-DE" sz="1200" baseline="0" dirty="0"/>
                        <a:t> (SAK436)</a:t>
                      </a:r>
                    </a:p>
                  </a:txBody>
                  <a:tcPr>
                    <a:noFill/>
                  </a:tcPr>
                </a:tc>
                <a:tc>
                  <a:txBody>
                    <a:bodyPr/>
                    <a:lstStyle/>
                    <a:p>
                      <a:r>
                        <a:rPr lang="de-DE" sz="1200" dirty="0" err="1"/>
                        <a:t>Jaunissement</a:t>
                      </a:r>
                      <a:r>
                        <a:rPr lang="de-DE" sz="1200" dirty="0"/>
                        <a:t> de </a:t>
                      </a:r>
                      <a:r>
                        <a:rPr lang="de-DE" sz="1200" dirty="0" err="1"/>
                        <a:t>l‘eau</a:t>
                      </a:r>
                      <a:r>
                        <a:rPr lang="de-DE" sz="1200" dirty="0"/>
                        <a:t> , p. ex. par des </a:t>
                      </a:r>
                      <a:r>
                        <a:rPr lang="de-DE" sz="1200" baseline="0" dirty="0" err="1"/>
                        <a:t>acides</a:t>
                      </a:r>
                      <a:r>
                        <a:rPr lang="de-DE" sz="1200" baseline="0" dirty="0"/>
                        <a:t> </a:t>
                      </a:r>
                      <a:r>
                        <a:rPr lang="de-DE" sz="1200" baseline="0" dirty="0" err="1"/>
                        <a:t>humiques</a:t>
                      </a:r>
                      <a:endParaRPr lang="de-DE" sz="1200" dirty="0"/>
                    </a:p>
                  </a:txBody>
                  <a:tcPr>
                    <a:noFill/>
                  </a:tcPr>
                </a:tc>
                <a:extLst>
                  <a:ext uri="{0D108BD9-81ED-4DB2-BD59-A6C34878D82A}">
                    <a16:rowId xmlns:a16="http://schemas.microsoft.com/office/drawing/2014/main" xmlns="" val="10006"/>
                  </a:ext>
                </a:extLst>
              </a:tr>
              <a:tr h="288032">
                <a:tc>
                  <a:txBody>
                    <a:bodyPr/>
                    <a:lstStyle/>
                    <a:p>
                      <a:r>
                        <a:rPr lang="de-DE" sz="1200" baseline="0" dirty="0" err="1"/>
                        <a:t>Potentiel</a:t>
                      </a:r>
                      <a:r>
                        <a:rPr lang="de-DE" sz="1200" baseline="0" dirty="0"/>
                        <a:t> </a:t>
                      </a:r>
                      <a:r>
                        <a:rPr lang="de-DE" sz="1200" baseline="0" dirty="0" err="1"/>
                        <a:t>redox</a:t>
                      </a:r>
                      <a:endParaRPr lang="de-DE" sz="1200" baseline="0" dirty="0"/>
                    </a:p>
                  </a:txBody>
                  <a:tcPr>
                    <a:noFill/>
                  </a:tcPr>
                </a:tc>
                <a:tc>
                  <a:txBody>
                    <a:bodyPr/>
                    <a:lstStyle/>
                    <a:p>
                      <a:r>
                        <a:rPr lang="de-DE" sz="1200" dirty="0" err="1"/>
                        <a:t>Substances</a:t>
                      </a:r>
                      <a:r>
                        <a:rPr lang="de-DE" sz="1200" dirty="0"/>
                        <a:t> </a:t>
                      </a:r>
                      <a:r>
                        <a:rPr lang="de-DE" sz="1200" dirty="0" err="1"/>
                        <a:t>oxydables</a:t>
                      </a:r>
                      <a:r>
                        <a:rPr lang="de-DE" sz="1200" dirty="0"/>
                        <a:t> et </a:t>
                      </a:r>
                      <a:r>
                        <a:rPr lang="de-DE" sz="1200" dirty="0" err="1"/>
                        <a:t>réductibles</a:t>
                      </a:r>
                      <a:r>
                        <a:rPr lang="de-DE" sz="1200" dirty="0"/>
                        <a:t>,</a:t>
                      </a:r>
                      <a:r>
                        <a:rPr lang="de-DE" sz="1200" baseline="0" dirty="0"/>
                        <a:t> </a:t>
                      </a:r>
                      <a:r>
                        <a:rPr lang="de-DE" sz="1200" baseline="0" dirty="0" err="1"/>
                        <a:t>composés</a:t>
                      </a:r>
                      <a:r>
                        <a:rPr lang="de-DE" sz="1200" baseline="0" dirty="0"/>
                        <a:t> </a:t>
                      </a:r>
                      <a:r>
                        <a:rPr lang="de-DE" sz="1200" baseline="0" dirty="0" err="1"/>
                        <a:t>organiques</a:t>
                      </a:r>
                      <a:r>
                        <a:rPr lang="de-DE" sz="1200" baseline="0" dirty="0"/>
                        <a:t>, </a:t>
                      </a:r>
                      <a:r>
                        <a:rPr lang="de-DE" sz="1200" baseline="0" dirty="0" err="1"/>
                        <a:t>oxydants</a:t>
                      </a:r>
                      <a:endParaRPr lang="de-DE" sz="1200" dirty="0"/>
                    </a:p>
                  </a:txBody>
                  <a:tcPr>
                    <a:noFill/>
                  </a:tcPr>
                </a:tc>
                <a:extLst>
                  <a:ext uri="{0D108BD9-81ED-4DB2-BD59-A6C34878D82A}">
                    <a16:rowId xmlns:a16="http://schemas.microsoft.com/office/drawing/2014/main" xmlns="" val="10007"/>
                  </a:ext>
                </a:extLst>
              </a:tr>
              <a:tr h="288032">
                <a:tc>
                  <a:txBody>
                    <a:bodyPr/>
                    <a:lstStyle/>
                    <a:p>
                      <a:r>
                        <a:rPr lang="de-DE" sz="1200" baseline="0" dirty="0"/>
                        <a:t>O</a:t>
                      </a:r>
                      <a:r>
                        <a:rPr lang="de-DE" sz="1200" baseline="-25000" dirty="0"/>
                        <a:t>2</a:t>
                      </a:r>
                      <a:endParaRPr lang="de-DE" sz="1200" baseline="0" dirty="0"/>
                    </a:p>
                  </a:txBody>
                  <a:tcPr/>
                </a:tc>
                <a:tc>
                  <a:txBody>
                    <a:bodyPr/>
                    <a:lstStyle/>
                    <a:p>
                      <a:r>
                        <a:rPr lang="de-DE" sz="1200" dirty="0" err="1"/>
                        <a:t>Oxygène</a:t>
                      </a:r>
                      <a:r>
                        <a:rPr lang="de-DE" sz="1200" dirty="0"/>
                        <a:t> </a:t>
                      </a:r>
                      <a:r>
                        <a:rPr lang="de-DE" sz="1200" dirty="0" err="1"/>
                        <a:t>dissous</a:t>
                      </a:r>
                      <a:endParaRPr lang="de-DE" sz="1200" dirty="0"/>
                    </a:p>
                  </a:txBody>
                  <a:tcPr/>
                </a:tc>
                <a:extLst>
                  <a:ext uri="{0D108BD9-81ED-4DB2-BD59-A6C34878D82A}">
                    <a16:rowId xmlns:a16="http://schemas.microsoft.com/office/drawing/2014/main" xmlns="" val="10008"/>
                  </a:ext>
                </a:extLst>
              </a:tr>
              <a:tr h="288032">
                <a:tc>
                  <a:txBody>
                    <a:bodyPr/>
                    <a:lstStyle/>
                    <a:p>
                      <a:r>
                        <a:rPr lang="de-DE" sz="1200" dirty="0"/>
                        <a:t>Cl</a:t>
                      </a:r>
                      <a:r>
                        <a:rPr lang="de-DE" sz="1200" baseline="30000" dirty="0"/>
                        <a:t>-</a:t>
                      </a:r>
                      <a:endParaRPr lang="de-DE" sz="1200" dirty="0"/>
                    </a:p>
                  </a:txBody>
                  <a:tcPr/>
                </a:tc>
                <a:tc>
                  <a:txBody>
                    <a:bodyPr/>
                    <a:lstStyle/>
                    <a:p>
                      <a:r>
                        <a:rPr lang="de-DE" sz="1200" dirty="0"/>
                        <a:t>Ions de </a:t>
                      </a:r>
                      <a:r>
                        <a:rPr lang="de-DE" sz="1200" dirty="0" err="1"/>
                        <a:t>chlorure</a:t>
                      </a:r>
                      <a:r>
                        <a:rPr lang="de-DE" sz="1200" dirty="0"/>
                        <a:t> (p. ex. </a:t>
                      </a:r>
                      <a:r>
                        <a:rPr lang="de-DE" sz="1200" dirty="0" err="1"/>
                        <a:t>issus</a:t>
                      </a:r>
                      <a:r>
                        <a:rPr lang="de-DE" sz="1200" dirty="0"/>
                        <a:t> de </a:t>
                      </a:r>
                      <a:r>
                        <a:rPr lang="de-DE" sz="1200" baseline="0" dirty="0"/>
                        <a:t>NaCl, HCl)</a:t>
                      </a:r>
                      <a:endParaRPr lang="de-DE" sz="1200" dirty="0"/>
                    </a:p>
                  </a:txBody>
                  <a:tcPr/>
                </a:tc>
                <a:extLst>
                  <a:ext uri="{0D108BD9-81ED-4DB2-BD59-A6C34878D82A}">
                    <a16:rowId xmlns:a16="http://schemas.microsoft.com/office/drawing/2014/main" xmlns="" val="10009"/>
                  </a:ext>
                </a:extLst>
              </a:tr>
              <a:tr h="288032">
                <a:tc>
                  <a:txBody>
                    <a:bodyPr/>
                    <a:lstStyle/>
                    <a:p>
                      <a:r>
                        <a:rPr lang="de-DE" sz="1200" dirty="0"/>
                        <a:t>NH</a:t>
                      </a:r>
                      <a:r>
                        <a:rPr lang="de-DE" sz="1200" baseline="-25000" dirty="0"/>
                        <a:t>4</a:t>
                      </a:r>
                    </a:p>
                  </a:txBody>
                  <a:tcPr>
                    <a:noFill/>
                  </a:tcPr>
                </a:tc>
                <a:tc>
                  <a:txBody>
                    <a:bodyPr/>
                    <a:lstStyle/>
                    <a:p>
                      <a:r>
                        <a:rPr lang="de-DE" sz="1200" dirty="0"/>
                        <a:t>Ion </a:t>
                      </a:r>
                      <a:r>
                        <a:rPr lang="de-DE" sz="1200" dirty="0" err="1"/>
                        <a:t>ammonium</a:t>
                      </a:r>
                      <a:r>
                        <a:rPr lang="de-DE" sz="1200" dirty="0"/>
                        <a:t> (p. ex.</a:t>
                      </a:r>
                      <a:r>
                        <a:rPr lang="de-DE" sz="1200" baseline="0" dirty="0"/>
                        <a:t> </a:t>
                      </a:r>
                      <a:r>
                        <a:rPr lang="de-DE" sz="1200" baseline="0" dirty="0" err="1"/>
                        <a:t>provenant</a:t>
                      </a:r>
                      <a:r>
                        <a:rPr lang="de-DE" sz="1200" baseline="0" dirty="0"/>
                        <a:t> de CH</a:t>
                      </a:r>
                      <a:r>
                        <a:rPr lang="de-DE" sz="1200" baseline="-25000" dirty="0"/>
                        <a:t>4</a:t>
                      </a:r>
                      <a:r>
                        <a:rPr lang="de-DE" sz="1200" baseline="0" dirty="0"/>
                        <a:t>N</a:t>
                      </a:r>
                      <a:r>
                        <a:rPr lang="de-DE" sz="1200" baseline="-25000" dirty="0"/>
                        <a:t>2</a:t>
                      </a:r>
                      <a:r>
                        <a:rPr lang="de-DE" sz="1200" baseline="0" dirty="0"/>
                        <a:t>O – </a:t>
                      </a:r>
                      <a:r>
                        <a:rPr lang="de-DE" sz="1200" baseline="0" dirty="0" err="1"/>
                        <a:t>urée</a:t>
                      </a:r>
                      <a:r>
                        <a:rPr lang="de-DE" sz="1200" baseline="0" dirty="0"/>
                        <a:t>, NH</a:t>
                      </a:r>
                      <a:r>
                        <a:rPr lang="de-DE" sz="1200" baseline="-25000" dirty="0"/>
                        <a:t>4</a:t>
                      </a:r>
                      <a:r>
                        <a:rPr lang="de-DE" sz="1200" baseline="0" dirty="0"/>
                        <a:t>NO</a:t>
                      </a:r>
                      <a:r>
                        <a:rPr lang="de-DE" sz="1200" baseline="-25000" dirty="0"/>
                        <a:t>3</a:t>
                      </a:r>
                      <a:r>
                        <a:rPr lang="de-DE" sz="1200" baseline="0" dirty="0"/>
                        <a:t>)</a:t>
                      </a:r>
                      <a:endParaRPr lang="de-DE" sz="1200" dirty="0"/>
                    </a:p>
                  </a:txBody>
                  <a:tcPr>
                    <a:noFill/>
                  </a:tcPr>
                </a:tc>
                <a:extLst>
                  <a:ext uri="{0D108BD9-81ED-4DB2-BD59-A6C34878D82A}">
                    <a16:rowId xmlns:a16="http://schemas.microsoft.com/office/drawing/2014/main" xmlns="" val="10010"/>
                  </a:ext>
                </a:extLst>
              </a:tr>
              <a:tr h="216024">
                <a:tc>
                  <a:txBody>
                    <a:bodyPr/>
                    <a:lstStyle/>
                    <a:p>
                      <a:r>
                        <a:rPr lang="de-DE" sz="1200" baseline="0" dirty="0" err="1"/>
                        <a:t>Hydrocarbures</a:t>
                      </a:r>
                      <a:endParaRPr lang="de-DE" sz="1200" baseline="0" dirty="0"/>
                    </a:p>
                  </a:txBody>
                  <a:tcPr/>
                </a:tc>
                <a:tc>
                  <a:txBody>
                    <a:bodyPr/>
                    <a:lstStyle/>
                    <a:p>
                      <a:r>
                        <a:rPr lang="de-DE" sz="1200" dirty="0" err="1"/>
                        <a:t>Pétrole</a:t>
                      </a:r>
                      <a:r>
                        <a:rPr lang="de-DE" sz="1200" dirty="0"/>
                        <a:t> </a:t>
                      </a:r>
                      <a:r>
                        <a:rPr lang="de-DE" sz="1200" dirty="0" err="1"/>
                        <a:t>dans</a:t>
                      </a:r>
                      <a:r>
                        <a:rPr lang="de-DE" sz="1200" dirty="0"/>
                        <a:t> </a:t>
                      </a:r>
                      <a:r>
                        <a:rPr lang="de-DE" sz="1200" dirty="0" err="1"/>
                        <a:t>l‘eau</a:t>
                      </a:r>
                      <a:r>
                        <a:rPr lang="de-DE" sz="1200" dirty="0"/>
                        <a:t> </a:t>
                      </a:r>
                      <a:r>
                        <a:rPr lang="de-DE" sz="1200" dirty="0" err="1"/>
                        <a:t>brute</a:t>
                      </a:r>
                      <a:endParaRPr lang="de-DE" sz="1200" dirty="0"/>
                    </a:p>
                  </a:txBody>
                  <a:tcPr/>
                </a:tc>
                <a:extLst>
                  <a:ext uri="{0D108BD9-81ED-4DB2-BD59-A6C34878D82A}">
                    <a16:rowId xmlns:a16="http://schemas.microsoft.com/office/drawing/2014/main" xmlns="" val="10011"/>
                  </a:ext>
                </a:extLst>
              </a:tr>
              <a:tr h="216024">
                <a:tc>
                  <a:txBody>
                    <a:bodyPr/>
                    <a:lstStyle/>
                    <a:p>
                      <a:r>
                        <a:rPr lang="de-DE" sz="1200" kern="1200" dirty="0">
                          <a:solidFill>
                            <a:schemeClr val="tx1"/>
                          </a:solidFill>
                          <a:latin typeface="+mn-lt"/>
                          <a:ea typeface="+mn-ea"/>
                          <a:cs typeface="+mn-cs"/>
                        </a:rPr>
                        <a:t>Chlore total</a:t>
                      </a:r>
                      <a:endParaRPr lang="de-DE" sz="1200" baseline="0" dirty="0"/>
                    </a:p>
                  </a:txBody>
                  <a:tcPr/>
                </a:tc>
                <a:tc>
                  <a:txBody>
                    <a:bodyPr/>
                    <a:lstStyle/>
                    <a:p>
                      <a:r>
                        <a:rPr lang="de-DE" sz="1200" dirty="0"/>
                        <a:t>Somme des </a:t>
                      </a:r>
                      <a:r>
                        <a:rPr lang="de-DE" sz="1200" dirty="0" err="1"/>
                        <a:t>composés</a:t>
                      </a:r>
                      <a:r>
                        <a:rPr lang="de-DE" sz="1200" dirty="0"/>
                        <a:t> </a:t>
                      </a:r>
                      <a:r>
                        <a:rPr lang="de-DE" sz="1200" dirty="0" err="1"/>
                        <a:t>chlorés</a:t>
                      </a:r>
                      <a:r>
                        <a:rPr lang="de-DE" sz="1200" dirty="0"/>
                        <a:t> et </a:t>
                      </a:r>
                      <a:r>
                        <a:rPr lang="de-DE" sz="1200" dirty="0" err="1"/>
                        <a:t>chloramines</a:t>
                      </a:r>
                      <a:r>
                        <a:rPr lang="de-DE" sz="1200" dirty="0"/>
                        <a:t>;</a:t>
                      </a:r>
                      <a:r>
                        <a:rPr lang="de-DE" sz="1200" baseline="0" dirty="0"/>
                        <a:t> </a:t>
                      </a:r>
                      <a:r>
                        <a:rPr lang="de-DE" sz="1200" baseline="0" dirty="0" err="1"/>
                        <a:t>composés</a:t>
                      </a:r>
                      <a:r>
                        <a:rPr lang="de-DE" sz="1200" baseline="0" dirty="0"/>
                        <a:t> Cl et </a:t>
                      </a:r>
                      <a:r>
                        <a:rPr lang="de-DE" sz="1200" baseline="0" dirty="0" err="1"/>
                        <a:t>hydrocarbures</a:t>
                      </a:r>
                      <a:endParaRPr lang="de-DE" sz="1200" dirty="0"/>
                    </a:p>
                  </a:txBody>
                  <a:tcPr/>
                </a:tc>
                <a:extLst>
                  <a:ext uri="{0D108BD9-81ED-4DB2-BD59-A6C34878D82A}">
                    <a16:rowId xmlns:a16="http://schemas.microsoft.com/office/drawing/2014/main" xmlns="" val="10012"/>
                  </a:ext>
                </a:extLst>
              </a:tr>
              <a:tr h="315456">
                <a:tc>
                  <a:txBody>
                    <a:bodyPr/>
                    <a:lstStyle/>
                    <a:p>
                      <a:r>
                        <a:rPr lang="de-DE" sz="1200" baseline="0" dirty="0"/>
                        <a:t>Cl</a:t>
                      </a:r>
                      <a:r>
                        <a:rPr lang="de-DE" sz="1200" baseline="-25000" dirty="0"/>
                        <a:t>2</a:t>
                      </a:r>
                      <a:r>
                        <a:rPr lang="de-DE" sz="1200" baseline="0" dirty="0"/>
                        <a:t>; HOCl; OCl</a:t>
                      </a:r>
                      <a:r>
                        <a:rPr lang="de-DE" sz="1200" baseline="30000" dirty="0"/>
                        <a:t>-</a:t>
                      </a:r>
                      <a:endParaRPr lang="de-DE" sz="1200" baseline="0" dirty="0"/>
                    </a:p>
                  </a:txBody>
                  <a:tcPr/>
                </a:tc>
                <a:tc>
                  <a:txBody>
                    <a:bodyPr/>
                    <a:lstStyle/>
                    <a:p>
                      <a:r>
                        <a:rPr lang="de-DE" sz="1200" dirty="0"/>
                        <a:t>Chlore </a:t>
                      </a:r>
                      <a:r>
                        <a:rPr lang="de-DE" sz="1200" dirty="0" err="1"/>
                        <a:t>libre</a:t>
                      </a:r>
                      <a:r>
                        <a:rPr lang="de-DE" sz="1200" dirty="0"/>
                        <a:t> (</a:t>
                      </a:r>
                      <a:r>
                        <a:rPr lang="de-DE" sz="1200" dirty="0" err="1"/>
                        <a:t>gaz</a:t>
                      </a:r>
                      <a:r>
                        <a:rPr lang="de-DE" sz="1200" dirty="0"/>
                        <a:t> de chlore; </a:t>
                      </a:r>
                      <a:r>
                        <a:rPr lang="de-DE" sz="1200" dirty="0" err="1"/>
                        <a:t>acide</a:t>
                      </a:r>
                      <a:r>
                        <a:rPr lang="de-DE" sz="1200" dirty="0"/>
                        <a:t> </a:t>
                      </a:r>
                      <a:r>
                        <a:rPr lang="de-DE" sz="1200" dirty="0" err="1"/>
                        <a:t>hypochloreux</a:t>
                      </a:r>
                      <a:r>
                        <a:rPr lang="de-DE" sz="1200" dirty="0"/>
                        <a:t> – </a:t>
                      </a:r>
                      <a:r>
                        <a:rPr lang="de-DE" sz="1200" dirty="0" err="1"/>
                        <a:t>part</a:t>
                      </a:r>
                      <a:r>
                        <a:rPr lang="de-DE" sz="1200" dirty="0"/>
                        <a:t> </a:t>
                      </a:r>
                      <a:r>
                        <a:rPr lang="de-DE" sz="1200" dirty="0" err="1"/>
                        <a:t>active</a:t>
                      </a:r>
                      <a:r>
                        <a:rPr lang="de-DE" sz="1200" dirty="0"/>
                        <a:t>)</a:t>
                      </a:r>
                    </a:p>
                  </a:txBody>
                  <a:tcPr/>
                </a:tc>
                <a:extLst>
                  <a:ext uri="{0D108BD9-81ED-4DB2-BD59-A6C34878D82A}">
                    <a16:rowId xmlns:a16="http://schemas.microsoft.com/office/drawing/2014/main" xmlns="" val="10013"/>
                  </a:ext>
                </a:extLst>
              </a:tr>
              <a:tr h="315456">
                <a:tc>
                  <a:txBody>
                    <a:bodyPr/>
                    <a:lstStyle/>
                    <a:p>
                      <a:r>
                        <a:rPr lang="de-DE" sz="1200" baseline="0" dirty="0"/>
                        <a:t>ClO</a:t>
                      </a:r>
                      <a:r>
                        <a:rPr lang="de-DE" sz="1200" baseline="-25000" dirty="0"/>
                        <a:t>2</a:t>
                      </a:r>
                    </a:p>
                  </a:txBody>
                  <a:tcPr/>
                </a:tc>
                <a:tc>
                  <a:txBody>
                    <a:bodyPr/>
                    <a:lstStyle/>
                    <a:p>
                      <a:r>
                        <a:rPr lang="de-DE" sz="1200" dirty="0"/>
                        <a:t>Dioxyde de chlore </a:t>
                      </a:r>
                      <a:r>
                        <a:rPr lang="de-DE" sz="1200" dirty="0" err="1"/>
                        <a:t>pour</a:t>
                      </a:r>
                      <a:r>
                        <a:rPr lang="de-DE" sz="1200" dirty="0"/>
                        <a:t> la </a:t>
                      </a:r>
                      <a:r>
                        <a:rPr lang="de-DE" sz="1200" dirty="0" err="1"/>
                        <a:t>désinfection</a:t>
                      </a:r>
                      <a:r>
                        <a:rPr lang="de-DE" sz="1200" dirty="0"/>
                        <a:t> de </a:t>
                      </a:r>
                      <a:r>
                        <a:rPr lang="de-DE" sz="1200" dirty="0" err="1"/>
                        <a:t>l‘eau</a:t>
                      </a:r>
                      <a:r>
                        <a:rPr lang="de-DE" sz="1200" dirty="0"/>
                        <a:t> </a:t>
                      </a:r>
                      <a:r>
                        <a:rPr lang="de-DE" sz="1200" dirty="0" err="1"/>
                        <a:t>potable</a:t>
                      </a:r>
                      <a:r>
                        <a:rPr lang="de-DE" sz="1200" dirty="0"/>
                        <a:t>: </a:t>
                      </a:r>
                      <a:r>
                        <a:rPr lang="de-DE" sz="1200" dirty="0" err="1"/>
                        <a:t>surveillance</a:t>
                      </a:r>
                      <a:r>
                        <a:rPr lang="de-DE" sz="1200" dirty="0"/>
                        <a:t> de </a:t>
                      </a:r>
                      <a:r>
                        <a:rPr lang="de-DE" sz="1200" dirty="0" err="1"/>
                        <a:t>production</a:t>
                      </a:r>
                      <a:r>
                        <a:rPr lang="de-DE" sz="1200" dirty="0"/>
                        <a:t> à 436 nm</a:t>
                      </a:r>
                    </a:p>
                  </a:txBody>
                  <a:tcPr/>
                </a:tc>
                <a:extLst>
                  <a:ext uri="{0D108BD9-81ED-4DB2-BD59-A6C34878D82A}">
                    <a16:rowId xmlns:a16="http://schemas.microsoft.com/office/drawing/2014/main" xmlns="" val="10014"/>
                  </a:ext>
                </a:extLst>
              </a:tr>
              <a:tr h="315456">
                <a:tc>
                  <a:txBody>
                    <a:bodyPr/>
                    <a:lstStyle/>
                    <a:p>
                      <a:r>
                        <a:rPr lang="de-DE" sz="1200" baseline="0" dirty="0"/>
                        <a:t>O</a:t>
                      </a:r>
                      <a:r>
                        <a:rPr lang="de-DE" sz="1200" baseline="-25000" dirty="0"/>
                        <a:t>3</a:t>
                      </a:r>
                    </a:p>
                  </a:txBody>
                  <a:tcPr/>
                </a:tc>
                <a:tc>
                  <a:txBody>
                    <a:bodyPr/>
                    <a:lstStyle/>
                    <a:p>
                      <a:r>
                        <a:rPr lang="de-DE" sz="1200" dirty="0"/>
                        <a:t>Gaz </a:t>
                      </a:r>
                      <a:r>
                        <a:rPr lang="de-DE" sz="1200" dirty="0" err="1"/>
                        <a:t>hautement</a:t>
                      </a:r>
                      <a:r>
                        <a:rPr lang="de-DE" sz="1200" dirty="0"/>
                        <a:t> </a:t>
                      </a:r>
                      <a:r>
                        <a:rPr lang="de-DE" sz="1200" dirty="0" err="1"/>
                        <a:t>réactif</a:t>
                      </a:r>
                      <a:r>
                        <a:rPr lang="de-DE" sz="1200" dirty="0"/>
                        <a:t> </a:t>
                      </a:r>
                      <a:r>
                        <a:rPr lang="de-DE" sz="1200" dirty="0" err="1"/>
                        <a:t>utilisé</a:t>
                      </a:r>
                      <a:r>
                        <a:rPr lang="de-DE" sz="1200" dirty="0"/>
                        <a:t> </a:t>
                      </a:r>
                      <a:r>
                        <a:rPr lang="de-DE" sz="1200" dirty="0" err="1"/>
                        <a:t>pour</a:t>
                      </a:r>
                      <a:r>
                        <a:rPr lang="de-DE" sz="1200" dirty="0"/>
                        <a:t> la </a:t>
                      </a:r>
                      <a:r>
                        <a:rPr lang="de-DE" sz="1200" dirty="0" err="1"/>
                        <a:t>désinfection</a:t>
                      </a:r>
                      <a:r>
                        <a:rPr lang="de-DE" sz="1200" baseline="0" dirty="0"/>
                        <a:t>; </a:t>
                      </a:r>
                      <a:r>
                        <a:rPr lang="de-DE" sz="1200" baseline="0" dirty="0" err="1"/>
                        <a:t>mesure</a:t>
                      </a:r>
                      <a:r>
                        <a:rPr lang="de-DE" sz="1200" baseline="0" dirty="0"/>
                        <a:t> CAS254</a:t>
                      </a:r>
                      <a:endParaRPr lang="de-DE" sz="1200" dirty="0"/>
                    </a:p>
                  </a:txBody>
                  <a:tcPr/>
                </a:tc>
                <a:extLst>
                  <a:ext uri="{0D108BD9-81ED-4DB2-BD59-A6C34878D82A}">
                    <a16:rowId xmlns:a16="http://schemas.microsoft.com/office/drawing/2014/main" xmlns="" val="10015"/>
                  </a:ext>
                </a:extLst>
              </a:tr>
              <a:tr h="315456">
                <a:tc>
                  <a:txBody>
                    <a:bodyPr/>
                    <a:lstStyle/>
                    <a:p>
                      <a:r>
                        <a:rPr lang="de-DE" sz="1200" baseline="0" dirty="0" err="1"/>
                        <a:t>Germes</a:t>
                      </a:r>
                      <a:endParaRPr lang="de-DE" sz="1200" baseline="0" dirty="0"/>
                    </a:p>
                  </a:txBody>
                  <a:tcPr/>
                </a:tc>
                <a:tc>
                  <a:txBody>
                    <a:bodyPr/>
                    <a:lstStyle/>
                    <a:p>
                      <a:r>
                        <a:rPr lang="de-DE" sz="1200" dirty="0" err="1"/>
                        <a:t>Nombre</a:t>
                      </a:r>
                      <a:r>
                        <a:rPr lang="de-DE" sz="1200" dirty="0"/>
                        <a:t> total de </a:t>
                      </a:r>
                      <a:r>
                        <a:rPr lang="de-DE" sz="1200" dirty="0" err="1"/>
                        <a:t>germes</a:t>
                      </a:r>
                      <a:r>
                        <a:rPr lang="de-DE" sz="1200" dirty="0"/>
                        <a:t> </a:t>
                      </a:r>
                      <a:r>
                        <a:rPr lang="de-DE" sz="1200" dirty="0" err="1"/>
                        <a:t>déterminés</a:t>
                      </a:r>
                      <a:r>
                        <a:rPr lang="de-DE" sz="1200" dirty="0"/>
                        <a:t> par </a:t>
                      </a:r>
                      <a:r>
                        <a:rPr lang="de-DE" sz="1200" dirty="0" err="1"/>
                        <a:t>cytométrie</a:t>
                      </a:r>
                      <a:r>
                        <a:rPr lang="de-DE" sz="1200" dirty="0"/>
                        <a:t> à </a:t>
                      </a:r>
                      <a:r>
                        <a:rPr lang="de-DE" sz="1200" dirty="0" err="1"/>
                        <a:t>flux</a:t>
                      </a:r>
                      <a:endParaRPr lang="de-DE" sz="1200" dirty="0"/>
                    </a:p>
                  </a:txBody>
                  <a:tcPr/>
                </a:tc>
                <a:extLst>
                  <a:ext uri="{0D108BD9-81ED-4DB2-BD59-A6C34878D82A}">
                    <a16:rowId xmlns:a16="http://schemas.microsoft.com/office/drawing/2014/main" xmlns="" val="10016"/>
                  </a:ext>
                </a:extLst>
              </a:tr>
            </a:tbl>
          </a:graphicData>
        </a:graphic>
      </p:graphicFrame>
    </p:spTree>
    <p:extLst>
      <p:ext uri="{BB962C8B-B14F-4D97-AF65-F5344CB8AC3E}">
        <p14:creationId xmlns:p14="http://schemas.microsoft.com/office/powerpoint/2010/main" val="15544946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57200" y="1921044"/>
            <a:ext cx="8069179" cy="1977188"/>
          </a:xfrm>
        </p:spPr>
        <p:txBody>
          <a:bodyPr/>
          <a:lstStyle/>
          <a:p>
            <a:pPr marL="0" indent="0" algn="ctr">
              <a:buNone/>
            </a:pPr>
            <a:r>
              <a:rPr lang="de-CH" sz="4800" b="1" dirty="0" err="1"/>
              <a:t>Monitorage</a:t>
            </a:r>
            <a:r>
              <a:rPr lang="de-CH" sz="4800" b="1" dirty="0"/>
              <a:t> en </a:t>
            </a:r>
            <a:r>
              <a:rPr lang="de-CH" sz="4800" b="1" dirty="0" err="1"/>
              <a:t>ligne</a:t>
            </a:r>
            <a:endParaRPr lang="de-CH" sz="4800" b="1" dirty="0"/>
          </a:p>
          <a:p>
            <a:endParaRPr lang="de-CH" dirty="0"/>
          </a:p>
          <a:p>
            <a:endParaRPr lang="de-CH" dirty="0"/>
          </a:p>
        </p:txBody>
      </p:sp>
      <p:sp>
        <p:nvSpPr>
          <p:cNvPr id="5" name="Titel 4">
            <a:extLst>
              <a:ext uri="{FF2B5EF4-FFF2-40B4-BE49-F238E27FC236}">
                <a16:creationId xmlns:a16="http://schemas.microsoft.com/office/drawing/2014/main" xmlns="" id="{9C6759A1-97A2-41B9-AC87-27DA85CD055C}"/>
              </a:ext>
            </a:extLst>
          </p:cNvPr>
          <p:cNvSpPr>
            <a:spLocks noGrp="1"/>
          </p:cNvSpPr>
          <p:nvPr>
            <p:ph type="title"/>
          </p:nvPr>
        </p:nvSpPr>
        <p:spPr/>
        <p:txBody>
          <a:bodyPr/>
          <a:lstStyle/>
          <a:p>
            <a:endParaRPr lang="de-DE" dirty="0"/>
          </a:p>
        </p:txBody>
      </p:sp>
      <p:sp>
        <p:nvSpPr>
          <p:cNvPr id="4" name="Datumsplatzhalter 4">
            <a:extLst>
              <a:ext uri="{FF2B5EF4-FFF2-40B4-BE49-F238E27FC236}">
                <a16:creationId xmlns:a16="http://schemas.microsoft.com/office/drawing/2014/main" xmlns="" id="{4062620B-C2D1-4895-B72F-E5C2FB4EE166}"/>
              </a:ext>
            </a:extLst>
          </p:cNvPr>
          <p:cNvSpPr>
            <a:spLocks noGrp="1"/>
          </p:cNvSpPr>
          <p:nvPr>
            <p:ph type="dt" sz="half" idx="10"/>
          </p:nvPr>
        </p:nvSpPr>
        <p:spPr>
          <a:xfrm>
            <a:off x="467544" y="6309320"/>
            <a:ext cx="2592288" cy="365125"/>
          </a:xfrm>
        </p:spPr>
        <p:txBody>
          <a:bodyPr/>
          <a:lstStyle/>
          <a:p>
            <a:r>
              <a:rPr lang="de-DE" dirty="0"/>
              <a:t>Formation </a:t>
            </a:r>
            <a:r>
              <a:rPr lang="de-DE" dirty="0" err="1"/>
              <a:t>continue</a:t>
            </a:r>
            <a:r>
              <a:rPr lang="de-DE" dirty="0"/>
              <a:t> ASF 2018</a:t>
            </a:r>
            <a:endParaRPr lang="de-CH" dirty="0"/>
          </a:p>
        </p:txBody>
      </p:sp>
    </p:spTree>
    <p:extLst>
      <p:ext uri="{BB962C8B-B14F-4D97-AF65-F5344CB8AC3E}">
        <p14:creationId xmlns:p14="http://schemas.microsoft.com/office/powerpoint/2010/main" val="182848352"/>
      </p:ext>
    </p:extLst>
  </p:cSld>
  <p:clrMapOvr>
    <a:masterClrMapping/>
  </p:clrMapOvr>
</p:sld>
</file>

<file path=ppt/theme/theme1.xml><?xml version="1.0" encoding="utf-8"?>
<a:theme xmlns:a="http://schemas.openxmlformats.org/drawingml/2006/main" name="Benutzerdefiniertes 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2685</Words>
  <Application>Microsoft Office PowerPoint</Application>
  <PresentationFormat>Bildschirmpräsentation (4:3)</PresentationFormat>
  <Paragraphs>518</Paragraphs>
  <Slides>50</Slides>
  <Notes>10</Notes>
  <HiddenSlides>0</HiddenSlides>
  <MMClips>0</MMClips>
  <ScaleCrop>false</ScaleCrop>
  <HeadingPairs>
    <vt:vector size="4" baseType="variant">
      <vt:variant>
        <vt:lpstr>Design</vt:lpstr>
      </vt:variant>
      <vt:variant>
        <vt:i4>1</vt:i4>
      </vt:variant>
      <vt:variant>
        <vt:lpstr>Folientitel</vt:lpstr>
      </vt:variant>
      <vt:variant>
        <vt:i4>50</vt:i4>
      </vt:variant>
    </vt:vector>
  </HeadingPairs>
  <TitlesOfParts>
    <vt:vector size="51" baseType="lpstr">
      <vt:lpstr>Benutzerdefiniertes Design</vt:lpstr>
      <vt:lpstr>Mesures en ligne Monitorage Analyses combinées</vt:lpstr>
      <vt:lpstr>PowerPoint-Präsentation</vt:lpstr>
      <vt:lpstr>Introduction</vt:lpstr>
      <vt:lpstr>Généralités</vt:lpstr>
      <vt:lpstr>Généralités</vt:lpstr>
      <vt:lpstr>Généralités</vt:lpstr>
      <vt:lpstr>Généralités</vt:lpstr>
      <vt:lpstr>Paramètres de mesure</vt:lpstr>
      <vt:lpstr>PowerPoint-Präsentation</vt:lpstr>
      <vt:lpstr>Monitorage en ligne &amp; W12</vt:lpstr>
      <vt:lpstr>Processus de production</vt:lpstr>
      <vt:lpstr>Schéma de la production d’eau potable</vt:lpstr>
      <vt:lpstr>Paramètres en lignes</vt:lpstr>
      <vt:lpstr>Attention!</vt:lpstr>
      <vt:lpstr>PowerPoint-Präsentation</vt:lpstr>
      <vt:lpstr>Conductivité </vt:lpstr>
      <vt:lpstr>Conductivité</vt:lpstr>
      <vt:lpstr>Conductivité: exemples</vt:lpstr>
      <vt:lpstr>PowerPoint-Präsentation</vt:lpstr>
      <vt:lpstr>Turbidité</vt:lpstr>
      <vt:lpstr>Mesure de la turbidité</vt:lpstr>
      <vt:lpstr>PowerPoint-Präsentation</vt:lpstr>
      <vt:lpstr>CAS(254): indicateur de carbone organique</vt:lpstr>
      <vt:lpstr>CAS(254): indicateur de carbone organique</vt:lpstr>
      <vt:lpstr>Teneurs typiques en COD: eaux naturelles</vt:lpstr>
      <vt:lpstr>PowerPoint-Präsentation</vt:lpstr>
      <vt:lpstr>Evaluation des données</vt:lpstr>
      <vt:lpstr>Evaluation des données</vt:lpstr>
      <vt:lpstr>Evaluation des données</vt:lpstr>
      <vt:lpstr>Evaluation des données </vt:lpstr>
      <vt:lpstr>Assurance-qualité</vt:lpstr>
      <vt:lpstr>PowerPoint-Präsentation</vt:lpstr>
      <vt:lpstr>Tests microbiologiques de l’eau </vt:lpstr>
      <vt:lpstr>Standards d‘hygiène actuels pour l‘eau potable et les eaux de piscine</vt:lpstr>
      <vt:lpstr>Méthode classique: GMA</vt:lpstr>
      <vt:lpstr>Méthode traditionnelle GMA: inconvénients</vt:lpstr>
      <vt:lpstr>PowerPoint-Präsentation</vt:lpstr>
      <vt:lpstr>Cytométrie en flux:  applications possibles</vt:lpstr>
      <vt:lpstr>Cytométrie en flux: exemple</vt:lpstr>
      <vt:lpstr>Cytométrie en flux: exemple</vt:lpstr>
      <vt:lpstr>Autocontrôle bactériologique sans filtration</vt:lpstr>
      <vt:lpstr>PowerPoint-Präsentation</vt:lpstr>
      <vt:lpstr>Homologations générales pour  Colilert-18/ Enterolert-DW/ Pseudalert</vt:lpstr>
      <vt:lpstr>Désinfection UV</vt:lpstr>
      <vt:lpstr>Désinfection UV</vt:lpstr>
      <vt:lpstr>Désinfection UV</vt:lpstr>
      <vt:lpstr>Désinfection UV</vt:lpstr>
      <vt:lpstr>Désinfection UV</vt:lpstr>
      <vt:lpstr>Désinfection UV</vt:lpstr>
      <vt:lpstr>Désinfection UV</vt:lpstr>
    </vt:vector>
  </TitlesOfParts>
  <Company>BGV</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Sonja Furer</dc:creator>
  <cp:lastModifiedBy>Meier Franziska (I-AT-IU-IB-AMT2)</cp:lastModifiedBy>
  <cp:revision>282</cp:revision>
  <cp:lastPrinted>2018-01-02T08:35:45Z</cp:lastPrinted>
  <dcterms:created xsi:type="dcterms:W3CDTF">2012-01-06T09:44:05Z</dcterms:created>
  <dcterms:modified xsi:type="dcterms:W3CDTF">2018-04-13T12:15:00Z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