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1" r:id="rId3"/>
    <p:sldId id="290" r:id="rId4"/>
    <p:sldId id="333" r:id="rId5"/>
    <p:sldId id="324" r:id="rId6"/>
    <p:sldId id="325" r:id="rId7"/>
    <p:sldId id="329" r:id="rId8"/>
    <p:sldId id="330" r:id="rId9"/>
    <p:sldId id="332" r:id="rId10"/>
    <p:sldId id="321" r:id="rId11"/>
    <p:sldId id="328" r:id="rId12"/>
  </p:sldIdLst>
  <p:sldSz cx="12192000" cy="6858000"/>
  <p:notesSz cx="6864350" cy="99964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C0"/>
    <a:srgbClr val="2333A9"/>
    <a:srgbClr val="D5F3FD"/>
    <a:srgbClr val="EBF8FF"/>
    <a:srgbClr val="71EEFB"/>
    <a:srgbClr val="1C7FA2"/>
    <a:srgbClr val="A3E8FD"/>
    <a:srgbClr val="71A7C9"/>
    <a:srgbClr val="F4910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 autoAdjust="0"/>
    <p:restoredTop sz="78583" autoAdjust="0"/>
  </p:normalViewPr>
  <p:slideViewPr>
    <p:cSldViewPr>
      <p:cViewPr varScale="1">
        <p:scale>
          <a:sx n="60" d="100"/>
          <a:sy n="60" d="100"/>
        </p:scale>
        <p:origin x="-84" y="-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8212" y="0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BE2B5C-7752-4D66-96CE-C62AA4361019}" type="datetimeFigureOut">
              <a:rPr lang="de-DE"/>
              <a:pPr>
                <a:defRPr/>
              </a:pPr>
              <a:t>18.04.2018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94929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8212" y="9494929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E414B0-A09D-413E-9122-E8BE68558E0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3611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8212" y="0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46B6FD-53CC-4741-BEE8-C7315C36A6AB}" type="datetimeFigureOut">
              <a:rPr lang="de-DE"/>
              <a:pPr>
                <a:defRPr/>
              </a:pPr>
              <a:t>18.04.2018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9300"/>
            <a:ext cx="66611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436" y="4748332"/>
            <a:ext cx="5491480" cy="4498420"/>
          </a:xfrm>
          <a:prstGeom prst="rect">
            <a:avLst/>
          </a:prstGeom>
        </p:spPr>
        <p:txBody>
          <a:bodyPr vert="horz" lIns="92172" tIns="46086" rIns="92172" bIns="46086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94929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8212" y="9494929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BA3E26-75A9-42D1-9EA3-93A554970B8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1038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" y="749300"/>
            <a:ext cx="6661150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D7503F-3F14-44EA-ADAD-A5D42890D2B8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3703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" y="749300"/>
            <a:ext cx="6661150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" y="749300"/>
            <a:ext cx="6661150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61150" cy="37480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DC871-CAA3-46BA-802B-A667A6F47A85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425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61150" cy="37480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DC871-CAA3-46BA-802B-A667A6F47A85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4258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" y="749300"/>
            <a:ext cx="6661150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B03C51-4AA1-45A5-9A91-F0F34BE9F2F4}" type="slidenum">
              <a:rPr lang="de-CH">
                <a:solidFill>
                  <a:prstClr val="black"/>
                </a:solidFill>
              </a:rPr>
              <a:pPr/>
              <a:t>4</a:t>
            </a:fld>
            <a:endParaRPr lang="de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" y="749300"/>
            <a:ext cx="6661150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" y="749300"/>
            <a:ext cx="6661150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" y="749300"/>
            <a:ext cx="6661150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" y="749300"/>
            <a:ext cx="6661150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" y="749300"/>
            <a:ext cx="6661150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rgbClr val="2333A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dirty="0" smtClean="0"/>
              <a:t>Formation continue 2017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711200" y="3404592"/>
            <a:ext cx="10472928" cy="1752600"/>
          </a:xfrm>
        </p:spPr>
        <p:txBody>
          <a:bodyPr lIns="0" rIns="18288"/>
          <a:lstStyle>
            <a:lvl1pPr marL="0" marR="45720" indent="0" algn="ctr">
              <a:buNone/>
              <a:defRPr sz="3200" b="1" baseline="0">
                <a:solidFill>
                  <a:srgbClr val="2333A9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Bon appétit</a:t>
            </a:r>
          </a:p>
          <a:p>
            <a:endParaRPr kumimoji="0" lang="en-US" dirty="0" smtClean="0"/>
          </a:p>
          <a:p>
            <a:r>
              <a:rPr kumimoji="0" lang="en-US" dirty="0" smtClean="0"/>
              <a:t>Reprise du </a:t>
            </a:r>
            <a:r>
              <a:rPr kumimoji="0" lang="en-US" dirty="0" err="1" smtClean="0"/>
              <a:t>cours</a:t>
            </a:r>
            <a:r>
              <a:rPr kumimoji="0" lang="en-US" dirty="0" smtClean="0"/>
              <a:t> à  13.15 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04. - 13. April 2017</a:t>
            </a:r>
            <a:endParaRPr lang="de-CH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SBV WEITERBILDUNGSKURSE 2017</a:t>
            </a:r>
            <a:endParaRPr lang="de-CH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0D36B-12A4-44F5-A06B-D4533AB69DE0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04. - 13. April 2017</a:t>
            </a:r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SBV WEITERBILDUNGSKURSE 2017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1AE8F-B91D-404F-B14B-05739880DB4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49192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2333A9">
                  <a:alpha val="66000"/>
                </a:srgb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16832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04. - 13. April 2017</a:t>
            </a:r>
            <a:endParaRPr lang="de-CH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SBV WEITERBILDUNGSKURSE 2017</a:t>
            </a:r>
            <a:endParaRPr lang="de-CH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70FCDF-4071-4CD6-AB44-D15E2C952B8A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9536" y="1052737"/>
            <a:ext cx="8286750" cy="1071563"/>
          </a:xfrm>
        </p:spPr>
        <p:txBody>
          <a:bodyPr>
            <a:noAutofit/>
          </a:bodyPr>
          <a:lstStyle/>
          <a:p>
            <a:pPr indent="544513">
              <a:defRPr/>
            </a:pP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</a:t>
            </a: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memoria</a:t>
            </a: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</a:p>
        </p:txBody>
      </p:sp>
      <p:sp>
        <p:nvSpPr>
          <p:cNvPr id="7171" name="Inhaltsplatzhalter 3"/>
          <p:cNvSpPr>
            <a:spLocks noGrp="1"/>
          </p:cNvSpPr>
          <p:nvPr>
            <p:ph idx="1"/>
          </p:nvPr>
        </p:nvSpPr>
        <p:spPr>
          <a:xfrm>
            <a:off x="2351584" y="2668290"/>
            <a:ext cx="7848872" cy="2272879"/>
          </a:xfrm>
        </p:spPr>
        <p:txBody>
          <a:bodyPr>
            <a:normAutofit/>
          </a:bodyPr>
          <a:lstStyle/>
          <a:p>
            <a:pPr marL="0" indent="87313">
              <a:buClr>
                <a:srgbClr val="005DC0"/>
              </a:buClr>
              <a:buNone/>
            </a:pPr>
            <a:endParaRPr lang="de-CH" sz="2800" b="1" dirty="0">
              <a:solidFill>
                <a:srgbClr val="005DC0"/>
              </a:solidFill>
              <a:latin typeface="Century Gothic" panose="020B0502020202020204" pitchFamily="34" charset="0"/>
            </a:endParaRPr>
          </a:p>
          <a:p>
            <a:pPr marL="0" indent="87313">
              <a:buClr>
                <a:srgbClr val="005DC0"/>
              </a:buClr>
              <a:buNone/>
            </a:pPr>
            <a:r>
              <a:rPr lang="de-CH" sz="2800" b="1" dirty="0">
                <a:solidFill>
                  <a:srgbClr val="005DC0"/>
                </a:solidFill>
                <a:latin typeface="Century Gothic" panose="020B0502020202020204" pitchFamily="34" charset="0"/>
              </a:rPr>
              <a:t>........ </a:t>
            </a:r>
            <a:r>
              <a:rPr lang="de-CH" sz="2800" b="1" dirty="0" err="1">
                <a:solidFill>
                  <a:srgbClr val="005DC0"/>
                </a:solidFill>
                <a:latin typeface="Century Gothic" panose="020B0502020202020204" pitchFamily="34" charset="0"/>
              </a:rPr>
              <a:t>après</a:t>
            </a:r>
            <a:r>
              <a:rPr lang="de-CH" sz="2800" b="1" dirty="0">
                <a:solidFill>
                  <a:srgbClr val="005DC0"/>
                </a:solidFill>
                <a:latin typeface="Century Gothic" panose="020B0502020202020204" pitchFamily="34" charset="0"/>
              </a:rPr>
              <a:t> la 1</a:t>
            </a:r>
            <a:r>
              <a:rPr lang="de-CH" sz="2800" b="1" baseline="30000" dirty="0">
                <a:solidFill>
                  <a:srgbClr val="005DC0"/>
                </a:solidFill>
                <a:latin typeface="Century Gothic" panose="020B0502020202020204" pitchFamily="34" charset="0"/>
              </a:rPr>
              <a:t>ère</a:t>
            </a:r>
            <a:r>
              <a:rPr lang="de-CH" sz="2800" b="1" dirty="0">
                <a:solidFill>
                  <a:srgbClr val="005DC0"/>
                </a:solidFill>
                <a:latin typeface="Century Gothic" panose="020B0502020202020204" pitchFamily="34" charset="0"/>
              </a:rPr>
              <a:t> </a:t>
            </a:r>
            <a:r>
              <a:rPr lang="de-CH" sz="2800" b="1" dirty="0" err="1">
                <a:solidFill>
                  <a:srgbClr val="005DC0"/>
                </a:solidFill>
                <a:latin typeface="Century Gothic" panose="020B0502020202020204" pitchFamily="34" charset="0"/>
              </a:rPr>
              <a:t>journée</a:t>
            </a:r>
            <a:endParaRPr lang="de-CH" sz="3600" dirty="0">
              <a:solidFill>
                <a:srgbClr val="005D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172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202" y="6004074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umsplatzhalter 2"/>
          <p:cNvSpPr txBox="1">
            <a:spLocks/>
          </p:cNvSpPr>
          <p:nvPr/>
        </p:nvSpPr>
        <p:spPr>
          <a:xfrm>
            <a:off x="252224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/>
              <a:t>11 - 19 </a:t>
            </a:r>
            <a:r>
              <a:rPr lang="de-DE" dirty="0" err="1"/>
              <a:t>avril</a:t>
            </a:r>
            <a:r>
              <a:rPr lang="de-DE" dirty="0"/>
              <a:t> 2018</a:t>
            </a:r>
            <a:endParaRPr lang="de-CH" dirty="0"/>
          </a:p>
        </p:txBody>
      </p:sp>
      <p:sp>
        <p:nvSpPr>
          <p:cNvPr id="9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/>
              <a:t>    ASF Formation continue  2018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202" y="6076082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847528" y="917278"/>
            <a:ext cx="8496944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182563" fontAlgn="auto">
              <a:spcAft>
                <a:spcPts val="0"/>
              </a:spcAft>
              <a:defRPr/>
            </a:pPr>
            <a:r>
              <a:rPr lang="de-CH" sz="44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/ Grazie / Dankeschön!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idx="1"/>
          </p:nvPr>
        </p:nvSpPr>
        <p:spPr>
          <a:xfrm>
            <a:off x="2402904" y="206421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800" b="1" dirty="0">
                <a:solidFill>
                  <a:srgbClr val="0070C0"/>
                </a:solidFill>
              </a:rPr>
              <a:t>Campus – </a:t>
            </a:r>
            <a:r>
              <a:rPr lang="de-CH" sz="2800" b="1" dirty="0" err="1">
                <a:solidFill>
                  <a:srgbClr val="0070C0"/>
                </a:solidFill>
              </a:rPr>
              <a:t>exposants</a:t>
            </a:r>
            <a:r>
              <a:rPr lang="de-CH" sz="2800" b="1" dirty="0">
                <a:solidFill>
                  <a:srgbClr val="0070C0"/>
                </a:solidFill>
              </a:rPr>
              <a:t> – </a:t>
            </a:r>
            <a:r>
              <a:rPr lang="de-CH" sz="2800" b="1" dirty="0" err="1">
                <a:solidFill>
                  <a:srgbClr val="0070C0"/>
                </a:solidFill>
              </a:rPr>
              <a:t>référents</a:t>
            </a:r>
            <a:endParaRPr lang="de-CH" sz="28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de-CH" sz="1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tous les </a:t>
            </a:r>
            <a:r>
              <a:rPr lang="de-DE" b="1" dirty="0" err="1" smtClean="0">
                <a:solidFill>
                  <a:schemeClr val="accent2">
                    <a:lumMod val="75000"/>
                  </a:schemeClr>
                </a:solidFill>
              </a:rPr>
              <a:t>référents</a:t>
            </a:r>
            <a:endParaRPr lang="de-D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 SSIGE et SUVA / </a:t>
            </a:r>
            <a:r>
              <a:rPr lang="de-DE" b="1" dirty="0" err="1" smtClean="0">
                <a:solidFill>
                  <a:schemeClr val="accent2">
                    <a:lumMod val="75000"/>
                  </a:schemeClr>
                </a:solidFill>
              </a:rPr>
              <a:t>brochures</a:t>
            </a: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de-DE" b="1" dirty="0" err="1" smtClean="0">
                <a:solidFill>
                  <a:schemeClr val="accent2">
                    <a:lumMod val="75000"/>
                  </a:schemeClr>
                </a:solidFill>
              </a:rPr>
              <a:t>matériel</a:t>
            </a:r>
            <a:endParaRPr lang="de-D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tous les </a:t>
            </a:r>
            <a:r>
              <a:rPr lang="de-CH" b="1" dirty="0" err="1" smtClean="0">
                <a:solidFill>
                  <a:schemeClr val="accent2">
                    <a:lumMod val="75000"/>
                  </a:schemeClr>
                </a:solidFill>
              </a:rPr>
              <a:t>exposants</a:t>
            </a:r>
            <a:endParaRPr lang="de-CH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 et à vous tous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252224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/>
              <a:t>11 - 19 </a:t>
            </a:r>
            <a:r>
              <a:rPr lang="de-DE" dirty="0" err="1"/>
              <a:t>avril</a:t>
            </a:r>
            <a:r>
              <a:rPr lang="de-DE" dirty="0"/>
              <a:t> 2018</a:t>
            </a:r>
            <a:endParaRPr lang="de-CH" dirty="0"/>
          </a:p>
        </p:txBody>
      </p:sp>
      <p:sp>
        <p:nvSpPr>
          <p:cNvPr id="12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/>
              <a:t>    ASF Formation continue  2018</a:t>
            </a:r>
          </a:p>
        </p:txBody>
      </p:sp>
    </p:spTree>
    <p:extLst>
      <p:ext uri="{BB962C8B-B14F-4D97-AF65-F5344CB8AC3E}">
        <p14:creationId xmlns:p14="http://schemas.microsoft.com/office/powerpoint/2010/main" val="41645063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202" y="6076082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991544" y="1700808"/>
            <a:ext cx="8352928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 </a:t>
            </a: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bonne</a:t>
            </a: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soirée</a:t>
            </a: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</a:t>
            </a:r>
          </a:p>
          <a:p>
            <a:pPr fontAlgn="auto">
              <a:spcAft>
                <a:spcPts val="0"/>
              </a:spcAft>
              <a:defRPr/>
            </a:pP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bon retour </a:t>
            </a: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chez</a:t>
            </a: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vous….       	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idx="1"/>
          </p:nvPr>
        </p:nvSpPr>
        <p:spPr>
          <a:xfrm>
            <a:off x="1981200" y="4224456"/>
            <a:ext cx="8229600" cy="1940848"/>
          </a:xfrm>
        </p:spPr>
        <p:txBody>
          <a:bodyPr>
            <a:noAutofit/>
          </a:bodyPr>
          <a:lstStyle/>
          <a:p>
            <a:pPr marL="0" indent="0" algn="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 err="1">
                <a:solidFill>
                  <a:srgbClr val="005DC0"/>
                </a:solidFill>
              </a:rPr>
              <a:t>Déput</a:t>
            </a:r>
            <a:r>
              <a:rPr lang="de-CH" sz="2800" b="1" dirty="0">
                <a:solidFill>
                  <a:srgbClr val="005DC0"/>
                </a:solidFill>
              </a:rPr>
              <a:t> des </a:t>
            </a:r>
            <a:r>
              <a:rPr lang="de-CH" sz="2800" b="1" dirty="0" err="1">
                <a:solidFill>
                  <a:srgbClr val="005DC0"/>
                </a:solidFill>
              </a:rPr>
              <a:t>cours</a:t>
            </a:r>
            <a:r>
              <a:rPr lang="de-CH" sz="2800" b="1" dirty="0">
                <a:solidFill>
                  <a:srgbClr val="005DC0"/>
                </a:solidFill>
              </a:rPr>
              <a:t>  2</a:t>
            </a:r>
            <a:r>
              <a:rPr lang="de-CH" sz="2800" b="1" baseline="30000" dirty="0">
                <a:solidFill>
                  <a:srgbClr val="005DC0"/>
                </a:solidFill>
              </a:rPr>
              <a:t>ème</a:t>
            </a: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de-CH" sz="2800" b="1" dirty="0" err="1">
                <a:solidFill>
                  <a:srgbClr val="005DC0"/>
                </a:solidFill>
              </a:rPr>
              <a:t>journée</a:t>
            </a:r>
            <a:r>
              <a:rPr lang="de-CH" sz="2800" b="1" dirty="0">
                <a:solidFill>
                  <a:srgbClr val="005DC0"/>
                </a:solidFill>
              </a:rPr>
              <a:t>:   </a:t>
            </a:r>
            <a:r>
              <a:rPr lang="de-CH" sz="3200" b="1" dirty="0">
                <a:solidFill>
                  <a:srgbClr val="005DC0"/>
                </a:solidFill>
              </a:rPr>
              <a:t>08.00 h      </a:t>
            </a:r>
            <a:r>
              <a:rPr lang="de-CH" sz="2800" b="1" dirty="0" err="1">
                <a:solidFill>
                  <a:srgbClr val="005DC0"/>
                </a:solidFill>
              </a:rPr>
              <a:t>devant</a:t>
            </a:r>
            <a:r>
              <a:rPr lang="de-CH" sz="3200" b="1" dirty="0">
                <a:solidFill>
                  <a:srgbClr val="005DC0"/>
                </a:solidFill>
              </a:rPr>
              <a:t>  </a:t>
            </a:r>
            <a:r>
              <a:rPr lang="de-CH" sz="2800" b="1" dirty="0">
                <a:solidFill>
                  <a:srgbClr val="005DC0"/>
                </a:solidFill>
              </a:rPr>
              <a:t>Halle 23</a:t>
            </a:r>
          </a:p>
        </p:txBody>
      </p:sp>
      <p:sp>
        <p:nvSpPr>
          <p:cNvPr id="12" name="Datumsplatzhalter 2"/>
          <p:cNvSpPr txBox="1">
            <a:spLocks/>
          </p:cNvSpPr>
          <p:nvPr/>
        </p:nvSpPr>
        <p:spPr>
          <a:xfrm>
            <a:off x="252224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/>
              <a:t>11 - 19 </a:t>
            </a:r>
            <a:r>
              <a:rPr lang="de-DE" dirty="0" err="1"/>
              <a:t>avril</a:t>
            </a:r>
            <a:r>
              <a:rPr lang="de-DE" dirty="0"/>
              <a:t> 2018</a:t>
            </a:r>
            <a:endParaRPr lang="de-CH" dirty="0"/>
          </a:p>
        </p:txBody>
      </p:sp>
      <p:sp>
        <p:nvSpPr>
          <p:cNvPr id="13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/>
              <a:t>    ASF Formation continue  2018</a:t>
            </a:r>
          </a:p>
        </p:txBody>
      </p:sp>
    </p:spTree>
    <p:extLst>
      <p:ext uri="{BB962C8B-B14F-4D97-AF65-F5344CB8AC3E}">
        <p14:creationId xmlns:p14="http://schemas.microsoft.com/office/powerpoint/2010/main" val="40928968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Logo_SBV_cmyk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670" y="6075750"/>
            <a:ext cx="1352082" cy="4495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Inhaltsplatzhalter 3"/>
          <p:cNvSpPr txBox="1">
            <a:spLocks/>
          </p:cNvSpPr>
          <p:nvPr/>
        </p:nvSpPr>
        <p:spPr>
          <a:xfrm>
            <a:off x="1937285" y="3140968"/>
            <a:ext cx="8286808" cy="142876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3300" dirty="0">
              <a:solidFill>
                <a:srgbClr val="005DC0"/>
              </a:solidFill>
              <a:latin typeface="+mn-lt"/>
              <a:cs typeface="+mn-cs"/>
            </a:endParaRPr>
          </a:p>
        </p:txBody>
      </p:sp>
      <p:sp>
        <p:nvSpPr>
          <p:cNvPr id="7" name="Inhaltsplatzhalter 3"/>
          <p:cNvSpPr txBox="1">
            <a:spLocks/>
          </p:cNvSpPr>
          <p:nvPr/>
        </p:nvSpPr>
        <p:spPr>
          <a:xfrm>
            <a:off x="2351584" y="1844824"/>
            <a:ext cx="7776864" cy="445572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08 - 09 </a:t>
            </a:r>
            <a:r>
              <a:rPr lang="de-CH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juni</a:t>
            </a: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2018</a:t>
            </a:r>
            <a:r>
              <a:rPr lang="de-CH" sz="33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: 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69</a:t>
            </a:r>
            <a:r>
              <a:rPr lang="de-CH" sz="2800" baseline="30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e</a:t>
            </a:r>
            <a:r>
              <a:rPr lang="de-CH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de-CH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assemblée</a:t>
            </a:r>
            <a:r>
              <a:rPr lang="de-CH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de-CH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générale</a:t>
            </a:r>
            <a:r>
              <a:rPr lang="de-CH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 à Schaffhausen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 </a:t>
            </a:r>
            <a:r>
              <a:rPr lang="de-CH" sz="3200"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september</a:t>
            </a: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2018: 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2800" dirty="0">
                <a:solidFill>
                  <a:srgbClr val="005DC0"/>
                </a:solidFill>
                <a:latin typeface="+mn-lt"/>
              </a:rPr>
              <a:t>Les </a:t>
            </a:r>
            <a:r>
              <a:rPr lang="de-CH" sz="2800" dirty="0" err="1">
                <a:solidFill>
                  <a:srgbClr val="005DC0"/>
                </a:solidFill>
                <a:latin typeface="+mn-lt"/>
              </a:rPr>
              <a:t>Mines</a:t>
            </a:r>
            <a:r>
              <a:rPr lang="de-CH" sz="2800" dirty="0">
                <a:solidFill>
                  <a:srgbClr val="005DC0"/>
                </a:solidFill>
                <a:latin typeface="+mn-lt"/>
              </a:rPr>
              <a:t> de </a:t>
            </a:r>
            <a:r>
              <a:rPr lang="de-CH" sz="2800" dirty="0" err="1">
                <a:solidFill>
                  <a:srgbClr val="005DC0"/>
                </a:solidFill>
                <a:latin typeface="+mn-lt"/>
              </a:rPr>
              <a:t>Sel</a:t>
            </a:r>
            <a:r>
              <a:rPr lang="de-CH" sz="2800" dirty="0">
                <a:solidFill>
                  <a:srgbClr val="005DC0"/>
                </a:solidFill>
                <a:latin typeface="+mn-lt"/>
              </a:rPr>
              <a:t> de Bex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Formation continue </a:t>
            </a:r>
            <a:r>
              <a:rPr lang="de-CH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2019: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de-CH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3 – 11 </a:t>
            </a:r>
            <a:r>
              <a:rPr lang="de-CH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avril</a:t>
            </a:r>
            <a:r>
              <a:rPr lang="de-CH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2019 </a:t>
            </a:r>
          </a:p>
          <a:p>
            <a:pPr algn="r"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70</a:t>
            </a:r>
            <a:r>
              <a:rPr lang="de-CH" sz="2800" b="1" baseline="30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e</a:t>
            </a:r>
            <a:r>
              <a:rPr lang="de-CH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de-CH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assemblée</a:t>
            </a:r>
            <a:r>
              <a:rPr lang="de-CH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de-CH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générale</a:t>
            </a:r>
            <a:r>
              <a:rPr lang="de-CH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2019</a:t>
            </a: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 </a:t>
            </a:r>
            <a:r>
              <a:rPr lang="de-CH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à</a:t>
            </a: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de-CH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Yverdon</a:t>
            </a:r>
            <a:endParaRPr lang="de-CH" sz="32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algn="r"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14 / 15 </a:t>
            </a:r>
            <a:r>
              <a:rPr lang="de-CH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juin</a:t>
            </a:r>
            <a:r>
              <a:rPr lang="de-CH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2019</a:t>
            </a:r>
          </a:p>
          <a:p>
            <a:pPr algn="r"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24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24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24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10"/>
          </p:nvPr>
        </p:nvSpPr>
        <p:spPr>
          <a:xfrm>
            <a:off x="2522240" y="635635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11 – 19 </a:t>
            </a:r>
            <a:r>
              <a:rPr lang="de-DE" dirty="0" err="1" smtClean="0"/>
              <a:t>avril</a:t>
            </a:r>
            <a:r>
              <a:rPr lang="de-DE" dirty="0" smtClean="0"/>
              <a:t> 2018</a:t>
            </a:r>
            <a:endParaRPr lang="de-CH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841698" y="836713"/>
            <a:ext cx="8574783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ASF  2018 / 2019</a:t>
            </a:r>
          </a:p>
        </p:txBody>
      </p:sp>
      <p:sp>
        <p:nvSpPr>
          <p:cNvPr id="12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/>
              <a:t>    ASF Formation continue  2018</a:t>
            </a:r>
          </a:p>
        </p:txBody>
      </p:sp>
    </p:spTree>
    <p:extLst>
      <p:ext uri="{BB962C8B-B14F-4D97-AF65-F5344CB8AC3E}">
        <p14:creationId xmlns:p14="http://schemas.microsoft.com/office/powerpoint/2010/main" val="12759329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Logo_SBV_cmyk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670" y="6075750"/>
            <a:ext cx="1352082" cy="4495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Inhaltsplatzhalter 3"/>
          <p:cNvSpPr txBox="1">
            <a:spLocks/>
          </p:cNvSpPr>
          <p:nvPr/>
        </p:nvSpPr>
        <p:spPr>
          <a:xfrm>
            <a:off x="1937285" y="3140968"/>
            <a:ext cx="8286808" cy="142876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3300" dirty="0">
              <a:solidFill>
                <a:srgbClr val="005DC0"/>
              </a:solidFill>
              <a:latin typeface="+mn-lt"/>
              <a:cs typeface="+mn-cs"/>
            </a:endParaRPr>
          </a:p>
        </p:txBody>
      </p:sp>
      <p:sp>
        <p:nvSpPr>
          <p:cNvPr id="7" name="Inhaltsplatzhalter 3"/>
          <p:cNvSpPr txBox="1">
            <a:spLocks/>
          </p:cNvSpPr>
          <p:nvPr/>
        </p:nvSpPr>
        <p:spPr>
          <a:xfrm>
            <a:off x="2351584" y="1988840"/>
            <a:ext cx="7278638" cy="388843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2000" b="1" dirty="0">
              <a:solidFill>
                <a:srgbClr val="005DC0"/>
              </a:solidFill>
              <a:latin typeface="+mn-lt"/>
              <a:cs typeface="+mn-cs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08 - 09 </a:t>
            </a:r>
            <a:r>
              <a:rPr lang="de-CH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juin</a:t>
            </a: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2018</a:t>
            </a:r>
            <a:r>
              <a:rPr lang="de-CH" sz="33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: 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69</a:t>
            </a:r>
            <a:r>
              <a:rPr lang="de-CH" sz="2400" baseline="30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</a:t>
            </a:r>
            <a:r>
              <a:rPr lang="de-CH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de-CH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assemblée</a:t>
            </a:r>
            <a:r>
              <a:rPr lang="de-CH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de-CH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générale</a:t>
            </a:r>
            <a:r>
              <a:rPr lang="de-CH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 à Schaffhausen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24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 </a:t>
            </a:r>
            <a:r>
              <a:rPr lang="de-CH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septembre</a:t>
            </a: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2018: 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2400" dirty="0">
                <a:solidFill>
                  <a:srgbClr val="005DC0"/>
                </a:solidFill>
              </a:rPr>
              <a:t>Les </a:t>
            </a:r>
            <a:r>
              <a:rPr lang="de-CH" sz="2400" dirty="0" err="1">
                <a:solidFill>
                  <a:srgbClr val="005DC0"/>
                </a:solidFill>
              </a:rPr>
              <a:t>Mines</a:t>
            </a:r>
            <a:r>
              <a:rPr lang="de-CH" sz="2400" dirty="0">
                <a:solidFill>
                  <a:srgbClr val="005DC0"/>
                </a:solidFill>
              </a:rPr>
              <a:t> de </a:t>
            </a:r>
            <a:r>
              <a:rPr lang="de-CH" sz="2400" dirty="0" err="1">
                <a:solidFill>
                  <a:srgbClr val="005DC0"/>
                </a:solidFill>
              </a:rPr>
              <a:t>Sel</a:t>
            </a:r>
            <a:r>
              <a:rPr lang="de-CH" sz="2400" dirty="0">
                <a:solidFill>
                  <a:srgbClr val="005DC0"/>
                </a:solidFill>
              </a:rPr>
              <a:t> de Bex</a:t>
            </a:r>
            <a:endParaRPr lang="de-CH" sz="2400" dirty="0">
              <a:solidFill>
                <a:srgbClr val="005DC0"/>
              </a:solidFill>
              <a:latin typeface="+mn-lt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841698" y="836713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 ASF 2018</a:t>
            </a:r>
          </a:p>
        </p:txBody>
      </p:sp>
      <p:sp>
        <p:nvSpPr>
          <p:cNvPr id="12" name="Datumsplatzhalter 2"/>
          <p:cNvSpPr txBox="1">
            <a:spLocks/>
          </p:cNvSpPr>
          <p:nvPr/>
        </p:nvSpPr>
        <p:spPr>
          <a:xfrm>
            <a:off x="252224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/>
              <a:t>11 - 19 </a:t>
            </a:r>
            <a:r>
              <a:rPr lang="de-DE" dirty="0" err="1"/>
              <a:t>avril</a:t>
            </a:r>
            <a:r>
              <a:rPr lang="de-DE" dirty="0"/>
              <a:t> 2018</a:t>
            </a:r>
            <a:endParaRPr lang="de-CH" dirty="0"/>
          </a:p>
        </p:txBody>
      </p:sp>
      <p:sp>
        <p:nvSpPr>
          <p:cNvPr id="13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/>
              <a:t>    ASF Formation continue  2018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202" y="6076082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055440" y="917278"/>
            <a:ext cx="9078838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Thèmes</a:t>
            </a: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</a:t>
            </a:r>
            <a:r>
              <a:rPr lang="de-CH" sz="4800" b="1" baseline="30000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journée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Inhaltsplatzhalter 3"/>
          <p:cNvSpPr>
            <a:spLocks noGrp="1"/>
          </p:cNvSpPr>
          <p:nvPr>
            <p:ph idx="1"/>
          </p:nvPr>
        </p:nvSpPr>
        <p:spPr>
          <a:xfrm>
            <a:off x="1631504" y="2064216"/>
            <a:ext cx="9001000" cy="438912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Clr>
                <a:srgbClr val="005DC0"/>
              </a:buClr>
              <a:buNone/>
              <a:defRPr/>
            </a:pPr>
            <a:r>
              <a:rPr lang="de-CH" sz="2800" b="1" dirty="0">
                <a:solidFill>
                  <a:srgbClr val="005DC0"/>
                </a:solidFill>
              </a:rPr>
              <a:t>Halle</a:t>
            </a:r>
            <a:r>
              <a:rPr lang="de-CH" sz="3300" b="1" dirty="0">
                <a:solidFill>
                  <a:srgbClr val="005DC0"/>
                </a:solidFill>
              </a:rPr>
              <a:t> 23</a:t>
            </a: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defRPr/>
            </a:pPr>
            <a:r>
              <a:rPr lang="de-CH" b="1" dirty="0" err="1">
                <a:solidFill>
                  <a:srgbClr val="005DC0"/>
                </a:solidFill>
              </a:rPr>
              <a:t>Bienvenue</a:t>
            </a:r>
            <a:r>
              <a:rPr lang="de-CH" b="1" dirty="0">
                <a:solidFill>
                  <a:srgbClr val="005DC0"/>
                </a:solidFill>
              </a:rPr>
              <a:t> et </a:t>
            </a:r>
            <a:r>
              <a:rPr lang="de-CH" b="1" dirty="0" err="1">
                <a:solidFill>
                  <a:srgbClr val="005DC0"/>
                </a:solidFill>
              </a:rPr>
              <a:t>répartition</a:t>
            </a:r>
            <a:r>
              <a:rPr lang="de-CH" b="1" dirty="0">
                <a:solidFill>
                  <a:srgbClr val="005DC0"/>
                </a:solidFill>
              </a:rPr>
              <a:t> en groupes</a:t>
            </a: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defRPr/>
            </a:pPr>
            <a:endParaRPr lang="de-CH" sz="3200" b="1" dirty="0">
              <a:solidFill>
                <a:srgbClr val="005DC0"/>
              </a:solidFill>
            </a:endParaRP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defRPr/>
            </a:pPr>
            <a:r>
              <a:rPr lang="de-CH" b="1" dirty="0">
                <a:solidFill>
                  <a:srgbClr val="005DC0"/>
                </a:solidFill>
              </a:rPr>
              <a:t>Exposition </a:t>
            </a:r>
            <a:r>
              <a:rPr lang="de-CH" b="1" dirty="0" err="1">
                <a:solidFill>
                  <a:srgbClr val="005DC0"/>
                </a:solidFill>
              </a:rPr>
              <a:t>devant</a:t>
            </a:r>
            <a:r>
              <a:rPr lang="de-CH" b="1" dirty="0">
                <a:solidFill>
                  <a:srgbClr val="005DC0"/>
                </a:solidFill>
              </a:rPr>
              <a:t> le hall 11</a:t>
            </a:r>
            <a:r>
              <a:rPr lang="de-CH" dirty="0">
                <a:solidFill>
                  <a:srgbClr val="005DC0"/>
                </a:solidFill>
              </a:rPr>
              <a:t> avec plus de 65 entreprises</a:t>
            </a: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defRPr/>
            </a:pPr>
            <a:endParaRPr lang="de-CH" dirty="0">
              <a:solidFill>
                <a:srgbClr val="005DC0"/>
              </a:solidFill>
            </a:endParaRPr>
          </a:p>
          <a:p>
            <a:pPr>
              <a:spcBef>
                <a:spcPts val="0"/>
              </a:spcBef>
              <a:buClr>
                <a:srgbClr val="005DC0"/>
              </a:buClr>
              <a:buFont typeface="Wingdings" panose="05000000000000000000" pitchFamily="2" charset="2"/>
              <a:buChar char="Ø"/>
              <a:defRPr/>
            </a:pPr>
            <a:r>
              <a:rPr lang="de-CH" b="1" dirty="0" err="1">
                <a:solidFill>
                  <a:srgbClr val="005DC0"/>
                </a:solidFill>
              </a:rPr>
              <a:t>Assainissement</a:t>
            </a:r>
            <a:r>
              <a:rPr lang="de-CH" b="1" dirty="0">
                <a:solidFill>
                  <a:srgbClr val="005DC0"/>
                </a:solidFill>
              </a:rPr>
              <a:t>, entretien et </a:t>
            </a:r>
            <a:r>
              <a:rPr lang="de-CH" b="1" dirty="0" err="1">
                <a:solidFill>
                  <a:srgbClr val="005DC0"/>
                </a:solidFill>
              </a:rPr>
              <a:t>maintenance</a:t>
            </a:r>
            <a:r>
              <a:rPr lang="de-CH" b="1" dirty="0">
                <a:solidFill>
                  <a:srgbClr val="005DC0"/>
                </a:solidFill>
              </a:rPr>
              <a:t> des </a:t>
            </a:r>
            <a:r>
              <a:rPr lang="de-CH" b="1" dirty="0" err="1">
                <a:solidFill>
                  <a:srgbClr val="005DC0"/>
                </a:solidFill>
              </a:rPr>
              <a:t>fontaines</a:t>
            </a:r>
            <a:endParaRPr lang="de-CH" b="1" dirty="0">
              <a:solidFill>
                <a:srgbClr val="005DC0"/>
              </a:solidFill>
            </a:endParaRPr>
          </a:p>
          <a:p>
            <a:pPr>
              <a:spcBef>
                <a:spcPts val="0"/>
              </a:spcBef>
              <a:buClr>
                <a:srgbClr val="005DC0"/>
              </a:buClr>
              <a:buFont typeface="Wingdings" panose="05000000000000000000" pitchFamily="2" charset="2"/>
              <a:buChar char="Ø"/>
              <a:defRPr/>
            </a:pPr>
            <a:endParaRPr lang="de-CH" b="1" dirty="0">
              <a:solidFill>
                <a:srgbClr val="005DC0"/>
              </a:solidFill>
            </a:endParaRPr>
          </a:p>
          <a:p>
            <a:pPr>
              <a:spcBef>
                <a:spcPts val="0"/>
              </a:spcBef>
              <a:buClr>
                <a:srgbClr val="005DC0"/>
              </a:buClr>
              <a:buFont typeface="Wingdings" panose="05000000000000000000" pitchFamily="2" charset="2"/>
              <a:buChar char="Ø"/>
              <a:defRPr/>
            </a:pPr>
            <a:r>
              <a:rPr lang="de-CH" b="1" dirty="0" err="1">
                <a:solidFill>
                  <a:srgbClr val="005DC0"/>
                </a:solidFill>
              </a:rPr>
              <a:t>Mesures</a:t>
            </a:r>
            <a:r>
              <a:rPr lang="de-CH" b="1" dirty="0">
                <a:solidFill>
                  <a:srgbClr val="005DC0"/>
                </a:solidFill>
              </a:rPr>
              <a:t> en ligne – </a:t>
            </a:r>
            <a:r>
              <a:rPr lang="de-CH" b="1" dirty="0" err="1">
                <a:solidFill>
                  <a:srgbClr val="005DC0"/>
                </a:solidFill>
              </a:rPr>
              <a:t>Monitorage</a:t>
            </a:r>
            <a:r>
              <a:rPr lang="de-CH" b="1" dirty="0">
                <a:solidFill>
                  <a:srgbClr val="005DC0"/>
                </a:solidFill>
              </a:rPr>
              <a:t> </a:t>
            </a:r>
            <a:r>
              <a:rPr lang="de-CH" b="1" dirty="0" err="1">
                <a:solidFill>
                  <a:srgbClr val="005DC0"/>
                </a:solidFill>
              </a:rPr>
              <a:t>Analyses</a:t>
            </a:r>
            <a:r>
              <a:rPr lang="de-CH" b="1" dirty="0">
                <a:solidFill>
                  <a:srgbClr val="005DC0"/>
                </a:solidFill>
              </a:rPr>
              <a:t> </a:t>
            </a:r>
            <a:r>
              <a:rPr lang="de-CH" b="1" dirty="0" err="1">
                <a:solidFill>
                  <a:srgbClr val="005DC0"/>
                </a:solidFill>
              </a:rPr>
              <a:t>combinées</a:t>
            </a:r>
            <a:endParaRPr lang="de-CH" b="1" dirty="0">
              <a:solidFill>
                <a:srgbClr val="005DC0"/>
              </a:solidFill>
            </a:endParaRPr>
          </a:p>
          <a:p>
            <a:pPr>
              <a:spcBef>
                <a:spcPts val="0"/>
              </a:spcBef>
              <a:buClr>
                <a:srgbClr val="005DC0"/>
              </a:buClr>
              <a:buFont typeface="Wingdings" panose="05000000000000000000" pitchFamily="2" charset="2"/>
              <a:buChar char="Ø"/>
              <a:defRPr/>
            </a:pPr>
            <a:endParaRPr lang="de-CH" b="1" dirty="0">
              <a:solidFill>
                <a:srgbClr val="005DC0"/>
              </a:solidFill>
            </a:endParaRPr>
          </a:p>
          <a:p>
            <a:pPr>
              <a:spcBef>
                <a:spcPts val="0"/>
              </a:spcBef>
              <a:buClr>
                <a:srgbClr val="005DC0"/>
              </a:buClr>
              <a:buFont typeface="Wingdings" panose="05000000000000000000" pitchFamily="2" charset="2"/>
              <a:buChar char="Ø"/>
              <a:defRPr/>
            </a:pPr>
            <a:r>
              <a:rPr lang="de-CH" b="1" dirty="0" err="1">
                <a:solidFill>
                  <a:srgbClr val="005DC0"/>
                </a:solidFill>
              </a:rPr>
              <a:t>Réducteur</a:t>
            </a:r>
            <a:r>
              <a:rPr lang="de-CH" b="1" dirty="0">
                <a:solidFill>
                  <a:srgbClr val="005DC0"/>
                </a:solidFill>
              </a:rPr>
              <a:t> de </a:t>
            </a:r>
            <a:r>
              <a:rPr lang="de-CH" b="1" dirty="0" err="1">
                <a:solidFill>
                  <a:srgbClr val="005DC0"/>
                </a:solidFill>
              </a:rPr>
              <a:t>pression</a:t>
            </a:r>
            <a:r>
              <a:rPr lang="de-CH" b="1" dirty="0">
                <a:solidFill>
                  <a:srgbClr val="005DC0"/>
                </a:solidFill>
              </a:rPr>
              <a:t>: </a:t>
            </a:r>
            <a:r>
              <a:rPr lang="de-CH" b="1" dirty="0" err="1">
                <a:solidFill>
                  <a:srgbClr val="005DC0"/>
                </a:solidFill>
              </a:rPr>
              <a:t>conception</a:t>
            </a:r>
            <a:r>
              <a:rPr lang="de-CH" b="1" dirty="0">
                <a:solidFill>
                  <a:srgbClr val="005DC0"/>
                </a:solidFill>
              </a:rPr>
              <a:t> / </a:t>
            </a:r>
            <a:r>
              <a:rPr lang="de-CH" b="1" dirty="0" err="1">
                <a:solidFill>
                  <a:srgbClr val="005DC0"/>
                </a:solidFill>
              </a:rPr>
              <a:t>dimensionnement</a:t>
            </a:r>
            <a:r>
              <a:rPr lang="de-CH" b="1" dirty="0">
                <a:solidFill>
                  <a:srgbClr val="005DC0"/>
                </a:solidFill>
              </a:rPr>
              <a:t>, </a:t>
            </a:r>
            <a:r>
              <a:rPr lang="de-CH" b="1" dirty="0" err="1">
                <a:solidFill>
                  <a:srgbClr val="005DC0"/>
                </a:solidFill>
              </a:rPr>
              <a:t>recommandtions</a:t>
            </a:r>
            <a:r>
              <a:rPr lang="de-CH" b="1" dirty="0">
                <a:solidFill>
                  <a:srgbClr val="005DC0"/>
                </a:solidFill>
              </a:rPr>
              <a:t> </a:t>
            </a:r>
            <a:r>
              <a:rPr lang="de-CH" b="1" dirty="0" err="1">
                <a:solidFill>
                  <a:srgbClr val="005DC0"/>
                </a:solidFill>
              </a:rPr>
              <a:t>d’installation</a:t>
            </a:r>
            <a:r>
              <a:rPr lang="de-CH" b="1" dirty="0">
                <a:solidFill>
                  <a:srgbClr val="005DC0"/>
                </a:solidFill>
              </a:rPr>
              <a:t>, </a:t>
            </a:r>
            <a:r>
              <a:rPr lang="de-CH" b="1" dirty="0" err="1">
                <a:solidFill>
                  <a:srgbClr val="005DC0"/>
                </a:solidFill>
              </a:rPr>
              <a:t>maintenance</a:t>
            </a:r>
            <a:r>
              <a:rPr lang="de-CH" b="1" dirty="0">
                <a:solidFill>
                  <a:srgbClr val="005DC0"/>
                </a:solidFill>
              </a:rPr>
              <a:t>, </a:t>
            </a:r>
            <a:r>
              <a:rPr lang="de-CH" b="1" dirty="0" err="1">
                <a:solidFill>
                  <a:srgbClr val="005DC0"/>
                </a:solidFill>
              </a:rPr>
              <a:t>sécurité</a:t>
            </a:r>
            <a:r>
              <a:rPr lang="de-CH" b="1" dirty="0">
                <a:solidFill>
                  <a:srgbClr val="005D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defRPr/>
            </a:pPr>
            <a:r>
              <a:rPr lang="de-CH" b="1" dirty="0">
                <a:solidFill>
                  <a:srgbClr val="005DC0"/>
                </a:solidFill>
              </a:rPr>
              <a:t>   du </a:t>
            </a:r>
            <a:r>
              <a:rPr lang="de-CH" b="1" dirty="0" err="1">
                <a:solidFill>
                  <a:srgbClr val="005DC0"/>
                </a:solidFill>
              </a:rPr>
              <a:t>réseau</a:t>
            </a:r>
            <a:r>
              <a:rPr lang="de-CH" b="1" dirty="0">
                <a:solidFill>
                  <a:srgbClr val="005DC0"/>
                </a:solidFill>
              </a:rPr>
              <a:t> en </a:t>
            </a:r>
            <a:r>
              <a:rPr lang="de-CH" b="1" dirty="0" err="1">
                <a:solidFill>
                  <a:srgbClr val="005DC0"/>
                </a:solidFill>
              </a:rPr>
              <a:t>cas</a:t>
            </a:r>
            <a:r>
              <a:rPr lang="de-CH" b="1" dirty="0">
                <a:solidFill>
                  <a:srgbClr val="005DC0"/>
                </a:solidFill>
              </a:rPr>
              <a:t> de </a:t>
            </a:r>
            <a:r>
              <a:rPr lang="de-CH" b="1" dirty="0" err="1">
                <a:solidFill>
                  <a:srgbClr val="005DC0"/>
                </a:solidFill>
              </a:rPr>
              <a:t>surpression</a:t>
            </a:r>
            <a:endParaRPr lang="de-CH" b="1" dirty="0">
              <a:solidFill>
                <a:srgbClr val="005DC0"/>
              </a:solidFill>
            </a:endParaRPr>
          </a:p>
          <a:p>
            <a:pPr>
              <a:spcBef>
                <a:spcPts val="0"/>
              </a:spcBef>
              <a:buClr>
                <a:srgbClr val="005DC0"/>
              </a:buClr>
              <a:buFont typeface="Wingdings" panose="05000000000000000000" pitchFamily="2" charset="2"/>
              <a:buChar char="Ø"/>
              <a:defRPr/>
            </a:pPr>
            <a:endParaRPr lang="de-CH" sz="2200" dirty="0">
              <a:solidFill>
                <a:srgbClr val="005DC0"/>
              </a:solidFill>
            </a:endParaRPr>
          </a:p>
          <a:p>
            <a:pPr marL="265176" indent="-265176">
              <a:spcBef>
                <a:spcPts val="0"/>
              </a:spcBef>
              <a:buClr>
                <a:srgbClr val="005DC0"/>
              </a:buClr>
              <a:buFont typeface="Wingdings" pitchFamily="2" charset="2"/>
              <a:buChar char="Ø"/>
              <a:defRPr/>
            </a:pPr>
            <a:endParaRPr lang="de-CH" sz="1400" b="1" dirty="0">
              <a:solidFill>
                <a:srgbClr val="005DC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defRPr/>
            </a:pPr>
            <a:r>
              <a:rPr lang="de-CH" sz="2000" b="1" dirty="0">
                <a:solidFill>
                  <a:srgbClr val="005DC0"/>
                </a:solidFill>
              </a:rPr>
              <a:t>      </a:t>
            </a:r>
            <a:endParaRPr lang="de-CH" sz="2000" dirty="0">
              <a:solidFill>
                <a:srgbClr val="005DC0"/>
              </a:solidFill>
            </a:endParaRPr>
          </a:p>
          <a:p>
            <a:pPr marL="273050" indent="-273050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anose="05000000000000000000" pitchFamily="2" charset="2"/>
              <a:buChar char="Ø"/>
              <a:defRPr/>
            </a:pPr>
            <a:endParaRPr lang="de-CH" sz="2000" dirty="0">
              <a:solidFill>
                <a:srgbClr val="005DC0"/>
              </a:solidFill>
            </a:endParaRPr>
          </a:p>
        </p:txBody>
      </p:sp>
      <p:sp>
        <p:nvSpPr>
          <p:cNvPr id="12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>
                <a:solidFill>
                  <a:srgbClr val="052E65">
                    <a:shade val="90000"/>
                  </a:srgbClr>
                </a:solidFill>
              </a:rPr>
              <a:t>    ASF Formation continue  2018</a:t>
            </a:r>
          </a:p>
        </p:txBody>
      </p:sp>
      <p:sp>
        <p:nvSpPr>
          <p:cNvPr id="8" name="Datumsplatzhalter 2"/>
          <p:cNvSpPr txBox="1">
            <a:spLocks/>
          </p:cNvSpPr>
          <p:nvPr/>
        </p:nvSpPr>
        <p:spPr>
          <a:xfrm>
            <a:off x="252224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>
                <a:solidFill>
                  <a:srgbClr val="052E65">
                    <a:shade val="90000"/>
                  </a:srgbClr>
                </a:solidFill>
              </a:rPr>
              <a:t>11 - 19 </a:t>
            </a:r>
            <a:r>
              <a:rPr lang="de-DE" dirty="0" err="1">
                <a:solidFill>
                  <a:srgbClr val="052E65">
                    <a:shade val="90000"/>
                  </a:srgbClr>
                </a:solidFill>
              </a:rPr>
              <a:t>avril</a:t>
            </a:r>
            <a:r>
              <a:rPr lang="de-DE" dirty="0">
                <a:solidFill>
                  <a:srgbClr val="052E65">
                    <a:shade val="90000"/>
                  </a:srgbClr>
                </a:solidFill>
              </a:rPr>
              <a:t> 2018</a:t>
            </a:r>
            <a:endParaRPr lang="de-CH" dirty="0">
              <a:solidFill>
                <a:srgbClr val="052E6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09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202" y="6076082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Inhaltsplatzhalter 3"/>
          <p:cNvSpPr>
            <a:spLocks noGrp="1"/>
          </p:cNvSpPr>
          <p:nvPr>
            <p:ph idx="1"/>
          </p:nvPr>
        </p:nvSpPr>
        <p:spPr>
          <a:xfrm>
            <a:off x="2402904" y="2064216"/>
            <a:ext cx="8229600" cy="4389120"/>
          </a:xfrm>
        </p:spPr>
        <p:txBody>
          <a:bodyPr>
            <a:noAutofit/>
          </a:bodyPr>
          <a:lstStyle/>
          <a:p>
            <a:pPr marL="544513" indent="-544513">
              <a:spcBef>
                <a:spcPts val="0"/>
              </a:spcBef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>
                <a:solidFill>
                  <a:srgbClr val="005DC0"/>
                </a:solidFill>
              </a:rPr>
              <a:t>Petit </a:t>
            </a:r>
            <a:r>
              <a:rPr lang="de-CH" sz="2000" b="1" dirty="0" err="1">
                <a:solidFill>
                  <a:srgbClr val="005DC0"/>
                </a:solidFill>
              </a:rPr>
              <a:t>déjeuner</a:t>
            </a:r>
            <a:r>
              <a:rPr lang="de-CH" sz="2000" b="1" dirty="0">
                <a:solidFill>
                  <a:srgbClr val="005DC0"/>
                </a:solidFill>
              </a:rPr>
              <a:t>		       06h30 – 07h30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endParaRPr lang="de-CH" sz="1200" b="1" dirty="0">
              <a:solidFill>
                <a:srgbClr val="005DC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 err="1">
                <a:solidFill>
                  <a:srgbClr val="005DC0"/>
                </a:solidFill>
              </a:rPr>
              <a:t>Début</a:t>
            </a:r>
            <a:r>
              <a:rPr lang="de-CH" sz="2000" b="1" dirty="0">
                <a:solidFill>
                  <a:srgbClr val="005DC0"/>
                </a:solidFill>
              </a:rPr>
              <a:t> des </a:t>
            </a:r>
            <a:r>
              <a:rPr lang="de-CH" sz="2000" b="1" dirty="0" err="1">
                <a:solidFill>
                  <a:srgbClr val="005DC0"/>
                </a:solidFill>
              </a:rPr>
              <a:t>cours</a:t>
            </a:r>
            <a:r>
              <a:rPr lang="de-CH" sz="2000" b="1" dirty="0">
                <a:solidFill>
                  <a:srgbClr val="005DC0"/>
                </a:solidFill>
              </a:rPr>
              <a:t>, </a:t>
            </a:r>
            <a:r>
              <a:rPr lang="de-CH" sz="2000" b="1" dirty="0" err="1">
                <a:solidFill>
                  <a:srgbClr val="005DC0"/>
                </a:solidFill>
              </a:rPr>
              <a:t>regroupement</a:t>
            </a:r>
            <a:r>
              <a:rPr lang="de-CH" sz="2000" b="1" dirty="0">
                <a:solidFill>
                  <a:srgbClr val="005DC0"/>
                </a:solidFill>
              </a:rPr>
              <a:t>	       08h00 – 08h15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>
                <a:solidFill>
                  <a:srgbClr val="005D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>
                <a:solidFill>
                  <a:schemeClr val="accent3">
                    <a:lumMod val="75000"/>
                  </a:schemeClr>
                </a:solidFill>
              </a:rPr>
              <a:t>pause  </a:t>
            </a:r>
            <a:r>
              <a:rPr lang="de-CH" sz="2000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de-CH" sz="2000" dirty="0" err="1">
                <a:solidFill>
                  <a:schemeClr val="accent3">
                    <a:lumMod val="75000"/>
                  </a:schemeClr>
                </a:solidFill>
              </a:rPr>
              <a:t>selon</a:t>
            </a:r>
            <a:r>
              <a:rPr lang="de-CH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CH" sz="2000" dirty="0" err="1">
                <a:solidFill>
                  <a:schemeClr val="accent3">
                    <a:lumMod val="75000"/>
                  </a:schemeClr>
                </a:solidFill>
              </a:rPr>
              <a:t>catégorisation</a:t>
            </a:r>
            <a:r>
              <a:rPr lang="de-CH" sz="2000" dirty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de-CH" sz="2000" b="1" dirty="0">
                <a:solidFill>
                  <a:schemeClr val="accent3">
                    <a:lumMod val="75000"/>
                  </a:schemeClr>
                </a:solidFill>
              </a:rPr>
              <a:t>	     	       Foyer / Hall 23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>
                <a:solidFill>
                  <a:schemeClr val="accent3">
                    <a:lumMod val="75000"/>
                  </a:schemeClr>
                </a:solidFill>
              </a:rPr>
              <a:t>Pause </a:t>
            </a:r>
            <a:r>
              <a:rPr lang="de-CH" sz="2000" b="1" dirty="0" err="1">
                <a:solidFill>
                  <a:schemeClr val="accent3">
                    <a:lumMod val="75000"/>
                  </a:schemeClr>
                </a:solidFill>
              </a:rPr>
              <a:t>déjeuner</a:t>
            </a:r>
            <a:r>
              <a:rPr lang="de-CH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CH" sz="2000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de-CH" sz="2000" dirty="0" err="1">
                <a:solidFill>
                  <a:schemeClr val="accent3">
                    <a:lumMod val="75000"/>
                  </a:schemeClr>
                </a:solidFill>
              </a:rPr>
              <a:t>bâtiment</a:t>
            </a:r>
            <a:r>
              <a:rPr lang="de-CH" sz="2000" dirty="0">
                <a:solidFill>
                  <a:schemeClr val="accent3">
                    <a:lumMod val="75000"/>
                  </a:schemeClr>
                </a:solidFill>
              </a:rPr>
              <a:t> principal)</a:t>
            </a:r>
            <a:r>
              <a:rPr lang="de-CH" sz="2000" b="1" dirty="0">
                <a:solidFill>
                  <a:schemeClr val="accent3">
                    <a:lumMod val="75000"/>
                  </a:schemeClr>
                </a:solidFill>
              </a:rPr>
              <a:t>	       ca. 11h45 – 13h00 </a:t>
            </a:r>
          </a:p>
          <a:p>
            <a:pPr marL="0" indent="0">
              <a:spcBef>
                <a:spcPts val="300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4 groupes  A, </a:t>
            </a:r>
            <a:r>
              <a:rPr lang="de-CH" sz="2800" b="1" dirty="0">
                <a:solidFill>
                  <a:srgbClr val="FFC000"/>
                </a:solidFill>
              </a:rPr>
              <a:t>B</a:t>
            </a:r>
            <a:r>
              <a:rPr lang="de-CH" sz="2800" b="1" dirty="0">
                <a:solidFill>
                  <a:srgbClr val="005DC0"/>
                </a:solidFill>
              </a:rPr>
              <a:t>, C, D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fr-FR" sz="2000" b="1" dirty="0">
                <a:solidFill>
                  <a:srgbClr val="005DC0"/>
                </a:solidFill>
              </a:rPr>
              <a:t>Veuillez observer la rotation / le changement</a:t>
            </a:r>
            <a:r>
              <a:rPr lang="de-CH" sz="2000" b="1" dirty="0">
                <a:solidFill>
                  <a:srgbClr val="005DC0"/>
                </a:solidFill>
              </a:rPr>
              <a:t>	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>
                <a:solidFill>
                  <a:srgbClr val="005DC0"/>
                </a:solidFill>
              </a:rPr>
              <a:t>		</a:t>
            </a:r>
          </a:p>
          <a:p>
            <a:pPr marL="265176" indent="-265176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endParaRPr lang="de-CH" sz="2000" dirty="0">
              <a:solidFill>
                <a:srgbClr val="005DC0"/>
              </a:solidFill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999928" y="1133302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46088" fontAlgn="auto">
              <a:spcAft>
                <a:spcPts val="0"/>
              </a:spcAft>
              <a:defRPr/>
            </a:pP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journée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46088" fontAlgn="auto">
              <a:spcAft>
                <a:spcPts val="0"/>
              </a:spcAft>
              <a:defRPr/>
            </a:pP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parcour</a:t>
            </a: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temps</a:t>
            </a:r>
          </a:p>
        </p:txBody>
      </p:sp>
      <p:sp>
        <p:nvSpPr>
          <p:cNvPr id="12" name="Datumsplatzhalter 2"/>
          <p:cNvSpPr txBox="1">
            <a:spLocks/>
          </p:cNvSpPr>
          <p:nvPr/>
        </p:nvSpPr>
        <p:spPr>
          <a:xfrm>
            <a:off x="252224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/>
              <a:t>11 - 19 </a:t>
            </a:r>
            <a:r>
              <a:rPr lang="de-DE" dirty="0" err="1"/>
              <a:t>avril</a:t>
            </a:r>
            <a:r>
              <a:rPr lang="de-DE" dirty="0"/>
              <a:t> 2018</a:t>
            </a:r>
            <a:endParaRPr lang="de-CH" dirty="0"/>
          </a:p>
        </p:txBody>
      </p:sp>
      <p:sp>
        <p:nvSpPr>
          <p:cNvPr id="13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/>
              <a:t>    ASF Formation continue  2018</a:t>
            </a:r>
          </a:p>
        </p:txBody>
      </p:sp>
    </p:spTree>
    <p:extLst>
      <p:ext uri="{BB962C8B-B14F-4D97-AF65-F5344CB8AC3E}">
        <p14:creationId xmlns:p14="http://schemas.microsoft.com/office/powerpoint/2010/main" val="36825762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202" y="6076082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847528" y="917278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Passeport de formation</a:t>
            </a:r>
          </a:p>
        </p:txBody>
      </p:sp>
      <p:pic>
        <p:nvPicPr>
          <p:cNvPr id="12" name="Grafik 11" descr="Bildungspa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24884">
            <a:off x="4084728" y="2183327"/>
            <a:ext cx="1137226" cy="1593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 descr="Bildungspa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311895">
            <a:off x="7280529" y="4731685"/>
            <a:ext cx="1120350" cy="156994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Inhaltsplatzhalter 3"/>
          <p:cNvSpPr>
            <a:spLocks noGrp="1"/>
          </p:cNvSpPr>
          <p:nvPr>
            <p:ph idx="1"/>
          </p:nvPr>
        </p:nvSpPr>
        <p:spPr>
          <a:xfrm>
            <a:off x="2402904" y="3573016"/>
            <a:ext cx="8229600" cy="194421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endParaRPr lang="de-CH" sz="2000" b="1" dirty="0">
              <a:solidFill>
                <a:srgbClr val="005DC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endParaRPr lang="de-CH" sz="2800" b="1" dirty="0">
              <a:solidFill>
                <a:srgbClr val="005DC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3900" b="1" dirty="0">
                <a:solidFill>
                  <a:srgbClr val="005DC0"/>
                </a:solidFill>
              </a:rPr>
              <a:t>??  </a:t>
            </a:r>
            <a:r>
              <a:rPr lang="de-CH" sz="3900" b="1" dirty="0" err="1">
                <a:solidFill>
                  <a:srgbClr val="005DC0"/>
                </a:solidFill>
              </a:rPr>
              <a:t>déjà</a:t>
            </a:r>
            <a:r>
              <a:rPr lang="de-CH" sz="3900" b="1" dirty="0">
                <a:solidFill>
                  <a:srgbClr val="005DC0"/>
                </a:solidFill>
              </a:rPr>
              <a:t> </a:t>
            </a:r>
            <a:r>
              <a:rPr lang="de-CH" sz="3900" b="1" dirty="0" err="1">
                <a:solidFill>
                  <a:srgbClr val="005DC0"/>
                </a:solidFill>
              </a:rPr>
              <a:t>retiré</a:t>
            </a:r>
            <a:r>
              <a:rPr lang="de-CH" sz="3900" b="1" dirty="0">
                <a:solidFill>
                  <a:srgbClr val="005DC0"/>
                </a:solidFill>
              </a:rPr>
              <a:t>  ??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b="1" dirty="0" smtClean="0">
                <a:solidFill>
                  <a:srgbClr val="005DC0"/>
                </a:solidFill>
              </a:rPr>
              <a:t>    </a:t>
            </a: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252224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/>
              <a:t>11 - 19 </a:t>
            </a:r>
            <a:r>
              <a:rPr lang="de-DE" dirty="0" err="1"/>
              <a:t>avril</a:t>
            </a:r>
            <a:r>
              <a:rPr lang="de-DE" dirty="0"/>
              <a:t> 2018</a:t>
            </a:r>
            <a:endParaRPr lang="de-CH" dirty="0"/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/>
              <a:t>    ASF Formation continue  2018</a:t>
            </a:r>
          </a:p>
        </p:txBody>
      </p:sp>
    </p:spTree>
    <p:extLst>
      <p:ext uri="{BB962C8B-B14F-4D97-AF65-F5344CB8AC3E}">
        <p14:creationId xmlns:p14="http://schemas.microsoft.com/office/powerpoint/2010/main" val="40664077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202" y="6076082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847528" y="917278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Évaluation</a:t>
            </a: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</a:t>
            </a: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2018</a:t>
            </a: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/>
              <a:t>    ASF Formation continue  2018</a:t>
            </a:r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252224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/>
              <a:t>11 - 19 </a:t>
            </a:r>
            <a:r>
              <a:rPr lang="de-DE" dirty="0" err="1"/>
              <a:t>avril</a:t>
            </a:r>
            <a:r>
              <a:rPr lang="de-DE" dirty="0"/>
              <a:t> 2018</a:t>
            </a:r>
            <a:endParaRPr lang="de-CH" dirty="0"/>
          </a:p>
        </p:txBody>
      </p:sp>
      <p:sp>
        <p:nvSpPr>
          <p:cNvPr id="10" name="Inhaltsplatzhalter 3"/>
          <p:cNvSpPr>
            <a:spLocks noGrp="1"/>
          </p:cNvSpPr>
          <p:nvPr>
            <p:ph idx="1"/>
          </p:nvPr>
        </p:nvSpPr>
        <p:spPr>
          <a:xfrm>
            <a:off x="2402904" y="2276872"/>
            <a:ext cx="8229600" cy="3528392"/>
          </a:xfrm>
        </p:spPr>
        <p:txBody>
          <a:bodyPr/>
          <a:lstStyle/>
          <a:p>
            <a:pPr marL="265176" indent="-265176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400" b="1" dirty="0">
                <a:solidFill>
                  <a:srgbClr val="005DC0"/>
                </a:solidFill>
              </a:rPr>
              <a:t> </a:t>
            </a:r>
            <a:r>
              <a:rPr lang="de-CH" sz="2400" b="1" dirty="0" err="1">
                <a:solidFill>
                  <a:srgbClr val="005DC0"/>
                </a:solidFill>
              </a:rPr>
              <a:t>Classeur</a:t>
            </a:r>
            <a:r>
              <a:rPr lang="de-CH" sz="2400" b="1" dirty="0">
                <a:solidFill>
                  <a:srgbClr val="005DC0"/>
                </a:solidFill>
              </a:rPr>
              <a:t> du </a:t>
            </a:r>
            <a:r>
              <a:rPr lang="de-CH" sz="2400" b="1" dirty="0" err="1">
                <a:solidFill>
                  <a:srgbClr val="005DC0"/>
                </a:solidFill>
              </a:rPr>
              <a:t>cours</a:t>
            </a:r>
            <a:r>
              <a:rPr lang="de-CH" sz="2400" b="1" dirty="0">
                <a:solidFill>
                  <a:srgbClr val="005DC0"/>
                </a:solidFill>
              </a:rPr>
              <a:t>  / </a:t>
            </a:r>
            <a:r>
              <a:rPr lang="de-CH" sz="2400" b="1" dirty="0" err="1">
                <a:solidFill>
                  <a:srgbClr val="005DC0"/>
                </a:solidFill>
              </a:rPr>
              <a:t>registre</a:t>
            </a:r>
            <a:r>
              <a:rPr lang="de-CH" sz="2400" b="1" dirty="0">
                <a:solidFill>
                  <a:srgbClr val="005DC0"/>
                </a:solidFill>
              </a:rPr>
              <a:t> 1</a:t>
            </a:r>
          </a:p>
          <a:p>
            <a:pPr marL="265176" indent="-265176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400" b="1" dirty="0">
                <a:solidFill>
                  <a:srgbClr val="005DC0"/>
                </a:solidFill>
              </a:rPr>
              <a:t> votre </a:t>
            </a:r>
            <a:r>
              <a:rPr lang="de-CH" sz="2400" b="1" dirty="0" err="1">
                <a:solidFill>
                  <a:srgbClr val="005DC0"/>
                </a:solidFill>
              </a:rPr>
              <a:t>avis</a:t>
            </a:r>
            <a:r>
              <a:rPr lang="de-CH" sz="2400" b="1" dirty="0">
                <a:solidFill>
                  <a:srgbClr val="005DC0"/>
                </a:solidFill>
              </a:rPr>
              <a:t> </a:t>
            </a:r>
            <a:r>
              <a:rPr lang="de-CH" sz="2400" b="1" dirty="0" err="1">
                <a:solidFill>
                  <a:srgbClr val="005DC0"/>
                </a:solidFill>
              </a:rPr>
              <a:t>nous</a:t>
            </a:r>
            <a:r>
              <a:rPr lang="de-CH" sz="2400" b="1" dirty="0">
                <a:solidFill>
                  <a:srgbClr val="005DC0"/>
                </a:solidFill>
              </a:rPr>
              <a:t> </a:t>
            </a:r>
            <a:r>
              <a:rPr lang="de-CH" sz="2400" b="1" dirty="0" err="1">
                <a:solidFill>
                  <a:srgbClr val="005DC0"/>
                </a:solidFill>
              </a:rPr>
              <a:t>importe</a:t>
            </a:r>
            <a:endParaRPr lang="de-CH" sz="2400" b="1" dirty="0">
              <a:solidFill>
                <a:srgbClr val="005DC0"/>
              </a:solidFill>
            </a:endParaRPr>
          </a:p>
          <a:p>
            <a:pPr marL="265176" indent="-265176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400" b="1" dirty="0">
                <a:solidFill>
                  <a:srgbClr val="005DC0"/>
                </a:solidFill>
              </a:rPr>
              <a:t> </a:t>
            </a:r>
            <a:r>
              <a:rPr lang="de-CH" sz="2400" b="1" dirty="0" err="1">
                <a:solidFill>
                  <a:srgbClr val="005DC0"/>
                </a:solidFill>
              </a:rPr>
              <a:t>remplir</a:t>
            </a:r>
            <a:r>
              <a:rPr lang="de-CH" sz="2400" b="1" dirty="0">
                <a:solidFill>
                  <a:srgbClr val="005DC0"/>
                </a:solidFill>
              </a:rPr>
              <a:t> et </a:t>
            </a:r>
            <a:r>
              <a:rPr lang="de-CH" sz="2400" b="1" dirty="0" err="1">
                <a:solidFill>
                  <a:srgbClr val="005DC0"/>
                </a:solidFill>
              </a:rPr>
              <a:t>remettre</a:t>
            </a:r>
            <a:r>
              <a:rPr lang="de-CH" sz="2400" b="1" dirty="0">
                <a:solidFill>
                  <a:srgbClr val="005DC0"/>
                </a:solidFill>
              </a:rPr>
              <a:t> </a:t>
            </a:r>
            <a:r>
              <a:rPr lang="de-CH" sz="2400" b="1" dirty="0" err="1">
                <a:solidFill>
                  <a:srgbClr val="005DC0"/>
                </a:solidFill>
              </a:rPr>
              <a:t>l’évaluation</a:t>
            </a:r>
            <a:r>
              <a:rPr lang="de-CH" sz="2400" b="1" dirty="0">
                <a:solidFill>
                  <a:srgbClr val="005DC0"/>
                </a:solidFill>
              </a:rPr>
              <a:t> des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400" b="1" dirty="0">
                <a:solidFill>
                  <a:srgbClr val="005DC0"/>
                </a:solidFill>
              </a:rPr>
              <a:t>    deux </a:t>
            </a:r>
            <a:r>
              <a:rPr lang="de-CH" sz="2400" b="1" dirty="0" err="1">
                <a:solidFill>
                  <a:srgbClr val="005DC0"/>
                </a:solidFill>
              </a:rPr>
              <a:t>journées</a:t>
            </a:r>
            <a:r>
              <a:rPr lang="de-CH" sz="2400" b="1" dirty="0">
                <a:solidFill>
                  <a:srgbClr val="005DC0"/>
                </a:solidFill>
              </a:rPr>
              <a:t> de </a:t>
            </a:r>
            <a:r>
              <a:rPr lang="de-CH" sz="2400" b="1" dirty="0" err="1">
                <a:solidFill>
                  <a:srgbClr val="005DC0"/>
                </a:solidFill>
              </a:rPr>
              <a:t>cours</a:t>
            </a:r>
            <a:r>
              <a:rPr lang="de-CH" sz="2400" b="1" dirty="0">
                <a:solidFill>
                  <a:srgbClr val="005DC0"/>
                </a:solidFill>
              </a:rPr>
              <a:t> avant votre </a:t>
            </a:r>
            <a:r>
              <a:rPr lang="de-CH" sz="2400" b="1" dirty="0" err="1">
                <a:solidFill>
                  <a:srgbClr val="005DC0"/>
                </a:solidFill>
              </a:rPr>
              <a:t>départ</a:t>
            </a:r>
            <a:endParaRPr lang="de-CH" sz="2400" b="1" dirty="0">
              <a:solidFill>
                <a:srgbClr val="005DC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endParaRPr lang="de-CH" sz="2400" b="1" dirty="0">
              <a:solidFill>
                <a:srgbClr val="005DC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400" b="1" dirty="0">
                <a:solidFill>
                  <a:srgbClr val="005DC0"/>
                </a:solidFill>
              </a:rPr>
              <a:t>Les </a:t>
            </a:r>
            <a:r>
              <a:rPr lang="de-CH" sz="2400" b="1" dirty="0" err="1">
                <a:solidFill>
                  <a:srgbClr val="005DC0"/>
                </a:solidFill>
              </a:rPr>
              <a:t>suggestions</a:t>
            </a:r>
            <a:r>
              <a:rPr lang="de-CH" sz="2400" b="1" dirty="0">
                <a:solidFill>
                  <a:srgbClr val="005DC0"/>
                </a:solidFill>
              </a:rPr>
              <a:t> de </a:t>
            </a:r>
            <a:r>
              <a:rPr lang="de-CH" sz="2400" b="1" dirty="0" err="1">
                <a:solidFill>
                  <a:srgbClr val="005DC0"/>
                </a:solidFill>
              </a:rPr>
              <a:t>thèmes</a:t>
            </a:r>
            <a:r>
              <a:rPr lang="de-CH" sz="2400" b="1" dirty="0">
                <a:solidFill>
                  <a:srgbClr val="005DC0"/>
                </a:solidFill>
              </a:rPr>
              <a:t> </a:t>
            </a:r>
            <a:r>
              <a:rPr lang="de-CH" sz="2400" b="1" dirty="0" err="1">
                <a:solidFill>
                  <a:srgbClr val="005DC0"/>
                </a:solidFill>
              </a:rPr>
              <a:t>sont</a:t>
            </a:r>
            <a:r>
              <a:rPr lang="de-CH" sz="2400" b="1" dirty="0">
                <a:solidFill>
                  <a:srgbClr val="005DC0"/>
                </a:solidFill>
              </a:rPr>
              <a:t> les </a:t>
            </a:r>
            <a:r>
              <a:rPr lang="de-CH" sz="2400" b="1" dirty="0" err="1">
                <a:solidFill>
                  <a:srgbClr val="005DC0"/>
                </a:solidFill>
              </a:rPr>
              <a:t>bienvenues</a:t>
            </a:r>
            <a:endParaRPr lang="de-CH" sz="2400" b="1" dirty="0">
              <a:solidFill>
                <a:srgbClr val="005D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460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202" y="6076082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847528" y="917278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Clés</a:t>
            </a: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chambres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Inhaltsplatzhalter 3"/>
          <p:cNvSpPr>
            <a:spLocks noGrp="1"/>
          </p:cNvSpPr>
          <p:nvPr>
            <p:ph idx="1"/>
          </p:nvPr>
        </p:nvSpPr>
        <p:spPr>
          <a:xfrm>
            <a:off x="1981200" y="2132856"/>
            <a:ext cx="8229600" cy="3960440"/>
          </a:xfrm>
        </p:spPr>
        <p:txBody>
          <a:bodyPr>
            <a:noAutofit/>
          </a:bodyPr>
          <a:lstStyle/>
          <a:p>
            <a:pPr marL="265176" indent="-265176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de-CH" sz="2800" b="1" dirty="0" err="1">
                <a:solidFill>
                  <a:srgbClr val="005DC0"/>
                </a:solidFill>
              </a:rPr>
              <a:t>libérer</a:t>
            </a:r>
            <a:r>
              <a:rPr lang="de-CH" sz="2800" b="1" dirty="0">
                <a:solidFill>
                  <a:srgbClr val="005DC0"/>
                </a:solidFill>
              </a:rPr>
              <a:t> les </a:t>
            </a:r>
            <a:r>
              <a:rPr lang="de-CH" sz="2800" b="1" dirty="0" err="1">
                <a:solidFill>
                  <a:srgbClr val="005DC0"/>
                </a:solidFill>
              </a:rPr>
              <a:t>chambres</a:t>
            </a:r>
            <a:r>
              <a:rPr lang="de-CH" sz="2800" b="1" dirty="0">
                <a:solidFill>
                  <a:srgbClr val="005DC0"/>
                </a:solidFill>
              </a:rPr>
              <a:t>  AVANT  le </a:t>
            </a:r>
            <a:r>
              <a:rPr lang="de-CH" sz="2800" b="1" dirty="0" err="1">
                <a:solidFill>
                  <a:srgbClr val="005DC0"/>
                </a:solidFill>
              </a:rPr>
              <a:t>cours</a:t>
            </a:r>
            <a:endParaRPr lang="de-CH" sz="2800" b="1" dirty="0">
              <a:solidFill>
                <a:srgbClr val="005DC0"/>
              </a:solidFill>
            </a:endParaRPr>
          </a:p>
          <a:p>
            <a:pPr marL="265176" indent="-265176">
              <a:spcBef>
                <a:spcPts val="1800"/>
              </a:spcBef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APRÈS  le </a:t>
            </a:r>
            <a:r>
              <a:rPr lang="de-CH" sz="2800" b="1" dirty="0" err="1">
                <a:solidFill>
                  <a:srgbClr val="005DC0"/>
                </a:solidFill>
              </a:rPr>
              <a:t>petit</a:t>
            </a: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de-CH" sz="2800" b="1" dirty="0" err="1">
                <a:solidFill>
                  <a:srgbClr val="005DC0"/>
                </a:solidFill>
              </a:rPr>
              <a:t>déjeuner</a:t>
            </a:r>
            <a:r>
              <a:rPr lang="de-CH" sz="2800" b="1" dirty="0">
                <a:solidFill>
                  <a:srgbClr val="005DC0"/>
                </a:solidFill>
              </a:rPr>
              <a:t>, </a:t>
            </a:r>
            <a:r>
              <a:rPr lang="de-CH" sz="2800" b="1" dirty="0" err="1">
                <a:solidFill>
                  <a:srgbClr val="005DC0"/>
                </a:solidFill>
              </a:rPr>
              <a:t>restituer</a:t>
            </a:r>
            <a:endParaRPr lang="de-CH" sz="2800" b="1" dirty="0">
              <a:solidFill>
                <a:srgbClr val="005DC0"/>
              </a:solidFill>
            </a:endParaRP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   le </a:t>
            </a:r>
            <a:r>
              <a:rPr lang="de-CH" sz="2800" b="1" dirty="0" err="1">
                <a:solidFill>
                  <a:srgbClr val="005DC0"/>
                </a:solidFill>
              </a:rPr>
              <a:t>clé</a:t>
            </a:r>
            <a:r>
              <a:rPr lang="de-CH" sz="2800" b="1" dirty="0">
                <a:solidFill>
                  <a:srgbClr val="005DC0"/>
                </a:solidFill>
              </a:rPr>
              <a:t> à la </a:t>
            </a:r>
            <a:r>
              <a:rPr lang="de-CH" sz="2800" b="1" dirty="0" err="1">
                <a:solidFill>
                  <a:srgbClr val="005DC0"/>
                </a:solidFill>
              </a:rPr>
              <a:t>réception</a:t>
            </a:r>
            <a:r>
              <a:rPr lang="de-CH" sz="2800" b="1" dirty="0">
                <a:solidFill>
                  <a:srgbClr val="005DC0"/>
                </a:solidFill>
              </a:rPr>
              <a:t> / </a:t>
            </a:r>
            <a:r>
              <a:rPr lang="de-CH" sz="2800" b="1" dirty="0" err="1">
                <a:solidFill>
                  <a:srgbClr val="005DC0"/>
                </a:solidFill>
              </a:rPr>
              <a:t>échange</a:t>
            </a:r>
            <a:endParaRPr lang="de-CH" sz="2800" b="1" dirty="0">
              <a:solidFill>
                <a:srgbClr val="005DC0"/>
              </a:solidFill>
            </a:endParaRP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   </a:t>
            </a:r>
            <a:r>
              <a:rPr lang="de-CH" sz="2800" b="1" dirty="0" err="1">
                <a:solidFill>
                  <a:srgbClr val="005DC0"/>
                </a:solidFill>
              </a:rPr>
              <a:t>contre</a:t>
            </a:r>
            <a:r>
              <a:rPr lang="de-CH" sz="2800" b="1" dirty="0">
                <a:solidFill>
                  <a:srgbClr val="005DC0"/>
                </a:solidFill>
              </a:rPr>
              <a:t> bon </a:t>
            </a:r>
            <a:r>
              <a:rPr lang="de-CH" sz="2800" b="1" dirty="0" err="1">
                <a:solidFill>
                  <a:srgbClr val="005DC0"/>
                </a:solidFill>
              </a:rPr>
              <a:t>pour</a:t>
            </a:r>
            <a:r>
              <a:rPr lang="de-CH" sz="2800" b="1" dirty="0">
                <a:solidFill>
                  <a:srgbClr val="005DC0"/>
                </a:solidFill>
              </a:rPr>
              <a:t> le repas de midi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  </a:t>
            </a:r>
          </a:p>
          <a:p>
            <a:pPr marL="0" indent="0" algn="r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 err="1">
                <a:solidFill>
                  <a:srgbClr val="005DC0"/>
                </a:solidFill>
              </a:rPr>
              <a:t>Début</a:t>
            </a:r>
            <a:r>
              <a:rPr lang="de-CH" sz="2800" b="1" dirty="0">
                <a:solidFill>
                  <a:srgbClr val="005DC0"/>
                </a:solidFill>
              </a:rPr>
              <a:t> des </a:t>
            </a:r>
            <a:r>
              <a:rPr lang="de-CH" sz="2800" b="1" dirty="0" err="1">
                <a:solidFill>
                  <a:srgbClr val="005DC0"/>
                </a:solidFill>
              </a:rPr>
              <a:t>cours</a:t>
            </a:r>
            <a:r>
              <a:rPr lang="de-CH" sz="2800" b="1" dirty="0">
                <a:solidFill>
                  <a:srgbClr val="005DC0"/>
                </a:solidFill>
              </a:rPr>
              <a:t> 2</a:t>
            </a:r>
            <a:r>
              <a:rPr lang="de-CH" sz="2800" b="1" baseline="30000" dirty="0">
                <a:solidFill>
                  <a:srgbClr val="005DC0"/>
                </a:solidFill>
              </a:rPr>
              <a:t>ème</a:t>
            </a: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de-CH" sz="2800" b="1" dirty="0" err="1">
                <a:solidFill>
                  <a:srgbClr val="005DC0"/>
                </a:solidFill>
              </a:rPr>
              <a:t>journée</a:t>
            </a:r>
            <a:r>
              <a:rPr lang="de-CH" sz="2800" b="1" dirty="0">
                <a:solidFill>
                  <a:srgbClr val="005DC0"/>
                </a:solidFill>
              </a:rPr>
              <a:t>:   </a:t>
            </a:r>
          </a:p>
          <a:p>
            <a:pPr marL="0" indent="0" algn="r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3200" b="1" dirty="0">
                <a:solidFill>
                  <a:srgbClr val="005DC0"/>
                </a:solidFill>
              </a:rPr>
              <a:t>08.00 h   </a:t>
            </a:r>
            <a:r>
              <a:rPr lang="de-CH" sz="2800" b="1" dirty="0">
                <a:solidFill>
                  <a:srgbClr val="005DC0"/>
                </a:solidFill>
              </a:rPr>
              <a:t>Halle 23</a:t>
            </a:r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/>
              <a:t>    ASF Formation continue  2018</a:t>
            </a:r>
          </a:p>
        </p:txBody>
      </p:sp>
      <p:sp>
        <p:nvSpPr>
          <p:cNvPr id="12" name="Datumsplatzhalter 2"/>
          <p:cNvSpPr txBox="1">
            <a:spLocks/>
          </p:cNvSpPr>
          <p:nvPr/>
        </p:nvSpPr>
        <p:spPr>
          <a:xfrm>
            <a:off x="252224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/>
              <a:t>11 - 19 </a:t>
            </a:r>
            <a:r>
              <a:rPr lang="de-DE" dirty="0" err="1"/>
              <a:t>avril</a:t>
            </a:r>
            <a:r>
              <a:rPr lang="de-DE" dirty="0"/>
              <a:t> 2018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398625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202" y="6076082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847528" y="917278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Bagages - </a:t>
            </a:r>
            <a:r>
              <a:rPr lang="de-CH" sz="4800" b="1" dirty="0" err="1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Dépôt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8040216" y="6470551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/>
              <a:t>SBV WEITERBILDUNGSKURSE 2018</a:t>
            </a:r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252224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/>
              <a:t>11. - 19. April 2018</a:t>
            </a:r>
            <a:endParaRPr lang="de-CH" dirty="0"/>
          </a:p>
        </p:txBody>
      </p:sp>
      <p:sp>
        <p:nvSpPr>
          <p:cNvPr id="9" name="Inhaltsplatzhalter 3"/>
          <p:cNvSpPr>
            <a:spLocks noGrp="1"/>
          </p:cNvSpPr>
          <p:nvPr>
            <p:ph idx="1"/>
          </p:nvPr>
        </p:nvSpPr>
        <p:spPr>
          <a:xfrm>
            <a:off x="2042864" y="2132856"/>
            <a:ext cx="8445624" cy="3960440"/>
          </a:xfrm>
        </p:spPr>
        <p:txBody>
          <a:bodyPr>
            <a:noAutofit/>
          </a:bodyPr>
          <a:lstStyle/>
          <a:p>
            <a:pPr marL="265176" indent="-265176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de-CH" sz="2800" b="1" dirty="0" err="1">
                <a:solidFill>
                  <a:srgbClr val="005DC0"/>
                </a:solidFill>
              </a:rPr>
              <a:t>valises</a:t>
            </a:r>
            <a:r>
              <a:rPr lang="de-CH" sz="2800" b="1" dirty="0">
                <a:solidFill>
                  <a:srgbClr val="005DC0"/>
                </a:solidFill>
              </a:rPr>
              <a:t>, </a:t>
            </a:r>
            <a:r>
              <a:rPr lang="de-CH" sz="2800" b="1" dirty="0" err="1">
                <a:solidFill>
                  <a:srgbClr val="005DC0"/>
                </a:solidFill>
              </a:rPr>
              <a:t>sacs</a:t>
            </a:r>
            <a:r>
              <a:rPr lang="de-CH" sz="2800" b="1" dirty="0">
                <a:solidFill>
                  <a:srgbClr val="005DC0"/>
                </a:solidFill>
              </a:rPr>
              <a:t>, </a:t>
            </a:r>
            <a:r>
              <a:rPr lang="de-CH" sz="2800" b="1" dirty="0" err="1">
                <a:solidFill>
                  <a:srgbClr val="005DC0"/>
                </a:solidFill>
              </a:rPr>
              <a:t>vestes</a:t>
            </a:r>
            <a:r>
              <a:rPr lang="de-CH" sz="2800" b="1" dirty="0">
                <a:solidFill>
                  <a:srgbClr val="005DC0"/>
                </a:solidFill>
              </a:rPr>
              <a:t>   etc.</a:t>
            </a:r>
          </a:p>
          <a:p>
            <a:pPr marL="265176" indent="-265176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endParaRPr lang="de-CH" sz="2800" b="1" dirty="0">
              <a:solidFill>
                <a:srgbClr val="005DC0"/>
              </a:solidFill>
            </a:endParaRPr>
          </a:p>
          <a:p>
            <a:pPr marL="265176" indent="-265176">
              <a:spcBef>
                <a:spcPts val="0"/>
              </a:spcBef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fr-FR" sz="2800" b="1" dirty="0">
                <a:solidFill>
                  <a:srgbClr val="005DC0"/>
                </a:solidFill>
              </a:rPr>
              <a:t>Compartiment à bagage</a:t>
            </a: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fr-FR" sz="2800" b="1" dirty="0">
                <a:solidFill>
                  <a:srgbClr val="005DC0"/>
                </a:solidFill>
              </a:rPr>
              <a:t>    au rez-de-chaussée à droite - </a:t>
            </a: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fr-FR" sz="2800" b="1" dirty="0">
                <a:solidFill>
                  <a:srgbClr val="005DC0"/>
                </a:solidFill>
              </a:rPr>
              <a:t>    à côté de la réception SBV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fr-FR" sz="2800" b="1" dirty="0">
                <a:solidFill>
                  <a:srgbClr val="005DC0"/>
                </a:solidFill>
              </a:rPr>
              <a:t>! </a:t>
            </a:r>
            <a:r>
              <a:rPr lang="fr-FR" sz="2800" b="1" dirty="0">
                <a:solidFill>
                  <a:srgbClr val="FF0000"/>
                </a:solidFill>
              </a:rPr>
              <a:t>Ne pas oublier à la fin du 2</a:t>
            </a:r>
            <a:r>
              <a:rPr lang="fr-FR" sz="2800" b="1" baseline="30000" dirty="0">
                <a:solidFill>
                  <a:srgbClr val="FF0000"/>
                </a:solidFill>
              </a:rPr>
              <a:t>ème</a:t>
            </a:r>
            <a:r>
              <a:rPr lang="fr-FR" sz="2800" b="1" dirty="0">
                <a:solidFill>
                  <a:srgbClr val="FF0000"/>
                </a:solidFill>
              </a:rPr>
              <a:t> jour du cours</a:t>
            </a:r>
            <a:r>
              <a:rPr lang="de-CH" sz="2800" b="1" dirty="0">
                <a:solidFill>
                  <a:srgbClr val="FF0000"/>
                </a:solidFill>
              </a:rPr>
              <a:t> </a:t>
            </a:r>
            <a:r>
              <a:rPr lang="de-CH" sz="2800" b="1" dirty="0">
                <a:solidFill>
                  <a:srgbClr val="005DC0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6438918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Benutzerdefiniert 5">
      <a:dk1>
        <a:sysClr val="windowText" lastClr="000000"/>
      </a:dk1>
      <a:lt1>
        <a:sysClr val="window" lastClr="FFFFFF"/>
      </a:lt1>
      <a:dk2>
        <a:srgbClr val="052E65"/>
      </a:dk2>
      <a:lt2>
        <a:srgbClr val="D5F0FE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91FCFA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446</Words>
  <Application>Microsoft Office PowerPoint</Application>
  <PresentationFormat>Benutzerdefiniert</PresentationFormat>
  <Paragraphs>120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Hyperion</vt:lpstr>
      <vt:lpstr>Pro memoria…..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WBK 2009</dc:title>
  <dc:creator>Christoph Müller</dc:creator>
  <cp:lastModifiedBy>Meier Franziska (I-AT-IU-IB-AMT2)</cp:lastModifiedBy>
  <cp:revision>306</cp:revision>
  <dcterms:created xsi:type="dcterms:W3CDTF">2007-04-04T18:43:45Z</dcterms:created>
  <dcterms:modified xsi:type="dcterms:W3CDTF">2018-04-18T06:44:30Z</dcterms:modified>
</cp:coreProperties>
</file>