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23"/>
  </p:notesMasterIdLst>
  <p:handoutMasterIdLst>
    <p:handoutMasterId r:id="rId24"/>
  </p:handoutMasterIdLst>
  <p:sldIdLst>
    <p:sldId id="267" r:id="rId2"/>
    <p:sldId id="269" r:id="rId3"/>
    <p:sldId id="330" r:id="rId4"/>
    <p:sldId id="312" r:id="rId5"/>
    <p:sldId id="290" r:id="rId6"/>
    <p:sldId id="313" r:id="rId7"/>
    <p:sldId id="316" r:id="rId8"/>
    <p:sldId id="317" r:id="rId9"/>
    <p:sldId id="331" r:id="rId10"/>
    <p:sldId id="318" r:id="rId11"/>
    <p:sldId id="320" r:id="rId12"/>
    <p:sldId id="321" r:id="rId13"/>
    <p:sldId id="322" r:id="rId14"/>
    <p:sldId id="324" r:id="rId15"/>
    <p:sldId id="325" r:id="rId16"/>
    <p:sldId id="326" r:id="rId17"/>
    <p:sldId id="327" r:id="rId18"/>
    <p:sldId id="333" r:id="rId19"/>
    <p:sldId id="334" r:id="rId20"/>
    <p:sldId id="328" r:id="rId21"/>
    <p:sldId id="314" r:id="rId22"/>
  </p:sldIdLst>
  <p:sldSz cx="12192000" cy="6858000"/>
  <p:notesSz cx="6864350" cy="99964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C0"/>
    <a:srgbClr val="2333A9"/>
    <a:srgbClr val="D5F3FD"/>
    <a:srgbClr val="EBF8FF"/>
    <a:srgbClr val="71EEFB"/>
    <a:srgbClr val="1C7FA2"/>
    <a:srgbClr val="A3E8FD"/>
    <a:srgbClr val="71A7C9"/>
    <a:srgbClr val="F4910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1" autoAdjust="0"/>
    <p:restoredTop sz="78583" autoAdjust="0"/>
  </p:normalViewPr>
  <p:slideViewPr>
    <p:cSldViewPr>
      <p:cViewPr varScale="1">
        <p:scale>
          <a:sx n="88" d="100"/>
          <a:sy n="88" d="100"/>
        </p:scale>
        <p:origin x="46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4551" cy="499825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8212" y="0"/>
            <a:ext cx="2974551" cy="499825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5BE2B5C-7752-4D66-96CE-C62AA4361019}" type="datetimeFigureOut">
              <a:rPr lang="de-DE"/>
              <a:pPr>
                <a:defRPr/>
              </a:pPr>
              <a:t>18.04.2018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94929"/>
            <a:ext cx="2974551" cy="499825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8212" y="9494929"/>
            <a:ext cx="2974551" cy="499825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8E414B0-A09D-413E-9122-E8BE68558E0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3611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4551" cy="499825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8212" y="0"/>
            <a:ext cx="2974551" cy="499825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F46B6FD-53CC-4741-BEE8-C7315C36A6AB}" type="datetimeFigureOut">
              <a:rPr lang="de-DE"/>
              <a:pPr>
                <a:defRPr/>
              </a:pPr>
              <a:t>18.04.2018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9300"/>
            <a:ext cx="66611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72" tIns="46086" rIns="92172" bIns="46086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436" y="4748332"/>
            <a:ext cx="5491480" cy="4498420"/>
          </a:xfrm>
          <a:prstGeom prst="rect">
            <a:avLst/>
          </a:prstGeom>
        </p:spPr>
        <p:txBody>
          <a:bodyPr vert="horz" lIns="92172" tIns="46086" rIns="92172" bIns="46086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94929"/>
            <a:ext cx="2974551" cy="499825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8212" y="9494929"/>
            <a:ext cx="2974551" cy="499825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1BA3E26-75A9-42D1-9EA3-93A554970B8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1038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1600" y="749300"/>
            <a:ext cx="6661150" cy="37480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smtClean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F7AF32-EC36-47F8-8915-FB9DBDCF0E95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5380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1600" y="749300"/>
            <a:ext cx="6661150" cy="37480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smtClean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B03C51-4AA1-45A5-9A91-F0F34BE9F2F4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772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1600" y="749300"/>
            <a:ext cx="6661150" cy="37480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smtClean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B03C51-4AA1-45A5-9A91-F0F34BE9F2F4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772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1600" y="749300"/>
            <a:ext cx="6661150" cy="37480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smtClean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B03C51-4AA1-45A5-9A91-F0F34BE9F2F4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772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1600" y="749300"/>
            <a:ext cx="6661150" cy="37480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smtClean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B03C51-4AA1-45A5-9A91-F0F34BE9F2F4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772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1600" y="749300"/>
            <a:ext cx="6661150" cy="37480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smtClean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B03C51-4AA1-45A5-9A91-F0F34BE9F2F4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772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1600" y="749300"/>
            <a:ext cx="6661150" cy="37480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smtClean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B03C51-4AA1-45A5-9A91-F0F34BE9F2F4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772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1600" y="749300"/>
            <a:ext cx="6661150" cy="37480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smtClean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B03C51-4AA1-45A5-9A91-F0F34BE9F2F4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772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1600" y="749300"/>
            <a:ext cx="6661150" cy="37480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smtClean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B03C51-4AA1-45A5-9A91-F0F34BE9F2F4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772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1600" y="749300"/>
            <a:ext cx="6661150" cy="37480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smtClean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B03C51-4AA1-45A5-9A91-F0F34BE9F2F4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772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1600" y="749300"/>
            <a:ext cx="6661150" cy="37480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smtClean="0"/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D7503F-3F14-44EA-ADAD-A5D42890D2B8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3703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1600" y="749300"/>
            <a:ext cx="6661150" cy="37480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smtClean="0"/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D7503F-3F14-44EA-ADAD-A5D42890D2B8}" type="slidenum">
              <a:rPr lang="de-CH">
                <a:solidFill>
                  <a:prstClr val="black"/>
                </a:solidFill>
              </a:rPr>
              <a:pPr/>
              <a:t>3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03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1600" y="749300"/>
            <a:ext cx="6661150" cy="37480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C871-CAA3-46BA-802B-A667A6F47A85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94258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1600" y="749300"/>
            <a:ext cx="6661150" cy="37480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dirty="0" smtClean="0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35DFB7-84F9-4C6D-B3CA-913E31CF1396}" type="slidenum">
              <a:rPr lang="de-CH">
                <a:solidFill>
                  <a:prstClr val="black"/>
                </a:solidFill>
              </a:rPr>
              <a:pPr/>
              <a:t>6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21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1600" y="749300"/>
            <a:ext cx="6661150" cy="37480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dirty="0" smtClean="0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35DFB7-84F9-4C6D-B3CA-913E31CF1396}" type="slidenum">
              <a:rPr lang="de-CH">
                <a:solidFill>
                  <a:prstClr val="black"/>
                </a:solidFill>
              </a:rPr>
              <a:pPr/>
              <a:t>7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21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1600" y="749300"/>
            <a:ext cx="6661150" cy="37480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dirty="0" smtClean="0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35DFB7-84F9-4C6D-B3CA-913E31CF1396}" type="slidenum">
              <a:rPr lang="de-CH">
                <a:solidFill>
                  <a:prstClr val="black"/>
                </a:solidFill>
              </a:rPr>
              <a:pPr/>
              <a:t>8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21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1600" y="749300"/>
            <a:ext cx="6661150" cy="37480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smtClean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B03C51-4AA1-45A5-9A91-F0F34BE9F2F4}" type="slidenum">
              <a:rPr lang="de-CH">
                <a:solidFill>
                  <a:prstClr val="black"/>
                </a:solidFill>
              </a:rPr>
              <a:pPr/>
              <a:t>9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2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1600" y="749300"/>
            <a:ext cx="6661150" cy="37480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smtClean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B03C51-4AA1-45A5-9A91-F0F34BE9F2F4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77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rgbClr val="2333A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dirty="0" smtClean="0"/>
              <a:t>Formation continue 2017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711200" y="3404592"/>
            <a:ext cx="10472928" cy="1752600"/>
          </a:xfrm>
        </p:spPr>
        <p:txBody>
          <a:bodyPr lIns="0" rIns="18288"/>
          <a:lstStyle>
            <a:lvl1pPr marL="0" marR="45720" indent="0" algn="ctr">
              <a:buNone/>
              <a:defRPr sz="3200" b="1" baseline="0">
                <a:solidFill>
                  <a:srgbClr val="2333A9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Bon appétit</a:t>
            </a:r>
          </a:p>
          <a:p>
            <a:endParaRPr kumimoji="0" lang="en-US" dirty="0" smtClean="0"/>
          </a:p>
          <a:p>
            <a:r>
              <a:rPr kumimoji="0" lang="en-US" dirty="0" smtClean="0"/>
              <a:t>Reprise du </a:t>
            </a:r>
            <a:r>
              <a:rPr kumimoji="0" lang="en-US" dirty="0" err="1" smtClean="0"/>
              <a:t>cours</a:t>
            </a:r>
            <a:r>
              <a:rPr kumimoji="0" lang="en-US" dirty="0" smtClean="0"/>
              <a:t> à  13.15 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04. - 13. April 2017</a:t>
            </a:r>
            <a:endParaRPr lang="de-CH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SBV WEITERBILDUNGSKURSE 2017</a:t>
            </a:r>
            <a:endParaRPr lang="de-CH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50D36B-12A4-44F5-A06B-D4533AB69DE0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04. - 13. April 2017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SBV WEITERBILDUNGSKURSE 2017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1AE8F-B91D-404F-B14B-05739880DB45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49192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2333A9">
                  <a:alpha val="66000"/>
                </a:srgb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16832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 smtClean="0"/>
              <a:t>Textmasterformat bearbeiten</a:t>
            </a:r>
          </a:p>
          <a:p>
            <a:pPr lvl="1" eaLnBrk="1" latinLnBrk="0" hangingPunct="1"/>
            <a:r>
              <a:rPr kumimoji="0" lang="de-DE" dirty="0" smtClean="0"/>
              <a:t>Zweite Ebene</a:t>
            </a:r>
          </a:p>
          <a:p>
            <a:pPr lvl="2" eaLnBrk="1" latinLnBrk="0" hangingPunct="1"/>
            <a:r>
              <a:rPr kumimoji="0" lang="de-DE" dirty="0" smtClean="0"/>
              <a:t>Dritte Ebene</a:t>
            </a:r>
          </a:p>
          <a:p>
            <a:pPr lvl="3" eaLnBrk="1" latinLnBrk="0" hangingPunct="1"/>
            <a:r>
              <a:rPr kumimoji="0" lang="de-DE" dirty="0" smtClean="0"/>
              <a:t>Vierte Ebene</a:t>
            </a:r>
          </a:p>
          <a:p>
            <a:pPr lvl="4" eaLnBrk="1" latinLnBrk="0" hangingPunct="1"/>
            <a:r>
              <a:rPr kumimoji="0" lang="de-DE" dirty="0" smtClean="0"/>
              <a:t>Fünfte Ebene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04. - 13. April 2017</a:t>
            </a:r>
            <a:endParaRPr lang="de-CH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CH" dirty="0" smtClean="0"/>
              <a:t>SBV WEITERBILDUNGSKURSE 2017</a:t>
            </a:r>
            <a:endParaRPr lang="de-CH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70FCDF-4071-4CD6-AB44-D15E2C952B8A}" type="slidenum">
              <a:rPr lang="de-CH" smtClean="0"/>
              <a:pPr>
                <a:defRPr/>
              </a:pPr>
              <a:t>‹Nr.›</a:t>
            </a:fld>
            <a:endParaRPr lang="de-CH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runnenmeister.ch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ydromaps.ch/" TargetMode="External"/><Relationship Id="rId2" Type="http://schemas.openxmlformats.org/officeDocument/2006/relationships/hyperlink" Target="http://www.atlashydrologique.ch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bafu.admin.ch/bafu/fr/home/themes/eaux/dossiers/memoire-hydrologiqu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19536" y="1371600"/>
            <a:ext cx="8496944" cy="1828800"/>
          </a:xfrm>
          <a:noFill/>
        </p:spPr>
        <p:txBody>
          <a:bodyPr>
            <a:normAutofit fontScale="90000"/>
          </a:bodyPr>
          <a:lstStyle/>
          <a:p>
            <a:r>
              <a:rPr lang="de-C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C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 continue</a:t>
            </a:r>
            <a:r>
              <a:rPr lang="de-C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2018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/>
              <a:t/>
            </a:r>
            <a:br>
              <a:rPr lang="de-CH" dirty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sz="49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CORDIALE BIENVENUE</a:t>
            </a:r>
            <a:r>
              <a:rPr lang="de-CH" sz="31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de-CH" sz="3100" dirty="0">
                <a:solidFill>
                  <a:schemeClr val="bg2">
                    <a:lumMod val="50000"/>
                  </a:schemeClr>
                </a:solidFill>
              </a:rPr>
            </a:br>
            <a:endParaRPr lang="de-CH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Untertitel 12"/>
          <p:cNvSpPr>
            <a:spLocks noGrp="1"/>
          </p:cNvSpPr>
          <p:nvPr>
            <p:ph type="subTitle" idx="1"/>
          </p:nvPr>
        </p:nvSpPr>
        <p:spPr>
          <a:xfrm>
            <a:off x="2057400" y="2900536"/>
            <a:ext cx="7854696" cy="1752600"/>
          </a:xfrm>
        </p:spPr>
        <p:txBody>
          <a:bodyPr anchor="t">
            <a:normAutofit/>
          </a:bodyPr>
          <a:lstStyle/>
          <a:p>
            <a:r>
              <a:rPr lang="de-CH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Coup </a:t>
            </a:r>
            <a:r>
              <a:rPr lang="de-CH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d’envoi</a:t>
            </a:r>
            <a:r>
              <a:rPr lang="de-CH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  09.15 </a:t>
            </a:r>
            <a:r>
              <a:rPr lang="de-CH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Uhr</a:t>
            </a:r>
          </a:p>
        </p:txBody>
      </p:sp>
      <p:pic>
        <p:nvPicPr>
          <p:cNvPr id="6147" name="Grafik 3" descr="Logo_SBV_cmyk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5601" y="5373217"/>
            <a:ext cx="2776402" cy="92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umsplatzhalter 2"/>
          <p:cNvSpPr txBox="1">
            <a:spLocks/>
          </p:cNvSpPr>
          <p:nvPr/>
        </p:nvSpPr>
        <p:spPr>
          <a:xfrm>
            <a:off x="252224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de-DE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DE" dirty="0"/>
              <a:t>11 - 19 </a:t>
            </a:r>
            <a:r>
              <a:rPr lang="de-DE" dirty="0" err="1"/>
              <a:t>avril</a:t>
            </a:r>
            <a:r>
              <a:rPr lang="de-DE" dirty="0"/>
              <a:t> 2018</a:t>
            </a:r>
            <a:endParaRPr lang="de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Grafik 4" descr="Logo_SBV_cmyk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1202" y="6076082"/>
            <a:ext cx="13525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1847528" y="917278"/>
            <a:ext cx="8286750" cy="1071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544513" fontAlgn="auto">
              <a:spcAft>
                <a:spcPts val="0"/>
              </a:spcAft>
              <a:defRPr/>
            </a:pPr>
            <a:r>
              <a:rPr lang="de-CH" sz="4800" b="1" dirty="0" err="1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Thèmes</a:t>
            </a:r>
            <a:r>
              <a:rPr lang="de-CH" sz="4800" b="1" dirty="0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</a:t>
            </a:r>
            <a:r>
              <a:rPr lang="de-CH" sz="4800" b="1" baseline="30000" dirty="0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de-CH" sz="4800" b="1" dirty="0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4800" b="1" dirty="0" err="1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journée</a:t>
            </a:r>
            <a:endParaRPr lang="de-CH" sz="4800" b="1" dirty="0">
              <a:solidFill>
                <a:srgbClr val="2333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Inhaltsplatzhalter 3"/>
          <p:cNvSpPr>
            <a:spLocks noGrp="1"/>
          </p:cNvSpPr>
          <p:nvPr>
            <p:ph idx="1"/>
          </p:nvPr>
        </p:nvSpPr>
        <p:spPr>
          <a:xfrm>
            <a:off x="2402904" y="2064216"/>
            <a:ext cx="8229600" cy="438912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Clr>
                <a:srgbClr val="005DC0"/>
              </a:buClr>
              <a:buNone/>
              <a:defRPr/>
            </a:pPr>
            <a:r>
              <a:rPr lang="de-CH" sz="2800" b="1" dirty="0">
                <a:solidFill>
                  <a:srgbClr val="005DC0"/>
                </a:solidFill>
              </a:rPr>
              <a:t>Halle</a:t>
            </a:r>
            <a:r>
              <a:rPr lang="de-CH" sz="3300" b="1" dirty="0">
                <a:solidFill>
                  <a:srgbClr val="005DC0"/>
                </a:solidFill>
              </a:rPr>
              <a:t> 23</a:t>
            </a:r>
          </a:p>
          <a:p>
            <a:pPr marL="0" indent="0">
              <a:spcBef>
                <a:spcPts val="0"/>
              </a:spcBef>
              <a:buClr>
                <a:srgbClr val="005DC0"/>
              </a:buClr>
              <a:buNone/>
              <a:defRPr/>
            </a:pPr>
            <a:r>
              <a:rPr lang="de-CH" sz="2200" b="1" dirty="0" err="1">
                <a:solidFill>
                  <a:srgbClr val="005DC0"/>
                </a:solidFill>
              </a:rPr>
              <a:t>Bienvenue</a:t>
            </a:r>
            <a:r>
              <a:rPr lang="de-CH" sz="2200" b="1" dirty="0">
                <a:solidFill>
                  <a:srgbClr val="005DC0"/>
                </a:solidFill>
              </a:rPr>
              <a:t> et </a:t>
            </a:r>
            <a:r>
              <a:rPr lang="de-CH" sz="2200" b="1" dirty="0" err="1">
                <a:solidFill>
                  <a:srgbClr val="005DC0"/>
                </a:solidFill>
              </a:rPr>
              <a:t>répartition</a:t>
            </a:r>
            <a:r>
              <a:rPr lang="de-CH" sz="2200" b="1" dirty="0">
                <a:solidFill>
                  <a:srgbClr val="005DC0"/>
                </a:solidFill>
              </a:rPr>
              <a:t> en groupes</a:t>
            </a:r>
            <a:endParaRPr lang="de-CH" sz="2200" b="1" dirty="0">
              <a:solidFill>
                <a:srgbClr val="005DC0"/>
              </a:solidFill>
            </a:endParaRPr>
          </a:p>
          <a:p>
            <a:pPr marL="0" indent="0">
              <a:spcBef>
                <a:spcPts val="0"/>
              </a:spcBef>
              <a:buClr>
                <a:srgbClr val="005DC0"/>
              </a:buClr>
              <a:buNone/>
              <a:defRPr/>
            </a:pPr>
            <a:endParaRPr lang="de-CH" sz="3200" b="1" dirty="0">
              <a:solidFill>
                <a:srgbClr val="005DC0"/>
              </a:solidFill>
            </a:endParaRPr>
          </a:p>
          <a:p>
            <a:pPr marL="0" indent="0">
              <a:spcBef>
                <a:spcPts val="0"/>
              </a:spcBef>
              <a:buClr>
                <a:srgbClr val="005DC0"/>
              </a:buClr>
              <a:buNone/>
              <a:defRPr/>
            </a:pPr>
            <a:r>
              <a:rPr lang="de-CH" sz="2400" b="1" dirty="0">
                <a:solidFill>
                  <a:srgbClr val="005DC0"/>
                </a:solidFill>
              </a:rPr>
              <a:t>Exposition </a:t>
            </a:r>
            <a:r>
              <a:rPr lang="de-CH" sz="2400" b="1" dirty="0" err="1">
                <a:solidFill>
                  <a:srgbClr val="005DC0"/>
                </a:solidFill>
              </a:rPr>
              <a:t>devant</a:t>
            </a:r>
            <a:r>
              <a:rPr lang="de-CH" sz="2400" b="1" dirty="0">
                <a:solidFill>
                  <a:srgbClr val="005DC0"/>
                </a:solidFill>
              </a:rPr>
              <a:t> le hall 11</a:t>
            </a:r>
            <a:r>
              <a:rPr lang="de-CH" sz="2400" dirty="0">
                <a:solidFill>
                  <a:srgbClr val="005DC0"/>
                </a:solidFill>
              </a:rPr>
              <a:t> </a:t>
            </a:r>
            <a:r>
              <a:rPr lang="de-CH" sz="2200" dirty="0">
                <a:solidFill>
                  <a:srgbClr val="005DC0"/>
                </a:solidFill>
              </a:rPr>
              <a:t>avec plus de 65 entreprises</a:t>
            </a:r>
          </a:p>
          <a:p>
            <a:pPr marL="0" indent="0">
              <a:spcBef>
                <a:spcPts val="0"/>
              </a:spcBef>
              <a:buClr>
                <a:srgbClr val="005DC0"/>
              </a:buClr>
              <a:buNone/>
              <a:defRPr/>
            </a:pPr>
            <a:endParaRPr lang="de-CH" sz="2200" dirty="0">
              <a:solidFill>
                <a:srgbClr val="005DC0"/>
              </a:solidFill>
            </a:endParaRPr>
          </a:p>
          <a:p>
            <a:pPr>
              <a:spcBef>
                <a:spcPts val="0"/>
              </a:spcBef>
              <a:buClr>
                <a:srgbClr val="005DC0"/>
              </a:buClr>
              <a:buFont typeface="Wingdings" panose="05000000000000000000" pitchFamily="2" charset="2"/>
              <a:buChar char="Ø"/>
              <a:defRPr/>
            </a:pPr>
            <a:r>
              <a:rPr lang="de-CH" sz="2400" b="1" dirty="0" err="1">
                <a:solidFill>
                  <a:srgbClr val="005DC0"/>
                </a:solidFill>
              </a:rPr>
              <a:t>Assainissement</a:t>
            </a:r>
            <a:r>
              <a:rPr lang="de-CH" sz="2400" b="1" dirty="0">
                <a:solidFill>
                  <a:srgbClr val="005DC0"/>
                </a:solidFill>
              </a:rPr>
              <a:t>, entretien et </a:t>
            </a:r>
            <a:r>
              <a:rPr lang="de-CH" sz="2400" b="1" dirty="0" err="1">
                <a:solidFill>
                  <a:srgbClr val="005DC0"/>
                </a:solidFill>
              </a:rPr>
              <a:t>maintenance</a:t>
            </a:r>
            <a:r>
              <a:rPr lang="de-CH" sz="2400" b="1" dirty="0">
                <a:solidFill>
                  <a:srgbClr val="005DC0"/>
                </a:solidFill>
              </a:rPr>
              <a:t> des </a:t>
            </a:r>
            <a:r>
              <a:rPr lang="de-CH" sz="2400" b="1" dirty="0" err="1">
                <a:solidFill>
                  <a:srgbClr val="005DC0"/>
                </a:solidFill>
              </a:rPr>
              <a:t>fontaines</a:t>
            </a:r>
            <a:endParaRPr lang="de-CH" sz="2400" b="1" dirty="0">
              <a:solidFill>
                <a:srgbClr val="005DC0"/>
              </a:solidFill>
            </a:endParaRPr>
          </a:p>
          <a:p>
            <a:pPr>
              <a:spcBef>
                <a:spcPts val="0"/>
              </a:spcBef>
              <a:buClr>
                <a:srgbClr val="005DC0"/>
              </a:buClr>
              <a:buFont typeface="Wingdings" panose="05000000000000000000" pitchFamily="2" charset="2"/>
              <a:buChar char="Ø"/>
              <a:defRPr/>
            </a:pPr>
            <a:endParaRPr lang="de-CH" sz="2400" b="1" dirty="0">
              <a:solidFill>
                <a:srgbClr val="005DC0"/>
              </a:solidFill>
            </a:endParaRPr>
          </a:p>
          <a:p>
            <a:pPr>
              <a:spcBef>
                <a:spcPts val="0"/>
              </a:spcBef>
              <a:buClr>
                <a:srgbClr val="005DC0"/>
              </a:buClr>
              <a:buFont typeface="Wingdings" panose="05000000000000000000" pitchFamily="2" charset="2"/>
              <a:buChar char="Ø"/>
              <a:defRPr/>
            </a:pPr>
            <a:r>
              <a:rPr lang="de-CH" sz="2400" b="1" dirty="0" err="1">
                <a:solidFill>
                  <a:srgbClr val="005DC0"/>
                </a:solidFill>
              </a:rPr>
              <a:t>Mesures</a:t>
            </a:r>
            <a:r>
              <a:rPr lang="de-CH" sz="2400" b="1" dirty="0">
                <a:solidFill>
                  <a:srgbClr val="005DC0"/>
                </a:solidFill>
              </a:rPr>
              <a:t> en ligne – </a:t>
            </a:r>
            <a:r>
              <a:rPr lang="de-CH" sz="2400" b="1" dirty="0" err="1">
                <a:solidFill>
                  <a:srgbClr val="005DC0"/>
                </a:solidFill>
              </a:rPr>
              <a:t>Monitorage</a:t>
            </a:r>
            <a:r>
              <a:rPr lang="de-CH" sz="2400" b="1" dirty="0">
                <a:solidFill>
                  <a:srgbClr val="005DC0"/>
                </a:solidFill>
              </a:rPr>
              <a:t> </a:t>
            </a:r>
            <a:r>
              <a:rPr lang="de-CH" sz="2400" b="1" dirty="0" err="1">
                <a:solidFill>
                  <a:srgbClr val="005DC0"/>
                </a:solidFill>
              </a:rPr>
              <a:t>Analyses</a:t>
            </a:r>
            <a:r>
              <a:rPr lang="de-CH" sz="2400" b="1" dirty="0">
                <a:solidFill>
                  <a:srgbClr val="005DC0"/>
                </a:solidFill>
              </a:rPr>
              <a:t> </a:t>
            </a:r>
            <a:r>
              <a:rPr lang="de-CH" sz="2400" b="1" dirty="0" err="1">
                <a:solidFill>
                  <a:srgbClr val="005DC0"/>
                </a:solidFill>
              </a:rPr>
              <a:t>combinées</a:t>
            </a:r>
            <a:endParaRPr lang="de-CH" sz="2400" b="1" dirty="0">
              <a:solidFill>
                <a:srgbClr val="005DC0"/>
              </a:solidFill>
            </a:endParaRPr>
          </a:p>
          <a:p>
            <a:pPr>
              <a:spcBef>
                <a:spcPts val="0"/>
              </a:spcBef>
              <a:buClr>
                <a:srgbClr val="005DC0"/>
              </a:buClr>
              <a:buFont typeface="Wingdings" panose="05000000000000000000" pitchFamily="2" charset="2"/>
              <a:buChar char="Ø"/>
              <a:defRPr/>
            </a:pPr>
            <a:endParaRPr lang="de-CH" sz="2400" b="1" dirty="0">
              <a:solidFill>
                <a:srgbClr val="005DC0"/>
              </a:solidFill>
            </a:endParaRPr>
          </a:p>
          <a:p>
            <a:pPr>
              <a:spcBef>
                <a:spcPts val="0"/>
              </a:spcBef>
              <a:buClr>
                <a:srgbClr val="005DC0"/>
              </a:buClr>
              <a:buFont typeface="Wingdings" panose="05000000000000000000" pitchFamily="2" charset="2"/>
              <a:buChar char="Ø"/>
              <a:defRPr/>
            </a:pPr>
            <a:r>
              <a:rPr lang="de-CH" sz="2400" b="1" dirty="0" err="1">
                <a:solidFill>
                  <a:srgbClr val="005DC0"/>
                </a:solidFill>
              </a:rPr>
              <a:t>Réducteur</a:t>
            </a:r>
            <a:r>
              <a:rPr lang="de-CH" sz="2400" b="1" dirty="0">
                <a:solidFill>
                  <a:srgbClr val="005DC0"/>
                </a:solidFill>
              </a:rPr>
              <a:t> de </a:t>
            </a:r>
            <a:r>
              <a:rPr lang="de-CH" sz="2400" b="1" dirty="0" err="1">
                <a:solidFill>
                  <a:srgbClr val="005DC0"/>
                </a:solidFill>
              </a:rPr>
              <a:t>pression</a:t>
            </a:r>
            <a:r>
              <a:rPr lang="de-CH" sz="2400" b="1" dirty="0">
                <a:solidFill>
                  <a:srgbClr val="005DC0"/>
                </a:solidFill>
              </a:rPr>
              <a:t>: </a:t>
            </a:r>
            <a:r>
              <a:rPr lang="de-CH" sz="2400" b="1" dirty="0" err="1">
                <a:solidFill>
                  <a:srgbClr val="005DC0"/>
                </a:solidFill>
              </a:rPr>
              <a:t>conception</a:t>
            </a:r>
            <a:r>
              <a:rPr lang="de-CH" sz="2400" b="1" dirty="0">
                <a:solidFill>
                  <a:srgbClr val="005DC0"/>
                </a:solidFill>
              </a:rPr>
              <a:t> / </a:t>
            </a:r>
            <a:r>
              <a:rPr lang="de-CH" sz="2400" b="1" dirty="0" err="1">
                <a:solidFill>
                  <a:srgbClr val="005DC0"/>
                </a:solidFill>
              </a:rPr>
              <a:t>dimensionnement</a:t>
            </a:r>
            <a:r>
              <a:rPr lang="de-CH" sz="2400" b="1" dirty="0">
                <a:solidFill>
                  <a:srgbClr val="005DC0"/>
                </a:solidFill>
              </a:rPr>
              <a:t>, </a:t>
            </a:r>
            <a:r>
              <a:rPr lang="de-CH" sz="2400" b="1" dirty="0" err="1">
                <a:solidFill>
                  <a:srgbClr val="005DC0"/>
                </a:solidFill>
              </a:rPr>
              <a:t>recommandtions</a:t>
            </a:r>
            <a:r>
              <a:rPr lang="de-CH" sz="2400" b="1" dirty="0">
                <a:solidFill>
                  <a:srgbClr val="005DC0"/>
                </a:solidFill>
              </a:rPr>
              <a:t> </a:t>
            </a:r>
            <a:r>
              <a:rPr lang="de-CH" sz="2400" b="1" dirty="0" err="1">
                <a:solidFill>
                  <a:srgbClr val="005DC0"/>
                </a:solidFill>
              </a:rPr>
              <a:t>d’installation</a:t>
            </a:r>
            <a:r>
              <a:rPr lang="de-CH" sz="2400" b="1" dirty="0">
                <a:solidFill>
                  <a:srgbClr val="005DC0"/>
                </a:solidFill>
              </a:rPr>
              <a:t>, </a:t>
            </a:r>
            <a:r>
              <a:rPr lang="de-CH" sz="2400" b="1" dirty="0" err="1">
                <a:solidFill>
                  <a:srgbClr val="005DC0"/>
                </a:solidFill>
              </a:rPr>
              <a:t>maintenance</a:t>
            </a:r>
            <a:r>
              <a:rPr lang="de-CH" sz="2400" b="1" dirty="0">
                <a:solidFill>
                  <a:srgbClr val="005DC0"/>
                </a:solidFill>
              </a:rPr>
              <a:t>, </a:t>
            </a:r>
            <a:r>
              <a:rPr lang="de-CH" sz="2400" b="1" dirty="0" err="1">
                <a:solidFill>
                  <a:srgbClr val="005DC0"/>
                </a:solidFill>
              </a:rPr>
              <a:t>sécurité</a:t>
            </a:r>
            <a:r>
              <a:rPr lang="de-CH" sz="2400" b="1" dirty="0">
                <a:solidFill>
                  <a:srgbClr val="005DC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Clr>
                <a:srgbClr val="005DC0"/>
              </a:buClr>
              <a:buNone/>
              <a:defRPr/>
            </a:pPr>
            <a:r>
              <a:rPr lang="de-CH" sz="2400" b="1" dirty="0">
                <a:solidFill>
                  <a:srgbClr val="005DC0"/>
                </a:solidFill>
              </a:rPr>
              <a:t> </a:t>
            </a:r>
            <a:r>
              <a:rPr lang="de-CH" sz="2400" b="1" dirty="0">
                <a:solidFill>
                  <a:srgbClr val="005DC0"/>
                </a:solidFill>
              </a:rPr>
              <a:t>  du </a:t>
            </a:r>
            <a:r>
              <a:rPr lang="de-CH" sz="2400" b="1" dirty="0" err="1">
                <a:solidFill>
                  <a:srgbClr val="005DC0"/>
                </a:solidFill>
              </a:rPr>
              <a:t>réseau</a:t>
            </a:r>
            <a:r>
              <a:rPr lang="de-CH" sz="2400" b="1" dirty="0">
                <a:solidFill>
                  <a:srgbClr val="005DC0"/>
                </a:solidFill>
              </a:rPr>
              <a:t> en </a:t>
            </a:r>
            <a:r>
              <a:rPr lang="de-CH" sz="2400" b="1" dirty="0" err="1">
                <a:solidFill>
                  <a:srgbClr val="005DC0"/>
                </a:solidFill>
              </a:rPr>
              <a:t>cas</a:t>
            </a:r>
            <a:r>
              <a:rPr lang="de-CH" sz="2400" b="1" dirty="0">
                <a:solidFill>
                  <a:srgbClr val="005DC0"/>
                </a:solidFill>
              </a:rPr>
              <a:t> de </a:t>
            </a:r>
            <a:r>
              <a:rPr lang="de-CH" sz="2400" b="1" dirty="0" err="1">
                <a:solidFill>
                  <a:srgbClr val="005DC0"/>
                </a:solidFill>
              </a:rPr>
              <a:t>surpression</a:t>
            </a:r>
            <a:endParaRPr lang="de-CH" sz="2400" b="1" dirty="0">
              <a:solidFill>
                <a:srgbClr val="005DC0"/>
              </a:solidFill>
            </a:endParaRPr>
          </a:p>
          <a:p>
            <a:pPr>
              <a:spcBef>
                <a:spcPts val="0"/>
              </a:spcBef>
              <a:buClr>
                <a:srgbClr val="005DC0"/>
              </a:buClr>
              <a:buFont typeface="Wingdings" panose="05000000000000000000" pitchFamily="2" charset="2"/>
              <a:buChar char="Ø"/>
              <a:defRPr/>
            </a:pPr>
            <a:endParaRPr lang="de-CH" sz="2200" dirty="0">
              <a:solidFill>
                <a:srgbClr val="005DC0"/>
              </a:solidFill>
            </a:endParaRPr>
          </a:p>
          <a:p>
            <a:pPr marL="265176" indent="-265176">
              <a:spcBef>
                <a:spcPts val="0"/>
              </a:spcBef>
              <a:buClr>
                <a:srgbClr val="005DC0"/>
              </a:buClr>
              <a:buFont typeface="Wingdings" pitchFamily="2" charset="2"/>
              <a:buChar char="Ø"/>
              <a:defRPr/>
            </a:pPr>
            <a:endParaRPr lang="de-CH" sz="1400" b="1" dirty="0">
              <a:solidFill>
                <a:srgbClr val="005DC0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005DC0"/>
              </a:buClr>
              <a:buNone/>
              <a:defRPr/>
            </a:pPr>
            <a:r>
              <a:rPr lang="de-CH" sz="2000" b="1" dirty="0">
                <a:solidFill>
                  <a:srgbClr val="005DC0"/>
                </a:solidFill>
              </a:rPr>
              <a:t>      </a:t>
            </a:r>
            <a:endParaRPr lang="de-CH" sz="2000" dirty="0">
              <a:solidFill>
                <a:srgbClr val="005DC0"/>
              </a:solidFill>
            </a:endParaRPr>
          </a:p>
          <a:p>
            <a:pPr marL="273050" indent="-273050">
              <a:spcBef>
                <a:spcPts val="0"/>
              </a:spcBef>
              <a:spcAft>
                <a:spcPts val="1200"/>
              </a:spcAft>
              <a:buClr>
                <a:srgbClr val="005DC0"/>
              </a:buClr>
              <a:buFont typeface="Wingdings" panose="05000000000000000000" pitchFamily="2" charset="2"/>
              <a:buChar char="Ø"/>
              <a:defRPr/>
            </a:pPr>
            <a:endParaRPr lang="de-CH" sz="2000" dirty="0">
              <a:solidFill>
                <a:srgbClr val="005DC0"/>
              </a:solidFill>
            </a:endParaRPr>
          </a:p>
        </p:txBody>
      </p:sp>
      <p:sp>
        <p:nvSpPr>
          <p:cNvPr id="12" name="Fußzeilenplatzhalter 3"/>
          <p:cNvSpPr txBox="1">
            <a:spLocks/>
          </p:cNvSpPr>
          <p:nvPr/>
        </p:nvSpPr>
        <p:spPr>
          <a:xfrm>
            <a:off x="8040216" y="6470551"/>
            <a:ext cx="2448272" cy="2509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de-DE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CH" dirty="0"/>
              <a:t>    ASF Formation continue  2018</a:t>
            </a:r>
            <a:endParaRPr lang="de-CH" dirty="0"/>
          </a:p>
        </p:txBody>
      </p:sp>
      <p:sp>
        <p:nvSpPr>
          <p:cNvPr id="8" name="Datumsplatzhalter 2"/>
          <p:cNvSpPr txBox="1">
            <a:spLocks/>
          </p:cNvSpPr>
          <p:nvPr/>
        </p:nvSpPr>
        <p:spPr>
          <a:xfrm>
            <a:off x="252224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de-DE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DE" dirty="0"/>
              <a:t>11 - 19 </a:t>
            </a:r>
            <a:r>
              <a:rPr lang="de-DE" dirty="0" err="1"/>
              <a:t>avril</a:t>
            </a:r>
            <a:r>
              <a:rPr lang="de-DE" dirty="0"/>
              <a:t>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291763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Grafik 4" descr="Logo_SBV_cmyk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1202" y="6076082"/>
            <a:ext cx="13525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1847528" y="917278"/>
            <a:ext cx="8286750" cy="1071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544513" fontAlgn="auto">
              <a:spcAft>
                <a:spcPts val="0"/>
              </a:spcAft>
              <a:defRPr/>
            </a:pPr>
            <a:r>
              <a:rPr lang="de-CH" sz="4800" b="1" dirty="0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de-CH" sz="4800" b="1" baseline="30000" dirty="0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de-CH" sz="4800" b="1" dirty="0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4800" b="1" dirty="0" err="1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journée</a:t>
            </a:r>
            <a:endParaRPr lang="de-CH" sz="4800" b="1" dirty="0">
              <a:solidFill>
                <a:srgbClr val="2333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Inhaltsplatzhalter 3"/>
          <p:cNvSpPr>
            <a:spLocks noGrp="1"/>
          </p:cNvSpPr>
          <p:nvPr>
            <p:ph idx="1"/>
          </p:nvPr>
        </p:nvSpPr>
        <p:spPr>
          <a:xfrm>
            <a:off x="2402904" y="2064216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3200" b="1" dirty="0" err="1">
                <a:solidFill>
                  <a:srgbClr val="0070C0"/>
                </a:solidFill>
              </a:rPr>
              <a:t>Bâtiment</a:t>
            </a:r>
            <a:r>
              <a:rPr lang="de-CH" sz="3200" b="1" dirty="0">
                <a:solidFill>
                  <a:srgbClr val="0070C0"/>
                </a:solidFill>
              </a:rPr>
              <a:t> principal  (repas de midi)</a:t>
            </a:r>
          </a:p>
          <a:p>
            <a:pPr marL="0" indent="0">
              <a:buNone/>
            </a:pPr>
            <a:r>
              <a:rPr lang="de-CH" sz="3200" b="1" dirty="0">
                <a:solidFill>
                  <a:srgbClr val="0070C0"/>
                </a:solidFill>
              </a:rPr>
              <a:t>Halle 23  / Exposition</a:t>
            </a:r>
          </a:p>
          <a:p>
            <a:pPr marL="0" indent="0" algn="ctr">
              <a:buNone/>
            </a:pPr>
            <a:endParaRPr lang="de-CH" sz="20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sz="2400" b="1" dirty="0">
                <a:solidFill>
                  <a:srgbClr val="0070C0"/>
                </a:solidFill>
              </a:rPr>
              <a:t> </a:t>
            </a:r>
            <a:r>
              <a:rPr lang="de-DE" sz="2400" b="1" dirty="0" err="1">
                <a:solidFill>
                  <a:srgbClr val="0070C0"/>
                </a:solidFill>
              </a:rPr>
              <a:t>Veuillez</a:t>
            </a:r>
            <a:r>
              <a:rPr lang="de-DE" sz="2400" b="1" dirty="0">
                <a:solidFill>
                  <a:srgbClr val="0070C0"/>
                </a:solidFill>
              </a:rPr>
              <a:t> </a:t>
            </a:r>
            <a:r>
              <a:rPr lang="de-DE" sz="2400" b="1" dirty="0" err="1">
                <a:solidFill>
                  <a:srgbClr val="0070C0"/>
                </a:solidFill>
              </a:rPr>
              <a:t>respecter</a:t>
            </a:r>
            <a:r>
              <a:rPr lang="de-DE" sz="2400" b="1" dirty="0">
                <a:solidFill>
                  <a:srgbClr val="0070C0"/>
                </a:solidFill>
              </a:rPr>
              <a:t> la </a:t>
            </a:r>
            <a:r>
              <a:rPr lang="de-DE" sz="2400" b="1" dirty="0" err="1">
                <a:solidFill>
                  <a:srgbClr val="0070C0"/>
                </a:solidFill>
              </a:rPr>
              <a:t>réparation</a:t>
            </a:r>
            <a:r>
              <a:rPr lang="de-DE" sz="2400" b="1" dirty="0">
                <a:solidFill>
                  <a:srgbClr val="0070C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400" b="1" dirty="0">
                <a:solidFill>
                  <a:srgbClr val="0070C0"/>
                </a:solidFill>
              </a:rPr>
              <a:t>    des groupes  A / </a:t>
            </a:r>
            <a:r>
              <a:rPr lang="de-DE" sz="2400" b="1" dirty="0">
                <a:solidFill>
                  <a:srgbClr val="FFC000"/>
                </a:solidFill>
              </a:rPr>
              <a:t>B</a:t>
            </a:r>
            <a:r>
              <a:rPr lang="de-DE" sz="2400" b="1" dirty="0">
                <a:solidFill>
                  <a:srgbClr val="0070C0"/>
                </a:solidFill>
              </a:rPr>
              <a:t> / C / D</a:t>
            </a:r>
            <a:endParaRPr lang="de-CH" sz="1200" b="1" dirty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de-CH" sz="2400" b="1" dirty="0">
                <a:solidFill>
                  <a:srgbClr val="0070C0"/>
                </a:solidFill>
              </a:rPr>
              <a:t> </a:t>
            </a:r>
            <a:r>
              <a:rPr lang="de-CH" sz="2400" b="1" dirty="0" err="1">
                <a:solidFill>
                  <a:srgbClr val="0070C0"/>
                </a:solidFill>
              </a:rPr>
              <a:t>Veuillez</a:t>
            </a:r>
            <a:r>
              <a:rPr lang="de-CH" sz="2400" b="1" dirty="0">
                <a:solidFill>
                  <a:srgbClr val="0070C0"/>
                </a:solidFill>
              </a:rPr>
              <a:t> </a:t>
            </a:r>
            <a:r>
              <a:rPr lang="de-CH" sz="2400" b="1" dirty="0" err="1">
                <a:solidFill>
                  <a:srgbClr val="0070C0"/>
                </a:solidFill>
              </a:rPr>
              <a:t>respecter</a:t>
            </a:r>
            <a:r>
              <a:rPr lang="de-CH" sz="2400" b="1" dirty="0">
                <a:solidFill>
                  <a:srgbClr val="0070C0"/>
                </a:solidFill>
              </a:rPr>
              <a:t> les temps </a:t>
            </a:r>
            <a:r>
              <a:rPr lang="de-CH" sz="2400" b="1" dirty="0" err="1">
                <a:solidFill>
                  <a:srgbClr val="0070C0"/>
                </a:solidFill>
              </a:rPr>
              <a:t>impartis</a:t>
            </a:r>
            <a:endParaRPr lang="de-CH" sz="2400" b="1" dirty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de-CH" sz="2400" b="1" dirty="0">
                <a:solidFill>
                  <a:srgbClr val="0070C0"/>
                </a:solidFill>
              </a:rPr>
              <a:t> Repas de midi au </a:t>
            </a:r>
            <a:r>
              <a:rPr lang="de-CH" sz="2400" b="1" dirty="0" err="1">
                <a:solidFill>
                  <a:srgbClr val="0070C0"/>
                </a:solidFill>
              </a:rPr>
              <a:t>bâtiment</a:t>
            </a:r>
            <a:r>
              <a:rPr lang="de-CH" sz="2400" b="1" dirty="0">
                <a:solidFill>
                  <a:srgbClr val="0070C0"/>
                </a:solidFill>
              </a:rPr>
              <a:t> principal 17 </a:t>
            </a:r>
            <a:endParaRPr lang="de-CH" sz="2400" dirty="0">
              <a:solidFill>
                <a:srgbClr val="0070C0"/>
              </a:solidFill>
            </a:endParaRPr>
          </a:p>
        </p:txBody>
      </p:sp>
      <p:sp>
        <p:nvSpPr>
          <p:cNvPr id="12" name="Fußzeilenplatzhalter 3"/>
          <p:cNvSpPr txBox="1">
            <a:spLocks/>
          </p:cNvSpPr>
          <p:nvPr/>
        </p:nvSpPr>
        <p:spPr>
          <a:xfrm>
            <a:off x="8040216" y="6470551"/>
            <a:ext cx="2448272" cy="2509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de-DE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CH" dirty="0"/>
              <a:t>    ASF Formation continue  2018</a:t>
            </a:r>
            <a:endParaRPr lang="de-CH" dirty="0"/>
          </a:p>
        </p:txBody>
      </p:sp>
      <p:sp>
        <p:nvSpPr>
          <p:cNvPr id="8" name="Datumsplatzhalter 2"/>
          <p:cNvSpPr txBox="1">
            <a:spLocks/>
          </p:cNvSpPr>
          <p:nvPr/>
        </p:nvSpPr>
        <p:spPr>
          <a:xfrm>
            <a:off x="252224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de-DE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DE" dirty="0"/>
              <a:t>11 - 19 </a:t>
            </a:r>
            <a:r>
              <a:rPr lang="de-DE" dirty="0" err="1"/>
              <a:t>avril</a:t>
            </a:r>
            <a:r>
              <a:rPr lang="de-DE" dirty="0"/>
              <a:t>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7506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Grafik 4" descr="Logo_SBV_cmyk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1202" y="6076082"/>
            <a:ext cx="13525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1847528" y="917278"/>
            <a:ext cx="8286750" cy="1071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544513" fontAlgn="auto">
              <a:spcAft>
                <a:spcPts val="0"/>
              </a:spcAft>
              <a:defRPr/>
            </a:pPr>
            <a:r>
              <a:rPr lang="de-CH" sz="4800" b="1" dirty="0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 merci !</a:t>
            </a:r>
            <a:endParaRPr lang="de-CH" sz="4800" b="1" dirty="0">
              <a:solidFill>
                <a:srgbClr val="2333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Inhaltsplatzhalter 3"/>
          <p:cNvSpPr>
            <a:spLocks noGrp="1"/>
          </p:cNvSpPr>
          <p:nvPr>
            <p:ph idx="1"/>
          </p:nvPr>
        </p:nvSpPr>
        <p:spPr>
          <a:xfrm>
            <a:off x="2402904" y="2208232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800" b="1" dirty="0">
                <a:solidFill>
                  <a:srgbClr val="0070C0"/>
                </a:solidFill>
              </a:rPr>
              <a:t>Campus – Exposition -  </a:t>
            </a:r>
            <a:r>
              <a:rPr lang="de-CH" sz="2800" b="1" dirty="0" err="1">
                <a:solidFill>
                  <a:srgbClr val="0070C0"/>
                </a:solidFill>
              </a:rPr>
              <a:t>Référants</a:t>
            </a:r>
            <a:r>
              <a:rPr lang="de-CH" sz="2800" b="1" dirty="0">
                <a:solidFill>
                  <a:srgbClr val="0070C0"/>
                </a:solidFill>
              </a:rPr>
              <a:t> -Technique</a:t>
            </a:r>
          </a:p>
          <a:p>
            <a:pPr marL="0" indent="0">
              <a:lnSpc>
                <a:spcPct val="150000"/>
              </a:lnSpc>
              <a:buNone/>
            </a:pPr>
            <a:endParaRPr lang="de-DE" sz="7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 Tous les 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</a:rPr>
              <a:t>référants</a:t>
            </a:r>
            <a:endParaRPr lang="de-DE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 SSIGE et SUVA / 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</a:rPr>
              <a:t>brochures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</a:rPr>
              <a:t>matériel</a:t>
            </a:r>
            <a:endParaRPr lang="de-DE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CH" b="1" dirty="0" smtClean="0">
                <a:solidFill>
                  <a:schemeClr val="accent2">
                    <a:lumMod val="75000"/>
                  </a:schemeClr>
                </a:solidFill>
              </a:rPr>
              <a:t>tous les </a:t>
            </a:r>
            <a:r>
              <a:rPr lang="de-CH" b="1" dirty="0" err="1" smtClean="0">
                <a:solidFill>
                  <a:schemeClr val="accent2">
                    <a:lumMod val="75000"/>
                  </a:schemeClr>
                </a:solidFill>
              </a:rPr>
              <a:t>exposants</a:t>
            </a:r>
            <a:r>
              <a:rPr lang="de-CH" b="1" dirty="0" smtClean="0">
                <a:solidFill>
                  <a:schemeClr val="accent2">
                    <a:lumMod val="75000"/>
                  </a:schemeClr>
                </a:solidFill>
              </a:rPr>
              <a:t> dans le hall de la </a:t>
            </a:r>
            <a:r>
              <a:rPr lang="de-CH" b="1" dirty="0" err="1" smtClean="0">
                <a:solidFill>
                  <a:schemeClr val="accent2">
                    <a:lumMod val="75000"/>
                  </a:schemeClr>
                </a:solidFill>
              </a:rPr>
              <a:t>tente</a:t>
            </a:r>
            <a:r>
              <a:rPr lang="de-CH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CH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CH" b="1" dirty="0" smtClean="0">
                <a:solidFill>
                  <a:schemeClr val="accent2">
                    <a:lumMod val="75000"/>
                  </a:schemeClr>
                </a:solidFill>
              </a:rPr>
              <a:t>tous les 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</a:rPr>
              <a:t>participants</a:t>
            </a:r>
            <a:endParaRPr lang="de-CH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Fußzeilenplatzhalter 3"/>
          <p:cNvSpPr txBox="1">
            <a:spLocks/>
          </p:cNvSpPr>
          <p:nvPr/>
        </p:nvSpPr>
        <p:spPr>
          <a:xfrm>
            <a:off x="8040216" y="6470551"/>
            <a:ext cx="2448272" cy="2509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de-DE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CH" dirty="0"/>
              <a:t>    ASF Formation continue  2018</a:t>
            </a:r>
            <a:endParaRPr lang="de-CH" dirty="0"/>
          </a:p>
        </p:txBody>
      </p:sp>
      <p:sp>
        <p:nvSpPr>
          <p:cNvPr id="8" name="Datumsplatzhalter 2"/>
          <p:cNvSpPr txBox="1">
            <a:spLocks/>
          </p:cNvSpPr>
          <p:nvPr/>
        </p:nvSpPr>
        <p:spPr>
          <a:xfrm>
            <a:off x="252224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de-DE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DE" dirty="0"/>
              <a:t>11 - 19 </a:t>
            </a:r>
            <a:r>
              <a:rPr lang="de-DE" dirty="0" err="1"/>
              <a:t>avril</a:t>
            </a:r>
            <a:r>
              <a:rPr lang="de-DE" dirty="0"/>
              <a:t>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645063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Grafik 4" descr="Logo_SBV_cmyk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1202" y="6076082"/>
            <a:ext cx="13525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1847528" y="917278"/>
            <a:ext cx="8286750" cy="1071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544513" fontAlgn="auto">
              <a:spcAft>
                <a:spcPts val="0"/>
              </a:spcAft>
              <a:defRPr/>
            </a:pPr>
            <a:r>
              <a:rPr lang="de-CH" sz="4800" b="1" dirty="0" err="1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Classeur</a:t>
            </a:r>
            <a:r>
              <a:rPr lang="de-CH" sz="4800" b="1" dirty="0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de-CH" sz="4800" b="1" dirty="0" err="1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</a:t>
            </a:r>
            <a:endParaRPr lang="de-CH" sz="4800" b="1" dirty="0">
              <a:solidFill>
                <a:srgbClr val="2333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Inhaltsplatzhalter 3"/>
          <p:cNvSpPr>
            <a:spLocks noGrp="1"/>
          </p:cNvSpPr>
          <p:nvPr>
            <p:ph idx="1"/>
          </p:nvPr>
        </p:nvSpPr>
        <p:spPr>
          <a:xfrm>
            <a:off x="2402904" y="1916832"/>
            <a:ext cx="8229600" cy="4389120"/>
          </a:xfrm>
        </p:spPr>
        <p:txBody>
          <a:bodyPr>
            <a:normAutofit/>
          </a:bodyPr>
          <a:lstStyle/>
          <a:p>
            <a:pPr>
              <a:buClr>
                <a:srgbClr val="005DC0"/>
              </a:buClr>
              <a:buNone/>
              <a:tabLst>
                <a:tab pos="2873375" algn="l"/>
              </a:tabLst>
            </a:pPr>
            <a:endParaRPr lang="de-CH" sz="2400" dirty="0">
              <a:solidFill>
                <a:srgbClr val="005DC0"/>
              </a:solidFill>
            </a:endParaRPr>
          </a:p>
          <a:p>
            <a:pPr indent="-273050">
              <a:buClr>
                <a:srgbClr val="005DC0"/>
              </a:buClr>
              <a:buNone/>
              <a:tabLst>
                <a:tab pos="2873375" algn="l"/>
              </a:tabLst>
            </a:pPr>
            <a:r>
              <a:rPr lang="de-CH" b="1" dirty="0" err="1" smtClean="0">
                <a:solidFill>
                  <a:srgbClr val="005DC0"/>
                </a:solidFill>
              </a:rPr>
              <a:t>Dès</a:t>
            </a:r>
            <a:r>
              <a:rPr lang="de-CH" b="1" dirty="0" smtClean="0">
                <a:solidFill>
                  <a:srgbClr val="005DC0"/>
                </a:solidFill>
              </a:rPr>
              <a:t> la </a:t>
            </a:r>
            <a:r>
              <a:rPr lang="de-CH" b="1" dirty="0" err="1" smtClean="0">
                <a:solidFill>
                  <a:srgbClr val="005DC0"/>
                </a:solidFill>
              </a:rPr>
              <a:t>fin</a:t>
            </a:r>
            <a:r>
              <a:rPr lang="de-CH" b="1" dirty="0" smtClean="0">
                <a:solidFill>
                  <a:srgbClr val="005DC0"/>
                </a:solidFill>
              </a:rPr>
              <a:t> du </a:t>
            </a:r>
            <a:r>
              <a:rPr lang="de-CH" b="1" dirty="0" err="1" smtClean="0">
                <a:solidFill>
                  <a:srgbClr val="005DC0"/>
                </a:solidFill>
              </a:rPr>
              <a:t>cours</a:t>
            </a:r>
            <a:r>
              <a:rPr lang="de-CH" b="1" dirty="0" smtClean="0">
                <a:solidFill>
                  <a:srgbClr val="005DC0"/>
                </a:solidFill>
              </a:rPr>
              <a:t>,</a:t>
            </a:r>
          </a:p>
          <a:p>
            <a:pPr indent="-273050">
              <a:buClr>
                <a:srgbClr val="005DC0"/>
              </a:buClr>
              <a:buNone/>
              <a:tabLst>
                <a:tab pos="2873375" algn="l"/>
              </a:tabLst>
            </a:pPr>
            <a:endParaRPr lang="de-CH" sz="1800" b="1" dirty="0">
              <a:solidFill>
                <a:srgbClr val="005DC0"/>
              </a:solidFill>
            </a:endParaRPr>
          </a:p>
          <a:p>
            <a:pPr>
              <a:buClr>
                <a:srgbClr val="005DC0"/>
              </a:buClr>
              <a:buFont typeface="Wingdings" pitchFamily="2" charset="2"/>
              <a:buChar char="Ø"/>
              <a:tabLst>
                <a:tab pos="2873375" algn="l"/>
              </a:tabLst>
            </a:pPr>
            <a:r>
              <a:rPr lang="de-CH" b="1" dirty="0" smtClean="0">
                <a:solidFill>
                  <a:srgbClr val="005DC0"/>
                </a:solidFill>
              </a:rPr>
              <a:t> tous les documents du </a:t>
            </a:r>
            <a:r>
              <a:rPr lang="de-CH" b="1" dirty="0" err="1" smtClean="0">
                <a:solidFill>
                  <a:srgbClr val="005DC0"/>
                </a:solidFill>
              </a:rPr>
              <a:t>classeur</a:t>
            </a:r>
            <a:r>
              <a:rPr lang="de-CH" b="1" dirty="0" smtClean="0">
                <a:solidFill>
                  <a:srgbClr val="005DC0"/>
                </a:solidFill>
              </a:rPr>
              <a:t> et les</a:t>
            </a:r>
          </a:p>
          <a:p>
            <a:pPr>
              <a:buClr>
                <a:srgbClr val="005DC0"/>
              </a:buClr>
              <a:buFont typeface="Wingdings" pitchFamily="2" charset="2"/>
              <a:buChar char="Ø"/>
              <a:tabLst>
                <a:tab pos="2873375" algn="l"/>
              </a:tabLst>
            </a:pPr>
            <a:r>
              <a:rPr lang="de-CH" b="1" dirty="0" smtClean="0">
                <a:solidFill>
                  <a:srgbClr val="005DC0"/>
                </a:solidFill>
              </a:rPr>
              <a:t> </a:t>
            </a:r>
            <a:r>
              <a:rPr lang="de-CH" b="1" dirty="0" err="1" smtClean="0">
                <a:solidFill>
                  <a:srgbClr val="005DC0"/>
                </a:solidFill>
              </a:rPr>
              <a:t>présentations</a:t>
            </a:r>
            <a:r>
              <a:rPr lang="de-CH" b="1" dirty="0" smtClean="0">
                <a:solidFill>
                  <a:srgbClr val="005DC0"/>
                </a:solidFill>
              </a:rPr>
              <a:t> </a:t>
            </a:r>
            <a:r>
              <a:rPr lang="de-CH" b="1" dirty="0" err="1" smtClean="0">
                <a:solidFill>
                  <a:srgbClr val="005DC0"/>
                </a:solidFill>
              </a:rPr>
              <a:t>Powerpoint</a:t>
            </a:r>
            <a:endParaRPr lang="de-CH" b="1" dirty="0">
              <a:solidFill>
                <a:srgbClr val="005DC0"/>
              </a:solidFill>
            </a:endParaRPr>
          </a:p>
          <a:p>
            <a:pPr marL="0" indent="0">
              <a:buClr>
                <a:srgbClr val="005DC0"/>
              </a:buClr>
              <a:buNone/>
              <a:tabLst>
                <a:tab pos="2873375" algn="l"/>
              </a:tabLst>
            </a:pPr>
            <a:endParaRPr lang="de-CH" sz="1800" b="1" dirty="0">
              <a:solidFill>
                <a:srgbClr val="005DC0"/>
              </a:solidFill>
            </a:endParaRPr>
          </a:p>
          <a:p>
            <a:pPr marL="0" indent="0">
              <a:buClr>
                <a:srgbClr val="005DC0"/>
              </a:buClr>
              <a:buNone/>
              <a:tabLst>
                <a:tab pos="2873375" algn="l"/>
              </a:tabLst>
            </a:pPr>
            <a:r>
              <a:rPr lang="de-CH" b="1" dirty="0" err="1" smtClean="0">
                <a:solidFill>
                  <a:srgbClr val="005DC0"/>
                </a:solidFill>
              </a:rPr>
              <a:t>sont</a:t>
            </a:r>
            <a:r>
              <a:rPr lang="de-CH" b="1" dirty="0" smtClean="0">
                <a:solidFill>
                  <a:srgbClr val="005DC0"/>
                </a:solidFill>
              </a:rPr>
              <a:t> à la </a:t>
            </a:r>
            <a:r>
              <a:rPr lang="de-CH" b="1" dirty="0" err="1" smtClean="0">
                <a:solidFill>
                  <a:srgbClr val="005DC0"/>
                </a:solidFill>
              </a:rPr>
              <a:t>dispostion</a:t>
            </a:r>
            <a:r>
              <a:rPr lang="de-CH" b="1" dirty="0" smtClean="0">
                <a:solidFill>
                  <a:srgbClr val="005DC0"/>
                </a:solidFill>
              </a:rPr>
              <a:t> des personnes </a:t>
            </a:r>
            <a:r>
              <a:rPr lang="de-CH" b="1" dirty="0" err="1" smtClean="0">
                <a:solidFill>
                  <a:srgbClr val="005DC0"/>
                </a:solidFill>
              </a:rPr>
              <a:t>intéressées</a:t>
            </a:r>
            <a:endParaRPr lang="de-CH" b="1" dirty="0" smtClean="0">
              <a:solidFill>
                <a:srgbClr val="005DC0"/>
              </a:solidFill>
            </a:endParaRPr>
          </a:p>
          <a:p>
            <a:pPr marL="0" indent="0">
              <a:buClr>
                <a:srgbClr val="005DC0"/>
              </a:buClr>
              <a:buNone/>
              <a:tabLst>
                <a:tab pos="2873375" algn="l"/>
              </a:tabLst>
            </a:pPr>
            <a:r>
              <a:rPr lang="de-CH" b="1" dirty="0" smtClean="0">
                <a:solidFill>
                  <a:srgbClr val="005DC0"/>
                </a:solidFill>
                <a:hlinkClick r:id="rId4"/>
              </a:rPr>
              <a:t>www.brunnenmeister.ch</a:t>
            </a:r>
            <a:endParaRPr lang="de-CH" b="1" dirty="0">
              <a:solidFill>
                <a:srgbClr val="005DC0"/>
              </a:solidFill>
            </a:endParaRPr>
          </a:p>
          <a:p>
            <a:pPr marL="0" indent="0">
              <a:buClr>
                <a:srgbClr val="005DC0"/>
              </a:buClr>
              <a:buNone/>
              <a:tabLst>
                <a:tab pos="2873375" algn="l"/>
              </a:tabLst>
            </a:pPr>
            <a:endParaRPr lang="de-CH" b="1" dirty="0" smtClean="0">
              <a:solidFill>
                <a:srgbClr val="005DC0"/>
              </a:solidFill>
            </a:endParaRPr>
          </a:p>
        </p:txBody>
      </p:sp>
      <p:sp>
        <p:nvSpPr>
          <p:cNvPr id="12" name="Fußzeilenplatzhalter 3"/>
          <p:cNvSpPr txBox="1">
            <a:spLocks/>
          </p:cNvSpPr>
          <p:nvPr/>
        </p:nvSpPr>
        <p:spPr>
          <a:xfrm>
            <a:off x="8040216" y="6470551"/>
            <a:ext cx="2448272" cy="2509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de-DE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CH" dirty="0"/>
              <a:t>    ASF Formation continue  2018</a:t>
            </a:r>
            <a:endParaRPr lang="de-CH" dirty="0"/>
          </a:p>
        </p:txBody>
      </p:sp>
      <p:sp>
        <p:nvSpPr>
          <p:cNvPr id="8" name="Datumsplatzhalter 2"/>
          <p:cNvSpPr txBox="1">
            <a:spLocks/>
          </p:cNvSpPr>
          <p:nvPr/>
        </p:nvSpPr>
        <p:spPr>
          <a:xfrm>
            <a:off x="252224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de-DE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DE" dirty="0"/>
              <a:t>11 - 19 </a:t>
            </a:r>
            <a:r>
              <a:rPr lang="de-DE" dirty="0" err="1"/>
              <a:t>avril</a:t>
            </a:r>
            <a:r>
              <a:rPr lang="de-DE" dirty="0"/>
              <a:t>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56700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Grafik 4" descr="Logo_SBV_cmyk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1202" y="6076082"/>
            <a:ext cx="13525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1847528" y="917278"/>
            <a:ext cx="8286750" cy="1071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544513" fontAlgn="auto">
              <a:spcAft>
                <a:spcPts val="0"/>
              </a:spcAft>
              <a:defRPr/>
            </a:pPr>
            <a:r>
              <a:rPr lang="de-CH" sz="4800" b="1" dirty="0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Zeiten  2. Kurstag</a:t>
            </a:r>
            <a:endParaRPr lang="de-CH" sz="4800" b="1" dirty="0">
              <a:solidFill>
                <a:srgbClr val="2333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Inhaltsplatzhalter 3"/>
          <p:cNvSpPr>
            <a:spLocks noGrp="1"/>
          </p:cNvSpPr>
          <p:nvPr>
            <p:ph idx="1"/>
          </p:nvPr>
        </p:nvSpPr>
        <p:spPr>
          <a:xfrm>
            <a:off x="2402904" y="2064216"/>
            <a:ext cx="8229600" cy="4389120"/>
          </a:xfrm>
        </p:spPr>
        <p:txBody>
          <a:bodyPr>
            <a:noAutofit/>
          </a:bodyPr>
          <a:lstStyle/>
          <a:p>
            <a:pPr marL="544513" indent="-544513">
              <a:spcBef>
                <a:spcPts val="0"/>
              </a:spcBef>
              <a:buClr>
                <a:srgbClr val="005DC0"/>
              </a:buClr>
              <a:buNone/>
              <a:tabLst>
                <a:tab pos="3859213" algn="l"/>
              </a:tabLst>
              <a:defRPr/>
            </a:pPr>
            <a:r>
              <a:rPr lang="de-CH" sz="2000" b="1" dirty="0">
                <a:solidFill>
                  <a:srgbClr val="005DC0"/>
                </a:solidFill>
              </a:rPr>
              <a:t>Frühstück		       06.30 – 07.30 Uhr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5DC0"/>
              </a:buClr>
              <a:buNone/>
              <a:tabLst>
                <a:tab pos="3859213" algn="l"/>
              </a:tabLst>
              <a:defRPr/>
            </a:pPr>
            <a:endParaRPr lang="de-CH" sz="1200" b="1" dirty="0">
              <a:solidFill>
                <a:srgbClr val="005DC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5DC0"/>
              </a:buClr>
              <a:buNone/>
              <a:tabLst>
                <a:tab pos="3859213" algn="l"/>
              </a:tabLst>
              <a:defRPr/>
            </a:pPr>
            <a:r>
              <a:rPr lang="de-CH" sz="2000" b="1" dirty="0">
                <a:solidFill>
                  <a:srgbClr val="005DC0"/>
                </a:solidFill>
              </a:rPr>
              <a:t>Tagungsbeginn, Gruppeneinteilung	       08.00 – 08.10 Uhr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5DC0"/>
              </a:buClr>
              <a:buNone/>
              <a:tabLst>
                <a:tab pos="3859213" algn="l"/>
              </a:tabLst>
              <a:defRPr/>
            </a:pPr>
            <a:r>
              <a:rPr lang="de-CH" sz="2000" b="1" dirty="0">
                <a:solidFill>
                  <a:srgbClr val="005DC0"/>
                </a:solidFill>
              </a:rPr>
              <a:t> </a:t>
            </a:r>
            <a:endParaRPr lang="de-CH" sz="2000" b="1" dirty="0">
              <a:solidFill>
                <a:srgbClr val="005DC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5DC0"/>
              </a:buClr>
              <a:buNone/>
              <a:tabLst>
                <a:tab pos="3859213" algn="l"/>
              </a:tabLst>
              <a:defRPr/>
            </a:pPr>
            <a:r>
              <a:rPr lang="de-CH" sz="2000" b="1" dirty="0">
                <a:solidFill>
                  <a:schemeClr val="accent3">
                    <a:lumMod val="75000"/>
                  </a:schemeClr>
                </a:solidFill>
              </a:rPr>
              <a:t>Pause  </a:t>
            </a:r>
            <a:r>
              <a:rPr lang="de-CH" sz="2000" dirty="0">
                <a:solidFill>
                  <a:schemeClr val="accent3">
                    <a:lumMod val="75000"/>
                  </a:schemeClr>
                </a:solidFill>
              </a:rPr>
              <a:t>(gemäss Einteilung) </a:t>
            </a:r>
            <a:r>
              <a:rPr lang="de-CH" sz="2000" b="1" dirty="0">
                <a:solidFill>
                  <a:schemeClr val="accent3">
                    <a:lumMod val="75000"/>
                  </a:schemeClr>
                </a:solidFill>
              </a:rPr>
              <a:t>	     	       Foyer / Halle 23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5DC0"/>
              </a:buClr>
              <a:buNone/>
              <a:tabLst>
                <a:tab pos="3859213" algn="l"/>
              </a:tabLst>
              <a:defRPr/>
            </a:pPr>
            <a:r>
              <a:rPr lang="de-CH" sz="2000" b="1" dirty="0">
                <a:solidFill>
                  <a:schemeClr val="accent3">
                    <a:lumMod val="75000"/>
                  </a:schemeClr>
                </a:solidFill>
              </a:rPr>
              <a:t>Mittagspause </a:t>
            </a:r>
            <a:r>
              <a:rPr lang="de-CH" sz="2000" dirty="0">
                <a:solidFill>
                  <a:schemeClr val="accent3">
                    <a:lumMod val="75000"/>
                  </a:schemeClr>
                </a:solidFill>
              </a:rPr>
              <a:t>(Hauptgebäude)</a:t>
            </a:r>
            <a:r>
              <a:rPr lang="de-CH" sz="2000" b="1" dirty="0">
                <a:solidFill>
                  <a:schemeClr val="accent3">
                    <a:lumMod val="75000"/>
                  </a:schemeClr>
                </a:solidFill>
              </a:rPr>
              <a:t>		</a:t>
            </a:r>
            <a:r>
              <a:rPr lang="de-CH" sz="2000" b="1" dirty="0">
                <a:solidFill>
                  <a:schemeClr val="accent3">
                    <a:lumMod val="75000"/>
                  </a:schemeClr>
                </a:solidFill>
              </a:rPr>
              <a:t>       ca. 11.45 </a:t>
            </a:r>
            <a:r>
              <a:rPr lang="de-CH" sz="2000" b="1" dirty="0">
                <a:solidFill>
                  <a:schemeClr val="accent3">
                    <a:lumMod val="75000"/>
                  </a:schemeClr>
                </a:solidFill>
              </a:rPr>
              <a:t>– </a:t>
            </a:r>
            <a:r>
              <a:rPr lang="de-CH" sz="2000" b="1" dirty="0">
                <a:solidFill>
                  <a:schemeClr val="accent3">
                    <a:lumMod val="75000"/>
                  </a:schemeClr>
                </a:solidFill>
              </a:rPr>
              <a:t>13.00 </a:t>
            </a:r>
            <a:r>
              <a:rPr lang="de-CH" sz="2000" b="1" dirty="0">
                <a:solidFill>
                  <a:schemeClr val="accent3">
                    <a:lumMod val="75000"/>
                  </a:schemeClr>
                </a:solidFill>
              </a:rPr>
              <a:t>Uhr</a:t>
            </a:r>
          </a:p>
          <a:p>
            <a:pPr marL="0" indent="0">
              <a:spcBef>
                <a:spcPts val="3000"/>
              </a:spcBef>
              <a:spcAft>
                <a:spcPts val="600"/>
              </a:spcAft>
              <a:buClr>
                <a:srgbClr val="005DC0"/>
              </a:buClr>
              <a:buNone/>
              <a:tabLst>
                <a:tab pos="3859213" algn="l"/>
              </a:tabLst>
              <a:defRPr/>
            </a:pPr>
            <a:r>
              <a:rPr lang="de-CH" sz="2800" b="1" dirty="0">
                <a:solidFill>
                  <a:srgbClr val="005DC0"/>
                </a:solidFill>
              </a:rPr>
              <a:t>4 Gruppen  A, </a:t>
            </a:r>
            <a:r>
              <a:rPr lang="de-CH" sz="2800" b="1" dirty="0">
                <a:solidFill>
                  <a:srgbClr val="FFC000"/>
                </a:solidFill>
              </a:rPr>
              <a:t>B</a:t>
            </a:r>
            <a:r>
              <a:rPr lang="de-CH" sz="2800" b="1" dirty="0">
                <a:solidFill>
                  <a:srgbClr val="005DC0"/>
                </a:solidFill>
              </a:rPr>
              <a:t>, C, D 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5DC0"/>
              </a:buClr>
              <a:buNone/>
              <a:tabLst>
                <a:tab pos="3859213" algn="l"/>
              </a:tabLst>
              <a:defRPr/>
            </a:pPr>
            <a:r>
              <a:rPr lang="de-CH" sz="2000" b="1" dirty="0">
                <a:solidFill>
                  <a:srgbClr val="005DC0"/>
                </a:solidFill>
              </a:rPr>
              <a:t>Rotation / Wechsel bitte einhalten	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5DC0"/>
              </a:buClr>
              <a:buNone/>
              <a:tabLst>
                <a:tab pos="3859213" algn="l"/>
              </a:tabLst>
              <a:defRPr/>
            </a:pPr>
            <a:r>
              <a:rPr lang="de-CH" sz="2000" b="1" dirty="0">
                <a:solidFill>
                  <a:srgbClr val="005DC0"/>
                </a:solidFill>
              </a:rPr>
              <a:t>		</a:t>
            </a:r>
          </a:p>
          <a:p>
            <a:pPr marL="265176" indent="-265176">
              <a:spcBef>
                <a:spcPts val="0"/>
              </a:spcBef>
              <a:spcAft>
                <a:spcPts val="600"/>
              </a:spcAft>
              <a:buClr>
                <a:srgbClr val="005DC0"/>
              </a:buClr>
              <a:buFont typeface="Wingdings" pitchFamily="2" charset="2"/>
              <a:buChar char="Ø"/>
              <a:tabLst>
                <a:tab pos="3859213" algn="l"/>
              </a:tabLst>
              <a:defRPr/>
            </a:pPr>
            <a:endParaRPr lang="de-CH" sz="2000" dirty="0">
              <a:solidFill>
                <a:srgbClr val="005DC0"/>
              </a:solidFill>
            </a:endParaRPr>
          </a:p>
        </p:txBody>
      </p:sp>
      <p:sp>
        <p:nvSpPr>
          <p:cNvPr id="12" name="Fußzeilenplatzhalter 3"/>
          <p:cNvSpPr txBox="1">
            <a:spLocks/>
          </p:cNvSpPr>
          <p:nvPr/>
        </p:nvSpPr>
        <p:spPr>
          <a:xfrm>
            <a:off x="8040216" y="6470551"/>
            <a:ext cx="2448272" cy="2509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de-DE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CH" dirty="0"/>
              <a:t>    ASF Formation continue  2018</a:t>
            </a:r>
            <a:endParaRPr lang="de-CH" dirty="0"/>
          </a:p>
        </p:txBody>
      </p:sp>
      <p:sp>
        <p:nvSpPr>
          <p:cNvPr id="8" name="Datumsplatzhalter 2"/>
          <p:cNvSpPr txBox="1">
            <a:spLocks/>
          </p:cNvSpPr>
          <p:nvPr/>
        </p:nvSpPr>
        <p:spPr>
          <a:xfrm>
            <a:off x="252224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de-DE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DE" dirty="0"/>
              <a:t>11 - 19 </a:t>
            </a:r>
            <a:r>
              <a:rPr lang="de-DE" dirty="0" err="1"/>
              <a:t>avril</a:t>
            </a:r>
            <a:r>
              <a:rPr lang="de-DE" dirty="0"/>
              <a:t>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25762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Grafik 4" descr="Logo_SBV_cmyk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1202" y="6076082"/>
            <a:ext cx="13525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1847528" y="917278"/>
            <a:ext cx="8286750" cy="1071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544513" fontAlgn="auto">
              <a:spcAft>
                <a:spcPts val="0"/>
              </a:spcAft>
              <a:defRPr/>
            </a:pPr>
            <a:r>
              <a:rPr lang="de-CH" sz="4800" b="1" dirty="0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Passeport de formation</a:t>
            </a:r>
            <a:endParaRPr lang="de-CH" sz="4800" b="1" dirty="0">
              <a:solidFill>
                <a:srgbClr val="2333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Grafik 11" descr="Bildungspa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24884">
            <a:off x="4559145" y="2143576"/>
            <a:ext cx="1137226" cy="1593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fik 12" descr="Bildungspa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311895">
            <a:off x="7136513" y="2067390"/>
            <a:ext cx="1120350" cy="156994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Inhaltsplatzhalter 3"/>
          <p:cNvSpPr>
            <a:spLocks noGrp="1"/>
          </p:cNvSpPr>
          <p:nvPr>
            <p:ph idx="1"/>
          </p:nvPr>
        </p:nvSpPr>
        <p:spPr>
          <a:xfrm>
            <a:off x="2402904" y="4149080"/>
            <a:ext cx="8157592" cy="1944216"/>
          </a:xfrm>
        </p:spPr>
        <p:txBody>
          <a:bodyPr vert="horz" bIns="0">
            <a:normAutofit/>
          </a:bodyPr>
          <a:lstStyle/>
          <a:p>
            <a:pPr marL="265176" indent="-265176">
              <a:spcBef>
                <a:spcPts val="0"/>
              </a:spcBef>
              <a:spcAft>
                <a:spcPts val="1200"/>
              </a:spcAft>
              <a:buClr>
                <a:srgbClr val="005DC0"/>
              </a:buClr>
              <a:buFont typeface="Wingdings" pitchFamily="2" charset="2"/>
              <a:buChar char="Ø"/>
              <a:tabLst>
                <a:tab pos="3859213" algn="l"/>
              </a:tabLst>
              <a:defRPr/>
            </a:pPr>
            <a:r>
              <a:rPr lang="de-CH" b="1" dirty="0" smtClean="0">
                <a:solidFill>
                  <a:srgbClr val="005DC0"/>
                </a:solidFill>
              </a:rPr>
              <a:t> </a:t>
            </a:r>
            <a:r>
              <a:rPr lang="de-CH" sz="2000" b="1" dirty="0">
                <a:solidFill>
                  <a:srgbClr val="005DC0"/>
                </a:solidFill>
              </a:rPr>
              <a:t>disponible </a:t>
            </a:r>
            <a:r>
              <a:rPr lang="de-CH" sz="2000" b="1" dirty="0" err="1">
                <a:solidFill>
                  <a:srgbClr val="005DC0"/>
                </a:solidFill>
              </a:rPr>
              <a:t>auprès</a:t>
            </a:r>
            <a:r>
              <a:rPr lang="de-CH" sz="2000" b="1" dirty="0">
                <a:solidFill>
                  <a:srgbClr val="005DC0"/>
                </a:solidFill>
              </a:rPr>
              <a:t> du </a:t>
            </a:r>
            <a:r>
              <a:rPr lang="de-CH" sz="2000" b="1" dirty="0" err="1">
                <a:solidFill>
                  <a:srgbClr val="005DC0"/>
                </a:solidFill>
              </a:rPr>
              <a:t>secrétariat</a:t>
            </a:r>
            <a:r>
              <a:rPr lang="de-CH" sz="2000" b="1" dirty="0">
                <a:solidFill>
                  <a:srgbClr val="005DC0"/>
                </a:solidFill>
              </a:rPr>
              <a:t>  (Fr. 5.00)</a:t>
            </a:r>
            <a:br>
              <a:rPr lang="de-CH" sz="2000" b="1" dirty="0">
                <a:solidFill>
                  <a:srgbClr val="005DC0"/>
                </a:solidFill>
              </a:rPr>
            </a:br>
            <a:endParaRPr lang="de-CH" sz="2000" b="1" dirty="0">
              <a:solidFill>
                <a:srgbClr val="005DC0"/>
              </a:solidFill>
            </a:endParaRPr>
          </a:p>
          <a:p>
            <a:pPr marL="265176" indent="-265176">
              <a:spcBef>
                <a:spcPts val="0"/>
              </a:spcBef>
              <a:spcAft>
                <a:spcPts val="1200"/>
              </a:spcAft>
              <a:buClr>
                <a:srgbClr val="005DC0"/>
              </a:buClr>
              <a:buFont typeface="Wingdings" pitchFamily="2" charset="2"/>
              <a:buChar char="Ø"/>
              <a:tabLst>
                <a:tab pos="3859213" algn="l"/>
              </a:tabLst>
              <a:defRPr/>
            </a:pPr>
            <a:r>
              <a:rPr lang="de-CH" sz="2000" b="1" dirty="0">
                <a:solidFill>
                  <a:srgbClr val="005DC0"/>
                </a:solidFill>
              </a:rPr>
              <a:t> à </a:t>
            </a:r>
            <a:r>
              <a:rPr lang="de-CH" sz="2000" b="1" dirty="0" err="1">
                <a:solidFill>
                  <a:srgbClr val="005DC0"/>
                </a:solidFill>
              </a:rPr>
              <a:t>retirer</a:t>
            </a:r>
            <a:r>
              <a:rPr lang="de-CH" sz="2000" b="1" dirty="0">
                <a:solidFill>
                  <a:srgbClr val="005DC0"/>
                </a:solidFill>
              </a:rPr>
              <a:t>, pause de </a:t>
            </a:r>
            <a:r>
              <a:rPr lang="de-CH" sz="2000" b="1" dirty="0" err="1">
                <a:solidFill>
                  <a:srgbClr val="005DC0"/>
                </a:solidFill>
              </a:rPr>
              <a:t>l’après</a:t>
            </a:r>
            <a:r>
              <a:rPr lang="de-CH" sz="2000" b="1" dirty="0">
                <a:solidFill>
                  <a:srgbClr val="005DC0"/>
                </a:solidFill>
              </a:rPr>
              <a:t>-midi </a:t>
            </a:r>
            <a:r>
              <a:rPr lang="de-CH" sz="2000" b="1" dirty="0" err="1">
                <a:solidFill>
                  <a:srgbClr val="005DC0"/>
                </a:solidFill>
              </a:rPr>
              <a:t>devant</a:t>
            </a:r>
            <a:r>
              <a:rPr lang="de-CH" sz="2000" b="1" dirty="0">
                <a:solidFill>
                  <a:srgbClr val="005DC0"/>
                </a:solidFill>
              </a:rPr>
              <a:t> la </a:t>
            </a:r>
            <a:r>
              <a:rPr lang="de-CH" sz="2000" b="1" dirty="0" err="1">
                <a:solidFill>
                  <a:srgbClr val="005DC0"/>
                </a:solidFill>
              </a:rPr>
              <a:t>salle</a:t>
            </a:r>
            <a:r>
              <a:rPr lang="de-CH" sz="2000" b="1" dirty="0">
                <a:solidFill>
                  <a:srgbClr val="005DC0"/>
                </a:solidFill>
              </a:rPr>
              <a:t> de </a:t>
            </a:r>
            <a:r>
              <a:rPr lang="de-CH" sz="2000" b="1" dirty="0" err="1">
                <a:solidFill>
                  <a:srgbClr val="005DC0"/>
                </a:solidFill>
              </a:rPr>
              <a:t>conférence</a:t>
            </a:r>
            <a:r>
              <a:rPr lang="de-CH" b="1" dirty="0" smtClean="0">
                <a:solidFill>
                  <a:srgbClr val="005DC0"/>
                </a:solidFill>
              </a:rPr>
              <a:t>    </a:t>
            </a:r>
          </a:p>
        </p:txBody>
      </p:sp>
      <p:sp>
        <p:nvSpPr>
          <p:cNvPr id="10" name="Fußzeilenplatzhalter 3"/>
          <p:cNvSpPr txBox="1">
            <a:spLocks/>
          </p:cNvSpPr>
          <p:nvPr/>
        </p:nvSpPr>
        <p:spPr>
          <a:xfrm>
            <a:off x="8040216" y="6470551"/>
            <a:ext cx="2448272" cy="2509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de-DE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CH" dirty="0"/>
              <a:t>    ASF Formation continue  2018</a:t>
            </a:r>
            <a:endParaRPr lang="de-CH" dirty="0"/>
          </a:p>
        </p:txBody>
      </p:sp>
      <p:sp>
        <p:nvSpPr>
          <p:cNvPr id="11" name="Datumsplatzhalter 2"/>
          <p:cNvSpPr txBox="1">
            <a:spLocks/>
          </p:cNvSpPr>
          <p:nvPr/>
        </p:nvSpPr>
        <p:spPr>
          <a:xfrm>
            <a:off x="252224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de-DE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DE" dirty="0"/>
              <a:t>11 - 19 </a:t>
            </a:r>
            <a:r>
              <a:rPr lang="de-DE" dirty="0" err="1"/>
              <a:t>avril</a:t>
            </a:r>
            <a:r>
              <a:rPr lang="de-DE" dirty="0"/>
              <a:t>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664077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Grafik 4" descr="Logo_SBV_cmyk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1202" y="6076082"/>
            <a:ext cx="13525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1847528" y="917278"/>
            <a:ext cx="8286750" cy="1071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544513" fontAlgn="auto">
              <a:spcAft>
                <a:spcPts val="0"/>
              </a:spcAft>
              <a:defRPr/>
            </a:pPr>
            <a:r>
              <a:rPr lang="de-CH" sz="4800" b="1" dirty="0" err="1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Évaluation</a:t>
            </a:r>
            <a:r>
              <a:rPr lang="de-CH" sz="4800" b="1" dirty="0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de-CH" sz="4800" b="1" dirty="0" err="1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</a:t>
            </a:r>
            <a:r>
              <a:rPr lang="de-CH" sz="4800" b="1" dirty="0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2018</a:t>
            </a:r>
            <a:endParaRPr lang="de-CH" sz="4800" b="1" dirty="0">
              <a:solidFill>
                <a:srgbClr val="2333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ußzeilenplatzhalter 3"/>
          <p:cNvSpPr txBox="1">
            <a:spLocks/>
          </p:cNvSpPr>
          <p:nvPr/>
        </p:nvSpPr>
        <p:spPr>
          <a:xfrm>
            <a:off x="8040216" y="6470551"/>
            <a:ext cx="2448272" cy="2509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de-DE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CH" dirty="0"/>
              <a:t>    ASF Formation continue  2018</a:t>
            </a:r>
            <a:endParaRPr lang="de-CH" dirty="0"/>
          </a:p>
        </p:txBody>
      </p:sp>
      <p:sp>
        <p:nvSpPr>
          <p:cNvPr id="10" name="Inhaltsplatzhalter 3"/>
          <p:cNvSpPr>
            <a:spLocks noGrp="1"/>
          </p:cNvSpPr>
          <p:nvPr>
            <p:ph idx="1"/>
          </p:nvPr>
        </p:nvSpPr>
        <p:spPr>
          <a:xfrm>
            <a:off x="2402904" y="2276872"/>
            <a:ext cx="8229600" cy="3528392"/>
          </a:xfrm>
        </p:spPr>
        <p:txBody>
          <a:bodyPr/>
          <a:lstStyle/>
          <a:p>
            <a:pPr marL="265176" indent="-265176">
              <a:spcBef>
                <a:spcPts val="0"/>
              </a:spcBef>
              <a:spcAft>
                <a:spcPts val="1200"/>
              </a:spcAft>
              <a:buClr>
                <a:srgbClr val="005DC0"/>
              </a:buClr>
              <a:buFont typeface="Wingdings" pitchFamily="2" charset="2"/>
              <a:buChar char="Ø"/>
              <a:tabLst>
                <a:tab pos="3859213" algn="l"/>
              </a:tabLst>
              <a:defRPr/>
            </a:pPr>
            <a:r>
              <a:rPr lang="de-CH" sz="2400" b="1" dirty="0">
                <a:solidFill>
                  <a:srgbClr val="005DC0"/>
                </a:solidFill>
              </a:rPr>
              <a:t> </a:t>
            </a:r>
            <a:r>
              <a:rPr lang="de-CH" sz="2400" b="1" dirty="0" err="1">
                <a:solidFill>
                  <a:srgbClr val="005DC0"/>
                </a:solidFill>
              </a:rPr>
              <a:t>Classeur</a:t>
            </a:r>
            <a:r>
              <a:rPr lang="de-CH" sz="2400" b="1" dirty="0">
                <a:solidFill>
                  <a:srgbClr val="005DC0"/>
                </a:solidFill>
              </a:rPr>
              <a:t> du </a:t>
            </a:r>
            <a:r>
              <a:rPr lang="de-CH" sz="2400" b="1" dirty="0" err="1">
                <a:solidFill>
                  <a:srgbClr val="005DC0"/>
                </a:solidFill>
              </a:rPr>
              <a:t>cours</a:t>
            </a:r>
            <a:r>
              <a:rPr lang="de-CH" sz="2400" b="1" dirty="0">
                <a:solidFill>
                  <a:srgbClr val="005DC0"/>
                </a:solidFill>
              </a:rPr>
              <a:t>  </a:t>
            </a:r>
            <a:r>
              <a:rPr lang="de-CH" sz="2400" b="1" dirty="0">
                <a:solidFill>
                  <a:srgbClr val="005DC0"/>
                </a:solidFill>
              </a:rPr>
              <a:t>/ </a:t>
            </a:r>
            <a:r>
              <a:rPr lang="de-CH" sz="2400" b="1" dirty="0" err="1">
                <a:solidFill>
                  <a:srgbClr val="005DC0"/>
                </a:solidFill>
              </a:rPr>
              <a:t>registre</a:t>
            </a:r>
            <a:r>
              <a:rPr lang="de-CH" sz="2400" b="1" dirty="0">
                <a:solidFill>
                  <a:srgbClr val="005DC0"/>
                </a:solidFill>
              </a:rPr>
              <a:t> 1</a:t>
            </a:r>
          </a:p>
          <a:p>
            <a:pPr marL="265176" indent="-265176">
              <a:spcBef>
                <a:spcPts val="0"/>
              </a:spcBef>
              <a:spcAft>
                <a:spcPts val="1200"/>
              </a:spcAft>
              <a:buClr>
                <a:srgbClr val="005DC0"/>
              </a:buClr>
              <a:buFont typeface="Wingdings" pitchFamily="2" charset="2"/>
              <a:buChar char="Ø"/>
              <a:tabLst>
                <a:tab pos="3859213" algn="l"/>
              </a:tabLst>
              <a:defRPr/>
            </a:pPr>
            <a:r>
              <a:rPr lang="de-CH" sz="2400" b="1" dirty="0">
                <a:solidFill>
                  <a:srgbClr val="005DC0"/>
                </a:solidFill>
              </a:rPr>
              <a:t> votre </a:t>
            </a:r>
            <a:r>
              <a:rPr lang="de-CH" sz="2400" b="1" dirty="0" err="1">
                <a:solidFill>
                  <a:srgbClr val="005DC0"/>
                </a:solidFill>
              </a:rPr>
              <a:t>avis</a:t>
            </a:r>
            <a:r>
              <a:rPr lang="de-CH" sz="2400" b="1" dirty="0">
                <a:solidFill>
                  <a:srgbClr val="005DC0"/>
                </a:solidFill>
              </a:rPr>
              <a:t> </a:t>
            </a:r>
            <a:r>
              <a:rPr lang="de-CH" sz="2400" b="1" dirty="0" err="1">
                <a:solidFill>
                  <a:srgbClr val="005DC0"/>
                </a:solidFill>
              </a:rPr>
              <a:t>nous</a:t>
            </a:r>
            <a:r>
              <a:rPr lang="de-CH" sz="2400" b="1" dirty="0">
                <a:solidFill>
                  <a:srgbClr val="005DC0"/>
                </a:solidFill>
              </a:rPr>
              <a:t> </a:t>
            </a:r>
            <a:r>
              <a:rPr lang="de-CH" sz="2400" b="1" dirty="0" err="1">
                <a:solidFill>
                  <a:srgbClr val="005DC0"/>
                </a:solidFill>
              </a:rPr>
              <a:t>importe</a:t>
            </a:r>
            <a:endParaRPr lang="de-CH" sz="2400" b="1" dirty="0">
              <a:solidFill>
                <a:srgbClr val="005DC0"/>
              </a:solidFill>
            </a:endParaRPr>
          </a:p>
          <a:p>
            <a:pPr marL="265176" indent="-265176">
              <a:spcBef>
                <a:spcPts val="0"/>
              </a:spcBef>
              <a:spcAft>
                <a:spcPts val="1200"/>
              </a:spcAft>
              <a:buClr>
                <a:srgbClr val="005DC0"/>
              </a:buClr>
              <a:buFont typeface="Wingdings" pitchFamily="2" charset="2"/>
              <a:buChar char="Ø"/>
              <a:tabLst>
                <a:tab pos="3859213" algn="l"/>
              </a:tabLst>
              <a:defRPr/>
            </a:pPr>
            <a:r>
              <a:rPr lang="de-CH" sz="2400" b="1" dirty="0">
                <a:solidFill>
                  <a:srgbClr val="005DC0"/>
                </a:solidFill>
              </a:rPr>
              <a:t> </a:t>
            </a:r>
            <a:r>
              <a:rPr lang="de-CH" sz="2400" b="1" dirty="0" err="1">
                <a:solidFill>
                  <a:srgbClr val="005DC0"/>
                </a:solidFill>
              </a:rPr>
              <a:t>remplir</a:t>
            </a:r>
            <a:r>
              <a:rPr lang="de-CH" sz="2400" b="1" dirty="0">
                <a:solidFill>
                  <a:srgbClr val="005DC0"/>
                </a:solidFill>
              </a:rPr>
              <a:t> et </a:t>
            </a:r>
            <a:r>
              <a:rPr lang="de-CH" sz="2400" b="1" dirty="0" err="1">
                <a:solidFill>
                  <a:srgbClr val="005DC0"/>
                </a:solidFill>
              </a:rPr>
              <a:t>remettre</a:t>
            </a:r>
            <a:r>
              <a:rPr lang="de-CH" sz="2400" b="1" dirty="0">
                <a:solidFill>
                  <a:srgbClr val="005DC0"/>
                </a:solidFill>
              </a:rPr>
              <a:t> </a:t>
            </a:r>
            <a:r>
              <a:rPr lang="de-CH" sz="2400" b="1" dirty="0" err="1">
                <a:solidFill>
                  <a:srgbClr val="005DC0"/>
                </a:solidFill>
              </a:rPr>
              <a:t>l’évaluation</a:t>
            </a:r>
            <a:r>
              <a:rPr lang="de-CH" sz="2400" b="1" dirty="0">
                <a:solidFill>
                  <a:srgbClr val="005DC0"/>
                </a:solidFill>
              </a:rPr>
              <a:t> des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005DC0"/>
              </a:buClr>
              <a:buNone/>
              <a:tabLst>
                <a:tab pos="3859213" algn="l"/>
              </a:tabLst>
              <a:defRPr/>
            </a:pPr>
            <a:r>
              <a:rPr lang="de-CH" sz="2400" b="1" dirty="0">
                <a:solidFill>
                  <a:srgbClr val="005DC0"/>
                </a:solidFill>
              </a:rPr>
              <a:t>    deux </a:t>
            </a:r>
            <a:r>
              <a:rPr lang="de-CH" sz="2400" b="1" dirty="0" err="1">
                <a:solidFill>
                  <a:srgbClr val="005DC0"/>
                </a:solidFill>
              </a:rPr>
              <a:t>journées</a:t>
            </a:r>
            <a:r>
              <a:rPr lang="de-CH" sz="2400" b="1" dirty="0">
                <a:solidFill>
                  <a:srgbClr val="005DC0"/>
                </a:solidFill>
              </a:rPr>
              <a:t> de </a:t>
            </a:r>
            <a:r>
              <a:rPr lang="de-CH" sz="2400" b="1" dirty="0" err="1">
                <a:solidFill>
                  <a:srgbClr val="005DC0"/>
                </a:solidFill>
              </a:rPr>
              <a:t>cours</a:t>
            </a:r>
            <a:r>
              <a:rPr lang="de-CH" sz="2400" b="1" dirty="0">
                <a:solidFill>
                  <a:srgbClr val="005DC0"/>
                </a:solidFill>
              </a:rPr>
              <a:t> avant votre </a:t>
            </a:r>
            <a:r>
              <a:rPr lang="de-CH" sz="2400" b="1" dirty="0" err="1">
                <a:solidFill>
                  <a:srgbClr val="005DC0"/>
                </a:solidFill>
              </a:rPr>
              <a:t>départ</a:t>
            </a:r>
            <a:endParaRPr lang="de-CH" sz="2400" b="1" dirty="0">
              <a:solidFill>
                <a:srgbClr val="005DC0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Clr>
                <a:srgbClr val="005DC0"/>
              </a:buClr>
              <a:buNone/>
              <a:tabLst>
                <a:tab pos="3859213" algn="l"/>
              </a:tabLst>
              <a:defRPr/>
            </a:pPr>
            <a:endParaRPr lang="de-CH" sz="2400" b="1" dirty="0">
              <a:solidFill>
                <a:srgbClr val="005DC0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005DC0"/>
              </a:buClr>
              <a:buNone/>
              <a:tabLst>
                <a:tab pos="3859213" algn="l"/>
              </a:tabLst>
              <a:defRPr/>
            </a:pPr>
            <a:r>
              <a:rPr lang="de-CH" sz="2400" b="1" dirty="0">
                <a:solidFill>
                  <a:srgbClr val="005DC0"/>
                </a:solidFill>
              </a:rPr>
              <a:t>Les </a:t>
            </a:r>
            <a:r>
              <a:rPr lang="de-CH" sz="2400" b="1" dirty="0" err="1">
                <a:solidFill>
                  <a:srgbClr val="005DC0"/>
                </a:solidFill>
              </a:rPr>
              <a:t>suggestions</a:t>
            </a:r>
            <a:r>
              <a:rPr lang="de-CH" sz="2400" b="1" dirty="0">
                <a:solidFill>
                  <a:srgbClr val="005DC0"/>
                </a:solidFill>
              </a:rPr>
              <a:t> de </a:t>
            </a:r>
            <a:r>
              <a:rPr lang="de-CH" sz="2400" b="1" dirty="0" err="1">
                <a:solidFill>
                  <a:srgbClr val="005DC0"/>
                </a:solidFill>
              </a:rPr>
              <a:t>thèmes</a:t>
            </a:r>
            <a:r>
              <a:rPr lang="de-CH" sz="2400" b="1" dirty="0">
                <a:solidFill>
                  <a:srgbClr val="005DC0"/>
                </a:solidFill>
              </a:rPr>
              <a:t> </a:t>
            </a:r>
            <a:r>
              <a:rPr lang="de-CH" sz="2400" b="1" dirty="0" err="1">
                <a:solidFill>
                  <a:srgbClr val="005DC0"/>
                </a:solidFill>
              </a:rPr>
              <a:t>sont</a:t>
            </a:r>
            <a:r>
              <a:rPr lang="de-CH" sz="2400" b="1" dirty="0">
                <a:solidFill>
                  <a:srgbClr val="005DC0"/>
                </a:solidFill>
              </a:rPr>
              <a:t> les </a:t>
            </a:r>
            <a:r>
              <a:rPr lang="de-CH" sz="2400" b="1" dirty="0" err="1">
                <a:solidFill>
                  <a:srgbClr val="005DC0"/>
                </a:solidFill>
              </a:rPr>
              <a:t>bienvenues</a:t>
            </a:r>
            <a:endParaRPr lang="de-CH" sz="2400" b="1" dirty="0">
              <a:solidFill>
                <a:srgbClr val="005DC0"/>
              </a:solidFill>
            </a:endParaRPr>
          </a:p>
        </p:txBody>
      </p:sp>
      <p:sp>
        <p:nvSpPr>
          <p:cNvPr id="9" name="Datumsplatzhalter 2"/>
          <p:cNvSpPr txBox="1">
            <a:spLocks/>
          </p:cNvSpPr>
          <p:nvPr/>
        </p:nvSpPr>
        <p:spPr>
          <a:xfrm>
            <a:off x="252224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de-DE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DE" dirty="0"/>
              <a:t>11 - 19 </a:t>
            </a:r>
            <a:r>
              <a:rPr lang="de-DE" dirty="0" err="1"/>
              <a:t>avril</a:t>
            </a:r>
            <a:r>
              <a:rPr lang="de-DE" dirty="0"/>
              <a:t>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399996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Grafik 4" descr="Logo_SBV_cmyk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1202" y="6076082"/>
            <a:ext cx="13525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1847528" y="917278"/>
            <a:ext cx="8286750" cy="1071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544513" fontAlgn="auto">
              <a:spcAft>
                <a:spcPts val="0"/>
              </a:spcAft>
              <a:defRPr/>
            </a:pPr>
            <a:r>
              <a:rPr lang="de-CH" sz="4800" b="1" dirty="0" err="1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Clés</a:t>
            </a:r>
            <a:r>
              <a:rPr lang="de-CH" sz="4800" b="1" dirty="0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 </a:t>
            </a:r>
            <a:r>
              <a:rPr lang="de-CH" sz="4800" b="1" dirty="0" err="1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chambres</a:t>
            </a:r>
            <a:endParaRPr lang="de-CH" sz="4800" b="1" dirty="0">
              <a:solidFill>
                <a:srgbClr val="2333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Inhaltsplatzhalter 3"/>
          <p:cNvSpPr>
            <a:spLocks noGrp="1"/>
          </p:cNvSpPr>
          <p:nvPr>
            <p:ph idx="1"/>
          </p:nvPr>
        </p:nvSpPr>
        <p:spPr>
          <a:xfrm>
            <a:off x="2423592" y="2132856"/>
            <a:ext cx="7787208" cy="3960440"/>
          </a:xfrm>
        </p:spPr>
        <p:txBody>
          <a:bodyPr>
            <a:noAutofit/>
          </a:bodyPr>
          <a:lstStyle/>
          <a:p>
            <a:pPr marL="265176" indent="-265176">
              <a:spcBef>
                <a:spcPts val="0"/>
              </a:spcBef>
              <a:spcAft>
                <a:spcPts val="1200"/>
              </a:spcAft>
              <a:buClr>
                <a:srgbClr val="005DC0"/>
              </a:buClr>
              <a:buFont typeface="Wingdings" pitchFamily="2" charset="2"/>
              <a:buChar char="Ø"/>
              <a:tabLst>
                <a:tab pos="3859213" algn="l"/>
              </a:tabLst>
              <a:defRPr/>
            </a:pPr>
            <a:r>
              <a:rPr lang="de-CH" sz="2800" b="1" dirty="0">
                <a:solidFill>
                  <a:srgbClr val="005DC0"/>
                </a:solidFill>
              </a:rPr>
              <a:t> </a:t>
            </a:r>
            <a:r>
              <a:rPr lang="de-CH" sz="2800" b="1" dirty="0" err="1">
                <a:solidFill>
                  <a:srgbClr val="005DC0"/>
                </a:solidFill>
              </a:rPr>
              <a:t>libérer</a:t>
            </a:r>
            <a:r>
              <a:rPr lang="de-CH" sz="2800" b="1" dirty="0">
                <a:solidFill>
                  <a:srgbClr val="005DC0"/>
                </a:solidFill>
              </a:rPr>
              <a:t> les </a:t>
            </a:r>
            <a:r>
              <a:rPr lang="de-CH" sz="2800" b="1" dirty="0" err="1">
                <a:solidFill>
                  <a:srgbClr val="005DC0"/>
                </a:solidFill>
              </a:rPr>
              <a:t>chambres</a:t>
            </a:r>
            <a:r>
              <a:rPr lang="de-CH" sz="2800" b="1" dirty="0">
                <a:solidFill>
                  <a:srgbClr val="005DC0"/>
                </a:solidFill>
              </a:rPr>
              <a:t>  AVANT  le </a:t>
            </a:r>
            <a:r>
              <a:rPr lang="de-CH" sz="2800" b="1" dirty="0" err="1">
                <a:solidFill>
                  <a:srgbClr val="005DC0"/>
                </a:solidFill>
              </a:rPr>
              <a:t>cours</a:t>
            </a:r>
            <a:endParaRPr lang="de-CH" sz="2800" b="1" dirty="0">
              <a:solidFill>
                <a:srgbClr val="005DC0"/>
              </a:solidFill>
            </a:endParaRPr>
          </a:p>
          <a:p>
            <a:pPr marL="265176" indent="-265176">
              <a:spcBef>
                <a:spcPts val="1800"/>
              </a:spcBef>
              <a:buClr>
                <a:srgbClr val="005DC0"/>
              </a:buClr>
              <a:buFont typeface="Wingdings" pitchFamily="2" charset="2"/>
              <a:buChar char="Ø"/>
              <a:tabLst>
                <a:tab pos="3859213" algn="l"/>
              </a:tabLst>
              <a:defRPr/>
            </a:pPr>
            <a:r>
              <a:rPr lang="de-CH" sz="2800" b="1" dirty="0">
                <a:solidFill>
                  <a:srgbClr val="005DC0"/>
                </a:solidFill>
              </a:rPr>
              <a:t> APRÈS  le </a:t>
            </a:r>
            <a:r>
              <a:rPr lang="de-CH" sz="2800" b="1" dirty="0" err="1">
                <a:solidFill>
                  <a:srgbClr val="005DC0"/>
                </a:solidFill>
              </a:rPr>
              <a:t>petit</a:t>
            </a:r>
            <a:r>
              <a:rPr lang="de-CH" sz="2800" b="1" dirty="0">
                <a:solidFill>
                  <a:srgbClr val="005DC0"/>
                </a:solidFill>
              </a:rPr>
              <a:t> </a:t>
            </a:r>
            <a:r>
              <a:rPr lang="de-CH" sz="2800" b="1" dirty="0" err="1">
                <a:solidFill>
                  <a:srgbClr val="005DC0"/>
                </a:solidFill>
              </a:rPr>
              <a:t>déjeuner</a:t>
            </a:r>
            <a:r>
              <a:rPr lang="de-CH" sz="2800" b="1" dirty="0">
                <a:solidFill>
                  <a:srgbClr val="005DC0"/>
                </a:solidFill>
              </a:rPr>
              <a:t>, </a:t>
            </a:r>
            <a:r>
              <a:rPr lang="de-CH" sz="2800" b="1" dirty="0" err="1">
                <a:solidFill>
                  <a:srgbClr val="005DC0"/>
                </a:solidFill>
              </a:rPr>
              <a:t>restituer</a:t>
            </a:r>
            <a:endParaRPr lang="de-CH" sz="2800" b="1" dirty="0">
              <a:solidFill>
                <a:srgbClr val="005DC0"/>
              </a:solidFill>
            </a:endParaRPr>
          </a:p>
          <a:p>
            <a:pPr marL="0" indent="0">
              <a:spcBef>
                <a:spcPts val="0"/>
              </a:spcBef>
              <a:buClr>
                <a:srgbClr val="005DC0"/>
              </a:buClr>
              <a:buNone/>
              <a:tabLst>
                <a:tab pos="3859213" algn="l"/>
              </a:tabLst>
              <a:defRPr/>
            </a:pPr>
            <a:r>
              <a:rPr lang="de-CH" sz="2800" b="1" dirty="0">
                <a:solidFill>
                  <a:srgbClr val="005DC0"/>
                </a:solidFill>
              </a:rPr>
              <a:t> </a:t>
            </a:r>
            <a:r>
              <a:rPr lang="de-CH" sz="2800" b="1" dirty="0">
                <a:solidFill>
                  <a:srgbClr val="005DC0"/>
                </a:solidFill>
              </a:rPr>
              <a:t>   le </a:t>
            </a:r>
            <a:r>
              <a:rPr lang="de-CH" sz="2800" b="1" dirty="0" err="1">
                <a:solidFill>
                  <a:srgbClr val="005DC0"/>
                </a:solidFill>
              </a:rPr>
              <a:t>clé</a:t>
            </a:r>
            <a:r>
              <a:rPr lang="de-CH" sz="2800" b="1" dirty="0">
                <a:solidFill>
                  <a:srgbClr val="005DC0"/>
                </a:solidFill>
              </a:rPr>
              <a:t> à la </a:t>
            </a:r>
            <a:r>
              <a:rPr lang="de-CH" sz="2800" b="1" dirty="0" err="1">
                <a:solidFill>
                  <a:srgbClr val="005DC0"/>
                </a:solidFill>
              </a:rPr>
              <a:t>réception</a:t>
            </a:r>
            <a:r>
              <a:rPr lang="de-CH" sz="2800" b="1" dirty="0">
                <a:solidFill>
                  <a:srgbClr val="005DC0"/>
                </a:solidFill>
              </a:rPr>
              <a:t> / </a:t>
            </a:r>
            <a:r>
              <a:rPr lang="de-CH" sz="2800" b="1" dirty="0" err="1">
                <a:solidFill>
                  <a:srgbClr val="005DC0"/>
                </a:solidFill>
              </a:rPr>
              <a:t>échange</a:t>
            </a:r>
            <a:endParaRPr lang="de-CH" sz="2800" b="1" dirty="0">
              <a:solidFill>
                <a:srgbClr val="005DC0"/>
              </a:solidFill>
            </a:endParaRPr>
          </a:p>
          <a:p>
            <a:pPr marL="0" indent="0">
              <a:spcBef>
                <a:spcPts val="0"/>
              </a:spcBef>
              <a:buClr>
                <a:srgbClr val="005DC0"/>
              </a:buClr>
              <a:buNone/>
              <a:tabLst>
                <a:tab pos="3859213" algn="l"/>
              </a:tabLst>
              <a:defRPr/>
            </a:pPr>
            <a:r>
              <a:rPr lang="de-CH" sz="2800" b="1" dirty="0">
                <a:solidFill>
                  <a:srgbClr val="005DC0"/>
                </a:solidFill>
              </a:rPr>
              <a:t> </a:t>
            </a:r>
            <a:r>
              <a:rPr lang="de-CH" sz="2800" b="1" dirty="0">
                <a:solidFill>
                  <a:srgbClr val="005DC0"/>
                </a:solidFill>
              </a:rPr>
              <a:t>   </a:t>
            </a:r>
            <a:r>
              <a:rPr lang="de-CH" sz="2800" b="1" dirty="0" err="1">
                <a:solidFill>
                  <a:srgbClr val="005DC0"/>
                </a:solidFill>
              </a:rPr>
              <a:t>contre</a:t>
            </a:r>
            <a:r>
              <a:rPr lang="de-CH" sz="2800" b="1" dirty="0">
                <a:solidFill>
                  <a:srgbClr val="005DC0"/>
                </a:solidFill>
              </a:rPr>
              <a:t> bon </a:t>
            </a:r>
            <a:r>
              <a:rPr lang="de-CH" sz="2800" b="1" dirty="0" err="1">
                <a:solidFill>
                  <a:srgbClr val="005DC0"/>
                </a:solidFill>
              </a:rPr>
              <a:t>pour</a:t>
            </a:r>
            <a:r>
              <a:rPr lang="de-CH" sz="2800" b="1" dirty="0">
                <a:solidFill>
                  <a:srgbClr val="005DC0"/>
                </a:solidFill>
              </a:rPr>
              <a:t> le repas de midi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005DC0"/>
              </a:buClr>
              <a:buNone/>
              <a:tabLst>
                <a:tab pos="3859213" algn="l"/>
              </a:tabLst>
              <a:defRPr/>
            </a:pPr>
            <a:r>
              <a:rPr lang="de-CH" sz="2800" b="1" dirty="0">
                <a:solidFill>
                  <a:srgbClr val="005DC0"/>
                </a:solidFill>
              </a:rPr>
              <a:t> </a:t>
            </a:r>
            <a:r>
              <a:rPr lang="de-CH" sz="2800" b="1" dirty="0">
                <a:solidFill>
                  <a:srgbClr val="005DC0"/>
                </a:solidFill>
              </a:rPr>
              <a:t>  </a:t>
            </a:r>
            <a:endParaRPr lang="de-CH" sz="2800" b="1" dirty="0">
              <a:solidFill>
                <a:srgbClr val="005DC0"/>
              </a:solidFill>
            </a:endParaRPr>
          </a:p>
          <a:p>
            <a:pPr marL="0" indent="0" algn="r">
              <a:spcBef>
                <a:spcPts val="0"/>
              </a:spcBef>
              <a:spcAft>
                <a:spcPts val="600"/>
              </a:spcAft>
              <a:buClr>
                <a:srgbClr val="005DC0"/>
              </a:buClr>
              <a:buNone/>
              <a:tabLst>
                <a:tab pos="3859213" algn="l"/>
              </a:tabLst>
              <a:defRPr/>
            </a:pPr>
            <a:r>
              <a:rPr lang="de-CH" sz="2800" b="1" dirty="0" err="1">
                <a:solidFill>
                  <a:srgbClr val="005DC0"/>
                </a:solidFill>
              </a:rPr>
              <a:t>Début</a:t>
            </a:r>
            <a:r>
              <a:rPr lang="de-CH" sz="2800" b="1" dirty="0">
                <a:solidFill>
                  <a:srgbClr val="005DC0"/>
                </a:solidFill>
              </a:rPr>
              <a:t> des </a:t>
            </a:r>
            <a:r>
              <a:rPr lang="de-CH" sz="2800" b="1" dirty="0" err="1">
                <a:solidFill>
                  <a:srgbClr val="005DC0"/>
                </a:solidFill>
              </a:rPr>
              <a:t>cours</a:t>
            </a:r>
            <a:r>
              <a:rPr lang="de-CH" sz="2800" b="1" dirty="0">
                <a:solidFill>
                  <a:srgbClr val="005DC0"/>
                </a:solidFill>
              </a:rPr>
              <a:t> 2</a:t>
            </a:r>
            <a:r>
              <a:rPr lang="de-CH" sz="2800" b="1" baseline="30000" dirty="0">
                <a:solidFill>
                  <a:srgbClr val="005DC0"/>
                </a:solidFill>
              </a:rPr>
              <a:t>ème</a:t>
            </a:r>
            <a:r>
              <a:rPr lang="de-CH" sz="2800" b="1" dirty="0">
                <a:solidFill>
                  <a:srgbClr val="005DC0"/>
                </a:solidFill>
              </a:rPr>
              <a:t> </a:t>
            </a:r>
            <a:r>
              <a:rPr lang="de-CH" sz="2800" b="1" dirty="0" err="1">
                <a:solidFill>
                  <a:srgbClr val="005DC0"/>
                </a:solidFill>
              </a:rPr>
              <a:t>journée</a:t>
            </a:r>
            <a:r>
              <a:rPr lang="de-CH" sz="2800" b="1" dirty="0">
                <a:solidFill>
                  <a:srgbClr val="005DC0"/>
                </a:solidFill>
              </a:rPr>
              <a:t>:   </a:t>
            </a:r>
          </a:p>
          <a:p>
            <a:pPr marL="0" indent="0" algn="r">
              <a:spcBef>
                <a:spcPts val="0"/>
              </a:spcBef>
              <a:spcAft>
                <a:spcPts val="1200"/>
              </a:spcAft>
              <a:buClr>
                <a:srgbClr val="005DC0"/>
              </a:buClr>
              <a:buNone/>
              <a:tabLst>
                <a:tab pos="3859213" algn="l"/>
              </a:tabLst>
              <a:defRPr/>
            </a:pPr>
            <a:r>
              <a:rPr lang="de-CH" sz="3200" b="1" dirty="0">
                <a:solidFill>
                  <a:srgbClr val="005DC0"/>
                </a:solidFill>
              </a:rPr>
              <a:t>08.00 h   </a:t>
            </a:r>
            <a:r>
              <a:rPr lang="de-CH" sz="2800" b="1" dirty="0">
                <a:solidFill>
                  <a:srgbClr val="005DC0"/>
                </a:solidFill>
              </a:rPr>
              <a:t>Halle 23</a:t>
            </a:r>
          </a:p>
        </p:txBody>
      </p:sp>
      <p:sp>
        <p:nvSpPr>
          <p:cNvPr id="10" name="Fußzeilenplatzhalter 3"/>
          <p:cNvSpPr txBox="1">
            <a:spLocks/>
          </p:cNvSpPr>
          <p:nvPr/>
        </p:nvSpPr>
        <p:spPr>
          <a:xfrm>
            <a:off x="8040216" y="6470551"/>
            <a:ext cx="2448272" cy="2509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de-DE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CH" dirty="0"/>
              <a:t>    ASF Formation continue  2018</a:t>
            </a:r>
            <a:endParaRPr lang="de-CH" dirty="0"/>
          </a:p>
        </p:txBody>
      </p:sp>
      <p:sp>
        <p:nvSpPr>
          <p:cNvPr id="8" name="Datumsplatzhalter 2"/>
          <p:cNvSpPr txBox="1">
            <a:spLocks/>
          </p:cNvSpPr>
          <p:nvPr/>
        </p:nvSpPr>
        <p:spPr>
          <a:xfrm>
            <a:off x="252224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de-DE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DE" dirty="0"/>
              <a:t>11 - 19 </a:t>
            </a:r>
            <a:r>
              <a:rPr lang="de-DE" dirty="0" err="1"/>
              <a:t>avril</a:t>
            </a:r>
            <a:r>
              <a:rPr lang="de-DE" dirty="0"/>
              <a:t>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523908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Grafik 4" descr="Logo_SBV_cmyk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1202" y="6076082"/>
            <a:ext cx="13525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1847528" y="917278"/>
            <a:ext cx="8286750" cy="1071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544513" fontAlgn="auto">
              <a:spcAft>
                <a:spcPts val="0"/>
              </a:spcAft>
              <a:defRPr/>
            </a:pPr>
            <a:r>
              <a:rPr lang="de-CH" sz="4800" b="1" dirty="0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Informations </a:t>
            </a:r>
            <a:r>
              <a:rPr lang="de-CH" sz="4800" b="1" dirty="0" err="1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générales</a:t>
            </a:r>
            <a:endParaRPr lang="de-CH" sz="4800" b="1" dirty="0">
              <a:solidFill>
                <a:srgbClr val="2333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ußzeilenplatzhalter 3"/>
          <p:cNvSpPr txBox="1">
            <a:spLocks/>
          </p:cNvSpPr>
          <p:nvPr/>
        </p:nvSpPr>
        <p:spPr>
          <a:xfrm>
            <a:off x="8040216" y="6470551"/>
            <a:ext cx="2448272" cy="2509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de-DE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CH" dirty="0"/>
              <a:t>SBV WEITERBILDUNGSKURSE 2018</a:t>
            </a:r>
            <a:endParaRPr lang="de-CH" dirty="0"/>
          </a:p>
        </p:txBody>
      </p:sp>
      <p:sp>
        <p:nvSpPr>
          <p:cNvPr id="11" name="Datumsplatzhalter 2"/>
          <p:cNvSpPr txBox="1">
            <a:spLocks/>
          </p:cNvSpPr>
          <p:nvPr/>
        </p:nvSpPr>
        <p:spPr>
          <a:xfrm>
            <a:off x="252224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de-DE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DE" dirty="0"/>
              <a:t>11. - 19. April 2018</a:t>
            </a:r>
            <a:endParaRPr lang="de-CH" dirty="0"/>
          </a:p>
        </p:txBody>
      </p:sp>
      <p:sp>
        <p:nvSpPr>
          <p:cNvPr id="9" name="Inhaltsplatzhalter 3"/>
          <p:cNvSpPr>
            <a:spLocks noGrp="1"/>
          </p:cNvSpPr>
          <p:nvPr>
            <p:ph idx="1"/>
          </p:nvPr>
        </p:nvSpPr>
        <p:spPr>
          <a:xfrm>
            <a:off x="2402904" y="1916832"/>
            <a:ext cx="8229600" cy="4389120"/>
          </a:xfrm>
        </p:spPr>
        <p:txBody>
          <a:bodyPr/>
          <a:lstStyle/>
          <a:p>
            <a:pPr>
              <a:buClr>
                <a:srgbClr val="005DC0"/>
              </a:buClr>
              <a:buNone/>
              <a:tabLst>
                <a:tab pos="2873375" algn="l"/>
              </a:tabLst>
            </a:pPr>
            <a:endParaRPr lang="de-CH" sz="2400" dirty="0">
              <a:solidFill>
                <a:srgbClr val="005DC0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5DC0"/>
                </a:solidFill>
              </a:rPr>
              <a:t>Approvisionnement en eau potable Zurich : </a:t>
            </a:r>
          </a:p>
          <a:p>
            <a:pPr marL="0" indent="0">
              <a:buNone/>
            </a:pPr>
            <a:r>
              <a:rPr lang="fr-FR" dirty="0">
                <a:solidFill>
                  <a:srgbClr val="005DC0"/>
                </a:solidFill>
              </a:rPr>
              <a:t>Ouverture pour les investisseurs privés/personnes ? </a:t>
            </a:r>
          </a:p>
          <a:p>
            <a:pPr marL="0" indent="0">
              <a:buNone/>
            </a:pPr>
            <a:r>
              <a:rPr lang="fr-FR" dirty="0">
                <a:solidFill>
                  <a:srgbClr val="005DC0"/>
                </a:solidFill>
              </a:rPr>
              <a:t> </a:t>
            </a:r>
          </a:p>
          <a:p>
            <a:pPr marL="0" indent="0">
              <a:buNone/>
            </a:pPr>
            <a:r>
              <a:rPr lang="fr-FR" dirty="0" err="1">
                <a:solidFill>
                  <a:srgbClr val="005DC0"/>
                </a:solidFill>
              </a:rPr>
              <a:t>Baublatt</a:t>
            </a:r>
            <a:r>
              <a:rPr lang="fr-FR" dirty="0">
                <a:solidFill>
                  <a:srgbClr val="005DC0"/>
                </a:solidFill>
              </a:rPr>
              <a:t> du 14.2.2018 1ère lecture au Conseil cantonal, 2</a:t>
            </a:r>
            <a:r>
              <a:rPr lang="fr-FR" baseline="30000" dirty="0">
                <a:solidFill>
                  <a:srgbClr val="005DC0"/>
                </a:solidFill>
              </a:rPr>
              <a:t>ème</a:t>
            </a:r>
            <a:r>
              <a:rPr lang="fr-FR" dirty="0">
                <a:solidFill>
                  <a:srgbClr val="005DC0"/>
                </a:solidFill>
              </a:rPr>
              <a:t> lecture à la fin du mois de février, référendum possible du côté gauche du Conseil.</a:t>
            </a:r>
          </a:p>
          <a:p>
            <a:pPr>
              <a:buClr>
                <a:srgbClr val="005DC0"/>
              </a:buClr>
              <a:buNone/>
              <a:tabLst>
                <a:tab pos="2873375" algn="l"/>
                <a:tab pos="4125913" algn="l"/>
              </a:tabLst>
            </a:pPr>
            <a:r>
              <a:rPr lang="de-CH" dirty="0" smtClean="0">
                <a:solidFill>
                  <a:srgbClr val="005DC0"/>
                </a:solidFill>
              </a:rPr>
              <a:t> 	</a:t>
            </a:r>
            <a:endParaRPr lang="de-CH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733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3552" y="1916832"/>
            <a:ext cx="8280920" cy="4389120"/>
          </a:xfrm>
        </p:spPr>
        <p:txBody>
          <a:bodyPr>
            <a:normAutofit/>
          </a:bodyPr>
          <a:lstStyle/>
          <a:p>
            <a:r>
              <a:rPr lang="fr-CH" b="1" dirty="0">
                <a:solidFill>
                  <a:srgbClr val="005DC0"/>
                </a:solidFill>
              </a:rPr>
              <a:t>L’Atlas hydrologique de la Suisse fête ses 30 </a:t>
            </a:r>
            <a:r>
              <a:rPr lang="fr-CH" b="1" dirty="0" smtClean="0">
                <a:solidFill>
                  <a:srgbClr val="005DC0"/>
                </a:solidFill>
              </a:rPr>
              <a:t>ans</a:t>
            </a:r>
          </a:p>
          <a:p>
            <a:pPr marL="274638" indent="0">
              <a:buNone/>
            </a:pPr>
            <a:r>
              <a:rPr lang="de-CH" sz="2100" dirty="0"/>
              <a:t>Atlas </a:t>
            </a:r>
            <a:r>
              <a:rPr lang="de-CH" sz="2100" dirty="0" err="1"/>
              <a:t>hydrologique</a:t>
            </a:r>
            <a:r>
              <a:rPr lang="de-CH" sz="2100" dirty="0"/>
              <a:t> de la Suisse : </a:t>
            </a:r>
            <a:r>
              <a:rPr lang="fr-FR" sz="2100" u="sng" dirty="0">
                <a:hlinkClick r:id="rId2"/>
              </a:rPr>
              <a:t>www.atlashydrologique.ch</a:t>
            </a:r>
            <a:r>
              <a:rPr lang="de-CH" sz="2100" dirty="0"/>
              <a:t> </a:t>
            </a:r>
            <a:r>
              <a:rPr lang="fr-FR" sz="2100" dirty="0"/>
              <a:t>  </a:t>
            </a:r>
            <a:endParaRPr lang="de-CH" sz="2100" dirty="0"/>
          </a:p>
          <a:p>
            <a:pPr marL="274638" indent="0">
              <a:buNone/>
            </a:pPr>
            <a:r>
              <a:rPr lang="fr-FR" sz="2100" dirty="0"/>
              <a:t>Plateforme de données et d’analyse : </a:t>
            </a:r>
            <a:r>
              <a:rPr lang="fr-FR" sz="2100" u="sng" dirty="0">
                <a:hlinkClick r:id="rId3"/>
              </a:rPr>
              <a:t>www.hydromaps.ch</a:t>
            </a:r>
            <a:r>
              <a:rPr lang="de-CH" sz="2100" dirty="0"/>
              <a:t> </a:t>
            </a:r>
          </a:p>
          <a:p>
            <a:pPr marL="274638" indent="0">
              <a:buNone/>
            </a:pPr>
            <a:r>
              <a:rPr lang="fr-FR" sz="2100" dirty="0"/>
              <a:t>Dossier en ligne de l’OFEV, du mars 2018 : Atlas hydrologique : la mémoire hydrologique de la Suisse : </a:t>
            </a:r>
            <a:r>
              <a:rPr lang="fr-FR" sz="2100" u="sng" dirty="0">
                <a:hlinkClick r:id="rId4"/>
              </a:rPr>
              <a:t>www.bafu.admin.ch/bafu/fr/home/themes/eaux/dossiers/memoire-hydrologique.html</a:t>
            </a:r>
            <a:r>
              <a:rPr lang="fr-FR" sz="2100" dirty="0"/>
              <a:t> </a:t>
            </a:r>
            <a:endParaRPr lang="de-CH" sz="2100" dirty="0"/>
          </a:p>
          <a:p>
            <a:pPr marL="365760" lvl="1" indent="0">
              <a:buNone/>
            </a:pPr>
            <a:endParaRPr lang="de-CH" sz="1900" dirty="0"/>
          </a:p>
          <a:p>
            <a:r>
              <a:rPr lang="de-CH" b="1" dirty="0" smtClean="0">
                <a:solidFill>
                  <a:srgbClr val="005DC0"/>
                </a:solidFill>
              </a:rPr>
              <a:t>Quellwasser als </a:t>
            </a:r>
            <a:r>
              <a:rPr lang="de-CH" b="1" dirty="0">
                <a:solidFill>
                  <a:srgbClr val="005DC0"/>
                </a:solidFill>
              </a:rPr>
              <a:t>natürliche </a:t>
            </a:r>
            <a:r>
              <a:rPr lang="de-CH" b="1" dirty="0" smtClean="0">
                <a:solidFill>
                  <a:srgbClr val="005DC0"/>
                </a:solidFill>
              </a:rPr>
              <a:t>Ressource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CH" dirty="0" smtClean="0">
                <a:solidFill>
                  <a:srgbClr val="005DC0"/>
                </a:solidFill>
              </a:rPr>
              <a:t>    </a:t>
            </a:r>
            <a:r>
              <a:rPr lang="fr-FR" sz="2100" dirty="0"/>
              <a:t>d'importants travaux ont été publiés </a:t>
            </a:r>
            <a:r>
              <a:rPr lang="fr-FR" sz="2100" dirty="0"/>
              <a:t>en mars </a:t>
            </a:r>
            <a:r>
              <a:rPr lang="fr-FR" sz="2100" dirty="0"/>
              <a:t>2018</a:t>
            </a:r>
            <a:endParaRPr lang="de-CH" sz="2100" dirty="0"/>
          </a:p>
          <a:p>
            <a:pPr marL="0" indent="0">
              <a:buNone/>
            </a:pPr>
            <a:endParaRPr lang="de-CH" sz="2100" dirty="0">
              <a:solidFill>
                <a:srgbClr val="005DC0"/>
              </a:solidFill>
            </a:endParaRPr>
          </a:p>
          <a:p>
            <a:pPr marL="0" indent="0" algn="ctr">
              <a:buNone/>
            </a:pPr>
            <a:endParaRPr lang="de-CH" b="1" dirty="0">
              <a:solidFill>
                <a:srgbClr val="005D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522240" y="6356351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11. - 19. April 2018</a:t>
            </a:r>
            <a:endParaRPr lang="de-CH" dirty="0"/>
          </a:p>
        </p:txBody>
      </p:sp>
      <p:sp>
        <p:nvSpPr>
          <p:cNvPr id="5" name="Titel 1"/>
          <p:cNvSpPr txBox="1">
            <a:spLocks noGrp="1"/>
          </p:cNvSpPr>
          <p:nvPr>
            <p:ph type="title"/>
          </p:nvPr>
        </p:nvSpPr>
        <p:spPr>
          <a:xfrm>
            <a:off x="1919536" y="7040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800" b="1" dirty="0">
                <a:solidFill>
                  <a:srgbClr val="005DC0"/>
                </a:solidFill>
              </a:rPr>
              <a:t>Tout juste sorti de la presse</a:t>
            </a:r>
          </a:p>
        </p:txBody>
      </p:sp>
      <p:sp>
        <p:nvSpPr>
          <p:cNvPr id="6" name="Fußzeilenplatzhalter 3"/>
          <p:cNvSpPr txBox="1">
            <a:spLocks/>
          </p:cNvSpPr>
          <p:nvPr/>
        </p:nvSpPr>
        <p:spPr>
          <a:xfrm>
            <a:off x="8040216" y="6470551"/>
            <a:ext cx="2448272" cy="2509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de-DE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CH" dirty="0"/>
              <a:t>SBV WEITERBILDUNGSKURSE 2018</a:t>
            </a:r>
            <a:endParaRPr lang="de-CH" dirty="0"/>
          </a:p>
        </p:txBody>
      </p:sp>
      <p:pic>
        <p:nvPicPr>
          <p:cNvPr id="7" name="Grafik 4" descr="Logo_SBV_cmyk.t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1202" y="6076082"/>
            <a:ext cx="13525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2207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1052737"/>
            <a:ext cx="8286750" cy="1071563"/>
          </a:xfrm>
        </p:spPr>
        <p:txBody>
          <a:bodyPr>
            <a:noAutofit/>
          </a:bodyPr>
          <a:lstStyle/>
          <a:p>
            <a:pPr indent="544513">
              <a:defRPr/>
            </a:pPr>
            <a:r>
              <a:rPr lang="de-CH" sz="4800" b="1" dirty="0" err="1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Salutation</a:t>
            </a:r>
            <a:endParaRPr lang="de-CH" sz="4800" b="1" dirty="0">
              <a:solidFill>
                <a:srgbClr val="2333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Inhaltsplatzhalter 3"/>
          <p:cNvSpPr>
            <a:spLocks noGrp="1"/>
          </p:cNvSpPr>
          <p:nvPr>
            <p:ph idx="1"/>
          </p:nvPr>
        </p:nvSpPr>
        <p:spPr>
          <a:xfrm>
            <a:off x="2351584" y="2668290"/>
            <a:ext cx="7344816" cy="2272879"/>
          </a:xfrm>
        </p:spPr>
        <p:txBody>
          <a:bodyPr>
            <a:normAutofit lnSpcReduction="10000"/>
          </a:bodyPr>
          <a:lstStyle/>
          <a:p>
            <a:pPr marL="0" indent="622300">
              <a:buClr>
                <a:srgbClr val="005DC0"/>
              </a:buClr>
              <a:buNone/>
            </a:pPr>
            <a:endParaRPr lang="de-CH" sz="4000" b="1" dirty="0">
              <a:solidFill>
                <a:srgbClr val="005DC0"/>
              </a:solidFill>
              <a:latin typeface="Century Gothic" panose="020B0502020202020204" pitchFamily="34" charset="0"/>
            </a:endParaRPr>
          </a:p>
          <a:p>
            <a:pPr marL="0" indent="0">
              <a:buClr>
                <a:srgbClr val="005DC0"/>
              </a:buClr>
              <a:buNone/>
            </a:pPr>
            <a:r>
              <a:rPr lang="de-CH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Konrad Schmid</a:t>
            </a:r>
            <a:endParaRPr lang="de-CH" sz="3600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marL="0" indent="622300" algn="r">
              <a:buClr>
                <a:srgbClr val="005DC0"/>
              </a:buClr>
              <a:buNone/>
            </a:pPr>
            <a:r>
              <a:rPr lang="de-CH" sz="2000" dirty="0">
                <a:solidFill>
                  <a:srgbClr val="005DC0"/>
                </a:solidFill>
                <a:latin typeface="Century Gothic" panose="020B0502020202020204" pitchFamily="34" charset="0"/>
              </a:rPr>
              <a:t>  </a:t>
            </a:r>
            <a:r>
              <a:rPr lang="de-CH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Président</a:t>
            </a:r>
            <a:r>
              <a:rPr lang="de-CH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 ASF</a:t>
            </a:r>
            <a:r>
              <a:rPr lang="de-CH" sz="3200" dirty="0">
                <a:solidFill>
                  <a:srgbClr val="005DC0"/>
                </a:solidFill>
                <a:latin typeface="Century Gothic" panose="020B0502020202020204" pitchFamily="34" charset="0"/>
              </a:rPr>
              <a:t/>
            </a:r>
            <a:br>
              <a:rPr lang="de-CH" sz="3200" dirty="0">
                <a:solidFill>
                  <a:srgbClr val="005DC0"/>
                </a:solidFill>
                <a:latin typeface="Century Gothic" panose="020B0502020202020204" pitchFamily="34" charset="0"/>
              </a:rPr>
            </a:br>
            <a:endParaRPr lang="de-CH" sz="2000" dirty="0">
              <a:solidFill>
                <a:srgbClr val="005D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172" name="Grafik 4" descr="Logo_SBV_cmyk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1202" y="6004074"/>
            <a:ext cx="13525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umsplatzhalter 2"/>
          <p:cNvSpPr txBox="1">
            <a:spLocks/>
          </p:cNvSpPr>
          <p:nvPr/>
        </p:nvSpPr>
        <p:spPr>
          <a:xfrm>
            <a:off x="252224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de-DE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DE" dirty="0"/>
              <a:t>11 - 19 </a:t>
            </a:r>
            <a:r>
              <a:rPr lang="de-DE" dirty="0" err="1"/>
              <a:t>avril</a:t>
            </a:r>
            <a:r>
              <a:rPr lang="de-DE" dirty="0"/>
              <a:t> 2018</a:t>
            </a:r>
            <a:endParaRPr lang="de-CH" dirty="0"/>
          </a:p>
        </p:txBody>
      </p:sp>
      <p:sp>
        <p:nvSpPr>
          <p:cNvPr id="9" name="Fußzeilenplatzhalter 3"/>
          <p:cNvSpPr txBox="1">
            <a:spLocks/>
          </p:cNvSpPr>
          <p:nvPr/>
        </p:nvSpPr>
        <p:spPr>
          <a:xfrm>
            <a:off x="8040216" y="6470551"/>
            <a:ext cx="2448272" cy="2509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de-DE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CH" dirty="0"/>
              <a:t>    ASF Formation continue  2018</a:t>
            </a:r>
            <a:endParaRPr lang="de-CH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Grafik 4" descr="Logo_SBV_cmyk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1202" y="6076082"/>
            <a:ext cx="13525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351584" y="2429446"/>
            <a:ext cx="7905278" cy="1071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CH" sz="4800" b="1" dirty="0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de-CH" b="1" dirty="0">
              <a:solidFill>
                <a:srgbClr val="2333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ußzeilenplatzhalter 3"/>
          <p:cNvSpPr txBox="1">
            <a:spLocks/>
          </p:cNvSpPr>
          <p:nvPr/>
        </p:nvSpPr>
        <p:spPr>
          <a:xfrm>
            <a:off x="8040216" y="6470551"/>
            <a:ext cx="2448272" cy="2509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de-DE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CH" dirty="0"/>
              <a:t>    ASF Formation continue  2018</a:t>
            </a:r>
            <a:endParaRPr lang="de-CH" dirty="0"/>
          </a:p>
        </p:txBody>
      </p:sp>
      <p:sp>
        <p:nvSpPr>
          <p:cNvPr id="8" name="Datumsplatzhalter 2"/>
          <p:cNvSpPr txBox="1">
            <a:spLocks/>
          </p:cNvSpPr>
          <p:nvPr/>
        </p:nvSpPr>
        <p:spPr>
          <a:xfrm>
            <a:off x="252224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de-DE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DE" dirty="0"/>
              <a:t>11 - 19 </a:t>
            </a:r>
            <a:r>
              <a:rPr lang="de-DE" dirty="0" err="1"/>
              <a:t>avril</a:t>
            </a:r>
            <a:r>
              <a:rPr lang="de-DE" dirty="0"/>
              <a:t> 2018</a:t>
            </a:r>
            <a:endParaRPr lang="de-CH" dirty="0"/>
          </a:p>
        </p:txBody>
      </p:sp>
      <p:sp>
        <p:nvSpPr>
          <p:cNvPr id="9" name="Inhaltsplatzhalter 1"/>
          <p:cNvSpPr txBox="1">
            <a:spLocks/>
          </p:cNvSpPr>
          <p:nvPr/>
        </p:nvSpPr>
        <p:spPr>
          <a:xfrm>
            <a:off x="2423592" y="1412776"/>
            <a:ext cx="7787208" cy="20162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de-CH" sz="4800" b="1" dirty="0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IT-</a:t>
            </a:r>
            <a:r>
              <a:rPr lang="de-CH" sz="4800" b="1" dirty="0" err="1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Sécurité</a:t>
            </a:r>
            <a:endParaRPr lang="de-CH" sz="44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1847528" y="2429446"/>
            <a:ext cx="8568952" cy="35198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544513" fontAlgn="auto">
              <a:spcAft>
                <a:spcPts val="0"/>
              </a:spcAft>
              <a:defRPr/>
            </a:pPr>
            <a:r>
              <a:rPr lang="de-CH" sz="3600" b="1" dirty="0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diverses </a:t>
            </a:r>
            <a:r>
              <a:rPr lang="de-CH" sz="3600" b="1" dirty="0" err="1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présentations</a:t>
            </a:r>
            <a:r>
              <a:rPr lang="de-CH" sz="3600" b="1" dirty="0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de-CH" sz="3600" b="1" dirty="0" err="1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référants</a:t>
            </a:r>
            <a:r>
              <a:rPr lang="de-CH" sz="3600" b="1" dirty="0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endParaRPr lang="de-CH" sz="3600" b="1" dirty="0">
              <a:solidFill>
                <a:srgbClr val="2333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544513" fontAlgn="auto">
              <a:spcAft>
                <a:spcPts val="0"/>
              </a:spcAft>
              <a:defRPr/>
            </a:pPr>
            <a:endParaRPr lang="de-CH" sz="3600" b="1" dirty="0">
              <a:solidFill>
                <a:srgbClr val="2333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544513" fontAlgn="auto">
              <a:spcAft>
                <a:spcPts val="0"/>
              </a:spcAft>
              <a:defRPr/>
            </a:pPr>
            <a:endParaRPr lang="de-CH" sz="2400" dirty="0">
              <a:solidFill>
                <a:srgbClr val="2333A9"/>
              </a:solidFill>
            </a:endParaRPr>
          </a:p>
          <a:p>
            <a:pPr marL="541338" indent="3175" fontAlgn="auto">
              <a:spcAft>
                <a:spcPts val="0"/>
              </a:spcAft>
              <a:defRPr/>
            </a:pPr>
            <a:r>
              <a:rPr lang="de-CH" sz="2400" dirty="0">
                <a:solidFill>
                  <a:srgbClr val="2333A9"/>
                </a:solidFill>
              </a:rPr>
              <a:t>Damian </a:t>
            </a:r>
            <a:r>
              <a:rPr lang="de-CH" sz="2400" dirty="0" err="1">
                <a:solidFill>
                  <a:srgbClr val="2333A9"/>
                </a:solidFill>
              </a:rPr>
              <a:t>Kempter</a:t>
            </a:r>
            <a:r>
              <a:rPr lang="de-CH" sz="2400" dirty="0">
                <a:solidFill>
                  <a:srgbClr val="2333A9"/>
                </a:solidFill>
              </a:rPr>
              <a:t>, Christian Rentsch, Urs </a:t>
            </a:r>
            <a:r>
              <a:rPr lang="de-CH" sz="2400" dirty="0" err="1">
                <a:solidFill>
                  <a:srgbClr val="2333A9"/>
                </a:solidFill>
              </a:rPr>
              <a:t>Gisler</a:t>
            </a:r>
            <a:r>
              <a:rPr lang="de-CH" sz="2400" dirty="0">
                <a:solidFill>
                  <a:srgbClr val="2333A9"/>
                </a:solidFill>
              </a:rPr>
              <a:t>, </a:t>
            </a:r>
            <a:r>
              <a:rPr lang="de-CH" sz="2400" dirty="0">
                <a:solidFill>
                  <a:srgbClr val="2333A9"/>
                </a:solidFill>
              </a:rPr>
              <a:t> Thomas Schneider, Paolo </a:t>
            </a:r>
            <a:r>
              <a:rPr lang="de-CH" sz="2400" dirty="0" err="1">
                <a:solidFill>
                  <a:srgbClr val="2333A9"/>
                </a:solidFill>
              </a:rPr>
              <a:t>Columpsi</a:t>
            </a:r>
            <a:r>
              <a:rPr lang="de-CH" sz="2400" dirty="0">
                <a:solidFill>
                  <a:srgbClr val="2333A9"/>
                </a:solidFill>
              </a:rPr>
              <a:t>, </a:t>
            </a:r>
            <a:r>
              <a:rPr lang="de-CH" sz="2400" dirty="0">
                <a:solidFill>
                  <a:srgbClr val="2333A9"/>
                </a:solidFill>
              </a:rPr>
              <a:t>Elmar Meile, </a:t>
            </a:r>
          </a:p>
          <a:p>
            <a:pPr indent="544513" fontAlgn="auto">
              <a:spcAft>
                <a:spcPts val="0"/>
              </a:spcAft>
              <a:defRPr/>
            </a:pPr>
            <a:r>
              <a:rPr lang="de-CH" sz="2400" dirty="0">
                <a:solidFill>
                  <a:srgbClr val="2333A9"/>
                </a:solidFill>
              </a:rPr>
              <a:t>Patrick Erni</a:t>
            </a:r>
          </a:p>
        </p:txBody>
      </p:sp>
    </p:spTree>
    <p:extLst>
      <p:ext uri="{BB962C8B-B14F-4D97-AF65-F5344CB8AC3E}">
        <p14:creationId xmlns:p14="http://schemas.microsoft.com/office/powerpoint/2010/main" val="40928968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de-CH" sz="4000" dirty="0">
              <a:latin typeface="Century Gothic" panose="020B0502020202020204" pitchFamily="34" charset="0"/>
            </a:endParaRPr>
          </a:p>
        </p:txBody>
      </p:sp>
      <p:sp>
        <p:nvSpPr>
          <p:cNvPr id="6" name="Datumsplatzhalter 2"/>
          <p:cNvSpPr>
            <a:spLocks noGrp="1"/>
          </p:cNvSpPr>
          <p:nvPr>
            <p:ph idx="1"/>
          </p:nvPr>
        </p:nvSpPr>
        <p:spPr>
          <a:xfrm>
            <a:off x="1981200" y="1935480"/>
            <a:ext cx="8229600" cy="3725768"/>
          </a:xfrm>
        </p:spPr>
        <p:txBody>
          <a:bodyPr/>
          <a:lstStyle/>
          <a:p>
            <a:pPr marL="0" indent="0">
              <a:buNone/>
              <a:defRPr/>
            </a:pPr>
            <a:endParaRPr lang="de-CH" dirty="0">
              <a:latin typeface="Century Gothic" panose="020B0502020202020204" pitchFamily="34" charset="0"/>
            </a:endParaRPr>
          </a:p>
        </p:txBody>
      </p:sp>
      <p:pic>
        <p:nvPicPr>
          <p:cNvPr id="8" name="Grafik 4" descr="Logo_SBV_cmyk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1202" y="6076082"/>
            <a:ext cx="13525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ußzeilenplatzhalter 3"/>
          <p:cNvSpPr txBox="1">
            <a:spLocks/>
          </p:cNvSpPr>
          <p:nvPr/>
        </p:nvSpPr>
        <p:spPr>
          <a:xfrm>
            <a:off x="8040216" y="6470551"/>
            <a:ext cx="2448272" cy="2509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de-DE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CH" dirty="0"/>
              <a:t>    ASF Formation continue  2018</a:t>
            </a:r>
            <a:endParaRPr lang="de-CH" dirty="0"/>
          </a:p>
        </p:txBody>
      </p:sp>
      <p:sp>
        <p:nvSpPr>
          <p:cNvPr id="7" name="Datumsplatzhalter 2"/>
          <p:cNvSpPr txBox="1">
            <a:spLocks/>
          </p:cNvSpPr>
          <p:nvPr/>
        </p:nvSpPr>
        <p:spPr>
          <a:xfrm>
            <a:off x="252224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de-DE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DE" dirty="0"/>
              <a:t>11 - 19 </a:t>
            </a:r>
            <a:r>
              <a:rPr lang="de-DE" dirty="0" err="1"/>
              <a:t>avril</a:t>
            </a:r>
            <a:r>
              <a:rPr lang="de-DE" dirty="0"/>
              <a:t>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555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1052737"/>
            <a:ext cx="8286750" cy="1071563"/>
          </a:xfrm>
        </p:spPr>
        <p:txBody>
          <a:bodyPr>
            <a:noAutofit/>
          </a:bodyPr>
          <a:lstStyle/>
          <a:p>
            <a:pPr indent="544513">
              <a:defRPr/>
            </a:pPr>
            <a:r>
              <a:rPr lang="de-CH" sz="4800" b="1" dirty="0" err="1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Nouvelle</a:t>
            </a:r>
            <a:r>
              <a:rPr lang="de-CH" sz="4800" b="1" dirty="0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4800" b="1" dirty="0" err="1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édition</a:t>
            </a:r>
            <a:endParaRPr lang="de-CH" sz="4800" b="1" dirty="0">
              <a:solidFill>
                <a:srgbClr val="2333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Inhaltsplatzhalter 3"/>
          <p:cNvSpPr>
            <a:spLocks noGrp="1"/>
          </p:cNvSpPr>
          <p:nvPr>
            <p:ph idx="1"/>
          </p:nvPr>
        </p:nvSpPr>
        <p:spPr>
          <a:xfrm>
            <a:off x="2351584" y="2668290"/>
            <a:ext cx="7344816" cy="2272879"/>
          </a:xfrm>
        </p:spPr>
        <p:txBody>
          <a:bodyPr>
            <a:normAutofit/>
          </a:bodyPr>
          <a:lstStyle/>
          <a:p>
            <a:pPr marL="0" indent="622300">
              <a:buClr>
                <a:srgbClr val="005DC0"/>
              </a:buClr>
              <a:buNone/>
            </a:pPr>
            <a:endParaRPr lang="de-CH" sz="4000" b="1" dirty="0">
              <a:solidFill>
                <a:srgbClr val="005DC0"/>
              </a:solidFill>
              <a:latin typeface="Century Gothic" panose="020B0502020202020204" pitchFamily="34" charset="0"/>
            </a:endParaRPr>
          </a:p>
          <a:p>
            <a:pPr marL="0" indent="0">
              <a:buClr>
                <a:srgbClr val="005DC0"/>
              </a:buClr>
              <a:buNone/>
            </a:pPr>
            <a:r>
              <a:rPr lang="de-CH" sz="3200" dirty="0">
                <a:solidFill>
                  <a:srgbClr val="005DC0"/>
                </a:solidFill>
                <a:latin typeface="Century Gothic" panose="020B0502020202020204" pitchFamily="34" charset="0"/>
              </a:rPr>
              <a:t/>
            </a:r>
            <a:br>
              <a:rPr lang="de-CH" sz="3200" dirty="0">
                <a:solidFill>
                  <a:srgbClr val="005DC0"/>
                </a:solidFill>
                <a:latin typeface="Century Gothic" panose="020B0502020202020204" pitchFamily="34" charset="0"/>
              </a:rPr>
            </a:br>
            <a:endParaRPr lang="de-CH" sz="2000" dirty="0">
              <a:solidFill>
                <a:srgbClr val="005DC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522240" y="6304236"/>
            <a:ext cx="1341512" cy="365125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52E65">
                    <a:shade val="90000"/>
                  </a:srgbClr>
                </a:solidFill>
              </a:rPr>
              <a:t>11. - 19. April 2018</a:t>
            </a:r>
            <a:endParaRPr lang="de-CH" dirty="0">
              <a:solidFill>
                <a:srgbClr val="052E65">
                  <a:shade val="90000"/>
                </a:srgbClr>
              </a:solidFill>
            </a:endParaRPr>
          </a:p>
        </p:txBody>
      </p:sp>
      <p:pic>
        <p:nvPicPr>
          <p:cNvPr id="7172" name="Grafik 4" descr="Logo_SBV_cmyk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1202" y="6004074"/>
            <a:ext cx="13525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ßzeilenplatzhalter 3"/>
          <p:cNvSpPr txBox="1">
            <a:spLocks/>
          </p:cNvSpPr>
          <p:nvPr/>
        </p:nvSpPr>
        <p:spPr>
          <a:xfrm>
            <a:off x="8040216" y="6356351"/>
            <a:ext cx="2448272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de-DE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CH" dirty="0">
                <a:solidFill>
                  <a:srgbClr val="052E65">
                    <a:shade val="90000"/>
                  </a:srgbClr>
                </a:solidFill>
              </a:rPr>
              <a:t>SBV WEITERBILDUNGSKURSE 2018</a:t>
            </a:r>
            <a:endParaRPr lang="de-CH" dirty="0">
              <a:solidFill>
                <a:srgbClr val="052E65">
                  <a:shade val="90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54" y="2420889"/>
            <a:ext cx="5880527" cy="316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064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99004" y="1360184"/>
            <a:ext cx="6777317" cy="3508977"/>
          </a:xfrm>
        </p:spPr>
        <p:txBody>
          <a:bodyPr/>
          <a:lstStyle/>
          <a:p>
            <a:pPr marL="0" indent="0">
              <a:buNone/>
            </a:pPr>
            <a:r>
              <a:rPr lang="de-CH" b="1" dirty="0" smtClean="0">
                <a:solidFill>
                  <a:srgbClr val="005DC0"/>
                </a:solidFill>
              </a:rPr>
              <a:t>  Formation continue  2017</a:t>
            </a:r>
          </a:p>
          <a:p>
            <a:endParaRPr lang="de-CH" dirty="0" smtClean="0"/>
          </a:p>
          <a:p>
            <a:endParaRPr lang="de-CH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144484"/>
              </p:ext>
            </p:extLst>
          </p:nvPr>
        </p:nvGraphicFramePr>
        <p:xfrm>
          <a:off x="2522240" y="1916832"/>
          <a:ext cx="7750224" cy="31584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0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0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01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3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94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89466">
                <a:tc>
                  <a:txBody>
                    <a:bodyPr/>
                    <a:lstStyle/>
                    <a:p>
                      <a:pPr algn="l" fontAlgn="b"/>
                      <a:endParaRPr lang="de-CH" sz="1000" b="0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1" u="none" strike="noStrike" dirty="0" smtClean="0">
                          <a:solidFill>
                            <a:srgbClr val="005DC0"/>
                          </a:solidFill>
                          <a:effectLst/>
                        </a:rPr>
                        <a:t>1ère</a:t>
                      </a:r>
                      <a:r>
                        <a:rPr lang="de-CH" sz="1200" b="1" u="none" strike="noStrike" baseline="0" dirty="0" smtClean="0">
                          <a:solidFill>
                            <a:srgbClr val="005DC0"/>
                          </a:solidFill>
                          <a:effectLst/>
                        </a:rPr>
                        <a:t> </a:t>
                      </a:r>
                      <a:r>
                        <a:rPr lang="de-CH" sz="1200" b="1" u="none" strike="noStrike" baseline="0" dirty="0" err="1" smtClean="0">
                          <a:solidFill>
                            <a:srgbClr val="005DC0"/>
                          </a:solidFill>
                          <a:effectLst/>
                        </a:rPr>
                        <a:t>semaine</a:t>
                      </a:r>
                      <a:endParaRPr lang="de-CH" sz="1200" b="1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1" u="none" strike="noStrike" dirty="0">
                          <a:solidFill>
                            <a:srgbClr val="005DC0"/>
                          </a:solidFill>
                          <a:effectLst/>
                        </a:rPr>
                        <a:t> </a:t>
                      </a:r>
                      <a:endParaRPr lang="de-CH" sz="1200" b="1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1" u="none" strike="noStrike" dirty="0">
                          <a:solidFill>
                            <a:srgbClr val="005DC0"/>
                          </a:solidFill>
                          <a:effectLst/>
                        </a:rPr>
                        <a:t> </a:t>
                      </a:r>
                      <a:endParaRPr lang="de-CH" sz="1200" b="1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1" u="none" strike="noStrike" dirty="0">
                          <a:solidFill>
                            <a:srgbClr val="005DC0"/>
                          </a:solidFill>
                          <a:effectLst/>
                        </a:rPr>
                        <a:t> </a:t>
                      </a:r>
                      <a:endParaRPr lang="de-CH" sz="1200" b="1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b="1" u="none" strike="noStrike" dirty="0" smtClean="0">
                          <a:solidFill>
                            <a:srgbClr val="005DC0"/>
                          </a:solidFill>
                          <a:effectLst/>
                        </a:rPr>
                        <a:t>2ième </a:t>
                      </a:r>
                      <a:r>
                        <a:rPr lang="de-CH" sz="1200" b="1" u="none" strike="noStrike" dirty="0" err="1" smtClean="0">
                          <a:solidFill>
                            <a:srgbClr val="005DC0"/>
                          </a:solidFill>
                          <a:effectLst/>
                        </a:rPr>
                        <a:t>semaine</a:t>
                      </a:r>
                      <a:endParaRPr lang="de-CH" sz="1200" b="1" i="0" u="none" strike="noStrike" dirty="0" smtClean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200" b="1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1" u="none" strike="noStrike" dirty="0">
                          <a:solidFill>
                            <a:srgbClr val="005DC0"/>
                          </a:solidFill>
                          <a:effectLst/>
                        </a:rPr>
                        <a:t> </a:t>
                      </a:r>
                      <a:endParaRPr lang="de-CH" sz="1200" b="1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1" u="none" strike="noStrike" dirty="0">
                          <a:solidFill>
                            <a:srgbClr val="005DC0"/>
                          </a:solidFill>
                          <a:effectLst/>
                        </a:rPr>
                        <a:t> </a:t>
                      </a:r>
                      <a:endParaRPr lang="de-CH" sz="1200" b="1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993">
                <a:tc>
                  <a:txBody>
                    <a:bodyPr/>
                    <a:lstStyle/>
                    <a:p>
                      <a:pPr algn="l" fontAlgn="b"/>
                      <a:endParaRPr lang="de-CH" sz="1000" b="0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1" u="none" strike="noStrike" dirty="0" err="1" smtClean="0">
                          <a:solidFill>
                            <a:srgbClr val="005DC0"/>
                          </a:solidFill>
                          <a:effectLst/>
                        </a:rPr>
                        <a:t>mardi</a:t>
                      </a:r>
                      <a:endParaRPr lang="de-CH" sz="1200" b="1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>
                        <a:tabLst/>
                      </a:pPr>
                      <a:r>
                        <a:rPr lang="de-CH" sz="1200" b="1" u="none" strike="noStrike" dirty="0" err="1" smtClean="0">
                          <a:solidFill>
                            <a:srgbClr val="005DC0"/>
                          </a:solidFill>
                          <a:effectLst/>
                        </a:rPr>
                        <a:t>mercredi</a:t>
                      </a:r>
                      <a:endParaRPr lang="de-CH" sz="1200" b="1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1" u="none" strike="noStrike" dirty="0" err="1" smtClean="0">
                          <a:solidFill>
                            <a:srgbClr val="005DC0"/>
                          </a:solidFill>
                          <a:effectLst/>
                        </a:rPr>
                        <a:t>jeudi</a:t>
                      </a:r>
                      <a:endParaRPr lang="de-CH" sz="1200" b="1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1" u="none" strike="noStrike" dirty="0" err="1" smtClean="0">
                          <a:solidFill>
                            <a:srgbClr val="005DC0"/>
                          </a:solidFill>
                          <a:effectLst/>
                        </a:rPr>
                        <a:t>vendredi</a:t>
                      </a:r>
                      <a:endParaRPr lang="de-CH" sz="1200" b="1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1" i="0" u="none" strike="noStrike" dirty="0" err="1" smtClean="0">
                          <a:solidFill>
                            <a:srgbClr val="005DC0"/>
                          </a:solidFill>
                          <a:effectLst/>
                          <a:latin typeface="Helvetica"/>
                        </a:rPr>
                        <a:t>lundi</a:t>
                      </a:r>
                      <a:endParaRPr lang="de-CH" sz="1200" b="1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1" u="none" strike="noStrike" dirty="0" err="1" smtClean="0">
                          <a:solidFill>
                            <a:srgbClr val="005DC0"/>
                          </a:solidFill>
                          <a:effectLst/>
                        </a:rPr>
                        <a:t>mardi</a:t>
                      </a:r>
                      <a:endParaRPr lang="de-CH" sz="1200" b="1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1" u="none" strike="noStrike" dirty="0" err="1" smtClean="0">
                          <a:solidFill>
                            <a:srgbClr val="005DC0"/>
                          </a:solidFill>
                          <a:effectLst/>
                        </a:rPr>
                        <a:t>mercredi</a:t>
                      </a:r>
                      <a:endParaRPr lang="de-CH" sz="1200" b="1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1" u="none" strike="noStrike" dirty="0" err="1" smtClean="0">
                          <a:solidFill>
                            <a:srgbClr val="005DC0"/>
                          </a:solidFill>
                          <a:effectLst/>
                        </a:rPr>
                        <a:t>jeudi</a:t>
                      </a:r>
                      <a:endParaRPr lang="de-CH" sz="1200" b="1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685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1" u="none" strike="noStrike" dirty="0" smtClean="0">
                          <a:solidFill>
                            <a:srgbClr val="005DC0"/>
                          </a:solidFill>
                          <a:effectLst/>
                        </a:rPr>
                        <a:t>Cours 1</a:t>
                      </a:r>
                      <a:endParaRPr lang="de-CH" sz="1400" b="1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u="none" strike="noStrike" dirty="0">
                          <a:solidFill>
                            <a:srgbClr val="005DC0"/>
                          </a:solidFill>
                          <a:effectLst/>
                        </a:rPr>
                        <a:t> </a:t>
                      </a:r>
                      <a:endParaRPr lang="de-CH" sz="1000" b="0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u="none" strike="noStrike" dirty="0">
                          <a:solidFill>
                            <a:srgbClr val="005DC0"/>
                          </a:solidFill>
                          <a:effectLst/>
                        </a:rPr>
                        <a:t> </a:t>
                      </a:r>
                      <a:endParaRPr lang="de-CH" sz="1000" b="0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u="none" strike="noStrike" dirty="0">
                          <a:solidFill>
                            <a:srgbClr val="005DC0"/>
                          </a:solidFill>
                          <a:effectLst/>
                        </a:rPr>
                        <a:t> </a:t>
                      </a:r>
                      <a:endParaRPr lang="de-CH" sz="1000" b="0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u="none" strike="noStrike">
                          <a:solidFill>
                            <a:srgbClr val="005DC0"/>
                          </a:solidFill>
                          <a:effectLst/>
                        </a:rPr>
                        <a:t> </a:t>
                      </a:r>
                      <a:endParaRPr lang="de-CH" sz="1000" b="0" i="0" u="none" strike="noStrike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000" b="0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u="none" strike="noStrike" dirty="0">
                          <a:solidFill>
                            <a:srgbClr val="005DC0"/>
                          </a:solidFill>
                          <a:effectLst/>
                        </a:rPr>
                        <a:t> </a:t>
                      </a:r>
                      <a:endParaRPr lang="de-CH" sz="1000" b="0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u="none" strike="noStrike" dirty="0">
                          <a:solidFill>
                            <a:srgbClr val="005DC0"/>
                          </a:solidFill>
                          <a:effectLst/>
                        </a:rPr>
                        <a:t> </a:t>
                      </a:r>
                      <a:endParaRPr lang="de-CH" sz="1000" b="0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u="none" strike="noStrike" dirty="0">
                          <a:solidFill>
                            <a:srgbClr val="005DC0"/>
                          </a:solidFill>
                          <a:effectLst/>
                        </a:rPr>
                        <a:t> </a:t>
                      </a:r>
                      <a:endParaRPr lang="de-CH" sz="1000" b="0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748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1" u="none" strike="noStrike" dirty="0" smtClean="0">
                          <a:solidFill>
                            <a:srgbClr val="005DC0"/>
                          </a:solidFill>
                          <a:effectLst/>
                        </a:rPr>
                        <a:t>Cours 2</a:t>
                      </a:r>
                      <a:endParaRPr lang="de-CH" sz="1400" b="1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u="none" strike="noStrike" dirty="0">
                          <a:solidFill>
                            <a:srgbClr val="005DC0"/>
                          </a:solidFill>
                          <a:effectLst/>
                        </a:rPr>
                        <a:t> </a:t>
                      </a:r>
                      <a:endParaRPr lang="de-CH" sz="1000" b="0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u="none" strike="noStrike" dirty="0">
                          <a:solidFill>
                            <a:srgbClr val="005DC0"/>
                          </a:solidFill>
                          <a:effectLst/>
                        </a:rPr>
                        <a:t> </a:t>
                      </a:r>
                      <a:endParaRPr lang="de-CH" sz="1000" b="0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u="none" strike="noStrike" dirty="0">
                          <a:solidFill>
                            <a:srgbClr val="005DC0"/>
                          </a:solidFill>
                          <a:effectLst/>
                        </a:rPr>
                        <a:t> </a:t>
                      </a:r>
                      <a:endParaRPr lang="de-CH" sz="1000" b="0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u="none" strike="noStrike" dirty="0">
                          <a:solidFill>
                            <a:srgbClr val="005DC0"/>
                          </a:solidFill>
                          <a:effectLst/>
                        </a:rPr>
                        <a:t> </a:t>
                      </a:r>
                      <a:endParaRPr lang="de-CH" sz="1000" b="0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000" b="0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u="none" strike="noStrike" dirty="0">
                          <a:solidFill>
                            <a:srgbClr val="005DC0"/>
                          </a:solidFill>
                          <a:effectLst/>
                        </a:rPr>
                        <a:t> </a:t>
                      </a:r>
                      <a:endParaRPr lang="de-CH" sz="1000" b="0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u="none" strike="noStrike" dirty="0">
                          <a:solidFill>
                            <a:srgbClr val="005DC0"/>
                          </a:solidFill>
                          <a:effectLst/>
                        </a:rPr>
                        <a:t> </a:t>
                      </a:r>
                      <a:endParaRPr lang="de-CH" sz="1000" b="0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u="none" strike="noStrike" dirty="0">
                          <a:solidFill>
                            <a:srgbClr val="005DC0"/>
                          </a:solidFill>
                          <a:effectLst/>
                        </a:rPr>
                        <a:t> </a:t>
                      </a:r>
                      <a:endParaRPr lang="de-CH" sz="1000" b="0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803">
                <a:tc>
                  <a:txBody>
                    <a:bodyPr/>
                    <a:lstStyle/>
                    <a:p>
                      <a:pPr algn="l" fontAlgn="b"/>
                      <a:endParaRPr lang="de-CH" sz="1400" b="1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u="none" strike="noStrike">
                          <a:solidFill>
                            <a:srgbClr val="005DC0"/>
                          </a:solidFill>
                          <a:effectLst/>
                        </a:rPr>
                        <a:t> </a:t>
                      </a:r>
                      <a:endParaRPr lang="de-CH" sz="1000" b="0" i="0" u="none" strike="noStrike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u="none" strike="noStrike">
                          <a:solidFill>
                            <a:srgbClr val="005DC0"/>
                          </a:solidFill>
                          <a:effectLst/>
                        </a:rPr>
                        <a:t> </a:t>
                      </a:r>
                      <a:endParaRPr lang="de-CH" sz="1000" b="0" i="0" u="none" strike="noStrike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u="none" strike="noStrike" dirty="0">
                          <a:solidFill>
                            <a:srgbClr val="005DC0"/>
                          </a:solidFill>
                          <a:effectLst/>
                        </a:rPr>
                        <a:t> </a:t>
                      </a:r>
                      <a:endParaRPr lang="de-CH" sz="1000" b="0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u="none" strike="noStrike" dirty="0">
                          <a:solidFill>
                            <a:srgbClr val="005DC0"/>
                          </a:solidFill>
                          <a:effectLst/>
                        </a:rPr>
                        <a:t> </a:t>
                      </a:r>
                      <a:endParaRPr lang="de-CH" sz="1000" b="0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000" b="0" i="0" u="none" strike="noStrike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u="none" strike="noStrike">
                          <a:solidFill>
                            <a:srgbClr val="005DC0"/>
                          </a:solidFill>
                          <a:effectLst/>
                        </a:rPr>
                        <a:t> </a:t>
                      </a:r>
                      <a:endParaRPr lang="de-CH" sz="1000" b="0" i="0" u="none" strike="noStrike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u="none" strike="noStrike" dirty="0">
                          <a:solidFill>
                            <a:srgbClr val="005DC0"/>
                          </a:solidFill>
                          <a:effectLst/>
                        </a:rPr>
                        <a:t> </a:t>
                      </a:r>
                      <a:endParaRPr lang="de-CH" sz="1000" b="0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u="none" strike="noStrike" dirty="0">
                          <a:solidFill>
                            <a:srgbClr val="005DC0"/>
                          </a:solidFill>
                          <a:effectLst/>
                        </a:rPr>
                        <a:t> </a:t>
                      </a:r>
                      <a:endParaRPr lang="de-CH" sz="1000" b="0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86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u="none" strike="noStrike" dirty="0" smtClean="0">
                          <a:solidFill>
                            <a:srgbClr val="005DC0"/>
                          </a:solidFill>
                          <a:effectLst/>
                        </a:rPr>
                        <a:t>Cours 3</a:t>
                      </a:r>
                      <a:endParaRPr lang="de-CH" sz="1400" b="1" i="0" u="none" strike="noStrike" dirty="0" smtClean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000" b="0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000" b="0" i="0" u="none" strike="noStrike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000" b="0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000" b="0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de-CH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/>
                        </a:rPr>
                        <a:t> </a:t>
                      </a:r>
                      <a:endParaRPr lang="de-CH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endParaRPr lang="de-CH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de-CH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de-CH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921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1" u="none" strike="noStrike" dirty="0" smtClean="0">
                          <a:solidFill>
                            <a:srgbClr val="005DC0"/>
                          </a:solidFill>
                          <a:effectLst/>
                        </a:rPr>
                        <a:t>Cours 4</a:t>
                      </a:r>
                      <a:endParaRPr lang="de-CH" sz="1400" b="1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u="none" strike="noStrike">
                          <a:solidFill>
                            <a:srgbClr val="005DC0"/>
                          </a:solidFill>
                          <a:effectLst/>
                        </a:rPr>
                        <a:t> </a:t>
                      </a:r>
                      <a:endParaRPr lang="de-CH" sz="1000" b="0" i="0" u="none" strike="noStrike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u="none" strike="noStrike" dirty="0">
                          <a:solidFill>
                            <a:srgbClr val="005DC0"/>
                          </a:solidFill>
                          <a:effectLst/>
                        </a:rPr>
                        <a:t> </a:t>
                      </a:r>
                      <a:endParaRPr lang="de-CH" sz="1000" b="0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u="none" strike="noStrike" dirty="0">
                          <a:solidFill>
                            <a:srgbClr val="005DC0"/>
                          </a:solidFill>
                          <a:effectLst/>
                        </a:rPr>
                        <a:t> </a:t>
                      </a:r>
                      <a:endParaRPr lang="de-CH" sz="1000" b="0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u="none" strike="noStrike" dirty="0">
                          <a:solidFill>
                            <a:srgbClr val="005DC0"/>
                          </a:solidFill>
                          <a:effectLst/>
                        </a:rPr>
                        <a:t> </a:t>
                      </a:r>
                      <a:endParaRPr lang="de-CH" sz="1000" b="0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de-CH" sz="10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de-CH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984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1" u="none" strike="noStrike" dirty="0" smtClean="0">
                          <a:solidFill>
                            <a:srgbClr val="005DC0"/>
                          </a:solidFill>
                          <a:effectLst/>
                        </a:rPr>
                        <a:t>Cours 5</a:t>
                      </a:r>
                      <a:endParaRPr lang="de-CH" sz="1400" b="1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u="none" strike="noStrike">
                          <a:solidFill>
                            <a:srgbClr val="005DC0"/>
                          </a:solidFill>
                          <a:effectLst/>
                        </a:rPr>
                        <a:t> </a:t>
                      </a:r>
                      <a:endParaRPr lang="de-CH" sz="1000" b="0" i="0" u="none" strike="noStrike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u="none" strike="noStrike" dirty="0">
                          <a:solidFill>
                            <a:srgbClr val="005DC0"/>
                          </a:solidFill>
                          <a:effectLst/>
                        </a:rPr>
                        <a:t> </a:t>
                      </a:r>
                      <a:endParaRPr lang="de-CH" sz="1000" b="0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u="none" strike="noStrike">
                          <a:solidFill>
                            <a:srgbClr val="005DC0"/>
                          </a:solidFill>
                          <a:effectLst/>
                        </a:rPr>
                        <a:t> </a:t>
                      </a:r>
                      <a:endParaRPr lang="de-CH" sz="1000" b="0" i="0" u="none" strike="noStrike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u="none" strike="noStrike" dirty="0">
                          <a:solidFill>
                            <a:srgbClr val="005DC0"/>
                          </a:solidFill>
                          <a:effectLst/>
                        </a:rPr>
                        <a:t> </a:t>
                      </a:r>
                      <a:endParaRPr lang="de-CH" sz="1000" b="0" i="0" u="none" strike="noStrike" dirty="0">
                        <a:solidFill>
                          <a:srgbClr val="005DC0"/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de-CH" sz="10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de-CH" sz="10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/>
                      </a:endParaRPr>
                    </a:p>
                  </a:txBody>
                  <a:tcPr marL="9028" marR="9028" marT="9028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Grafik 4" descr="Logo_SBV_cmyk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1202" y="6021289"/>
            <a:ext cx="13525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/>
          <p:cNvSpPr txBox="1"/>
          <p:nvPr/>
        </p:nvSpPr>
        <p:spPr>
          <a:xfrm>
            <a:off x="2423592" y="58772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11" name="Fußzeilenplatzhalter 3"/>
          <p:cNvSpPr txBox="1">
            <a:spLocks/>
          </p:cNvSpPr>
          <p:nvPr/>
        </p:nvSpPr>
        <p:spPr>
          <a:xfrm>
            <a:off x="8040216" y="6470551"/>
            <a:ext cx="2448272" cy="2509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de-DE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CH" dirty="0"/>
              <a:t>    ASF Formation continue  2018</a:t>
            </a:r>
            <a:endParaRPr lang="de-CH" dirty="0"/>
          </a:p>
        </p:txBody>
      </p:sp>
      <p:sp>
        <p:nvSpPr>
          <p:cNvPr id="10" name="Datumsplatzhalter 2"/>
          <p:cNvSpPr txBox="1">
            <a:spLocks/>
          </p:cNvSpPr>
          <p:nvPr/>
        </p:nvSpPr>
        <p:spPr>
          <a:xfrm>
            <a:off x="252224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de-DE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DE" dirty="0"/>
              <a:t>11 - 19 </a:t>
            </a:r>
            <a:r>
              <a:rPr lang="de-DE" dirty="0" err="1"/>
              <a:t>avril</a:t>
            </a:r>
            <a:r>
              <a:rPr lang="de-DE" dirty="0"/>
              <a:t>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2653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Logo_SBV_cmyk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1670" y="6075750"/>
            <a:ext cx="1352082" cy="4495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Inhaltsplatzhalter 3"/>
          <p:cNvSpPr txBox="1">
            <a:spLocks/>
          </p:cNvSpPr>
          <p:nvPr/>
        </p:nvSpPr>
        <p:spPr>
          <a:xfrm>
            <a:off x="1937285" y="3140968"/>
            <a:ext cx="8286808" cy="1428760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fontAlgn="auto">
              <a:spcBef>
                <a:spcPts val="250"/>
              </a:spcBef>
              <a:spcAft>
                <a:spcPts val="0"/>
              </a:spcAft>
              <a:buClr>
                <a:srgbClr val="005DC0"/>
              </a:buClr>
              <a:buSzPct val="80000"/>
              <a:defRPr/>
            </a:pPr>
            <a:endParaRPr lang="de-CH" sz="3300" dirty="0">
              <a:solidFill>
                <a:srgbClr val="005DC0"/>
              </a:solidFill>
              <a:latin typeface="+mn-lt"/>
              <a:cs typeface="+mn-cs"/>
            </a:endParaRPr>
          </a:p>
        </p:txBody>
      </p:sp>
      <p:sp>
        <p:nvSpPr>
          <p:cNvPr id="7" name="Inhaltsplatzhalter 3"/>
          <p:cNvSpPr txBox="1">
            <a:spLocks/>
          </p:cNvSpPr>
          <p:nvPr/>
        </p:nvSpPr>
        <p:spPr>
          <a:xfrm>
            <a:off x="2351584" y="1988840"/>
            <a:ext cx="7872509" cy="3888432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>
              <a:buClr>
                <a:srgbClr val="005DC0"/>
              </a:buClr>
            </a:pPr>
            <a:r>
              <a:rPr lang="de-CH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 </a:t>
            </a:r>
            <a:r>
              <a:rPr lang="de-CH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– </a:t>
            </a:r>
            <a:r>
              <a:rPr lang="de-CH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19  </a:t>
            </a:r>
            <a:r>
              <a:rPr lang="de-CH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avril</a:t>
            </a:r>
            <a:r>
              <a:rPr lang="de-CH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2018</a:t>
            </a:r>
            <a:endParaRPr lang="de-CH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Clr>
                <a:srgbClr val="005DC0"/>
              </a:buClr>
            </a:pPr>
            <a:r>
              <a:rPr lang="de-CH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Formation continue </a:t>
            </a:r>
            <a:r>
              <a:rPr lang="de-CH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Campus </a:t>
            </a:r>
            <a:r>
              <a:rPr lang="de-CH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Sursee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buClr>
                <a:srgbClr val="005DC0"/>
              </a:buClr>
              <a:buSzPct val="80000"/>
              <a:defRPr/>
            </a:pPr>
            <a:endParaRPr lang="de-CH" sz="2000" b="1" dirty="0">
              <a:solidFill>
                <a:srgbClr val="005DC0"/>
              </a:solidFill>
              <a:latin typeface="+mn-lt"/>
              <a:cs typeface="+mn-cs"/>
            </a:endParaRPr>
          </a:p>
          <a:p>
            <a:pPr fontAlgn="auto">
              <a:spcBef>
                <a:spcPts val="250"/>
              </a:spcBef>
              <a:spcAft>
                <a:spcPts val="0"/>
              </a:spcAft>
              <a:buClr>
                <a:srgbClr val="005DC0"/>
              </a:buClr>
              <a:buSzPct val="80000"/>
              <a:defRPr/>
            </a:pPr>
            <a:r>
              <a:rPr lang="de-CH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08 - 09 </a:t>
            </a:r>
            <a:r>
              <a:rPr lang="de-CH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juin</a:t>
            </a:r>
            <a:r>
              <a:rPr lang="de-CH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 2018</a:t>
            </a:r>
            <a:r>
              <a:rPr lang="de-CH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: 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buClr>
                <a:srgbClr val="005DC0"/>
              </a:buClr>
              <a:buSzPct val="80000"/>
              <a:defRPr/>
            </a:pPr>
            <a:r>
              <a:rPr lang="de-CH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69</a:t>
            </a:r>
            <a:r>
              <a:rPr lang="de-CH" sz="24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e</a:t>
            </a:r>
            <a:r>
              <a:rPr lang="de-CH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de-CH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assemblée</a:t>
            </a:r>
            <a:r>
              <a:rPr lang="de-CH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de-CH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générale</a:t>
            </a:r>
            <a:r>
              <a:rPr lang="de-CH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 à  Schaffhausen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buClr>
                <a:srgbClr val="005DC0"/>
              </a:buClr>
              <a:buSzPct val="80000"/>
              <a:defRPr/>
            </a:pPr>
            <a:endParaRPr lang="de-CH" sz="20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250"/>
              </a:spcBef>
              <a:spcAft>
                <a:spcPts val="0"/>
              </a:spcAft>
              <a:buClr>
                <a:srgbClr val="005DC0"/>
              </a:buClr>
              <a:buSzPct val="80000"/>
              <a:defRPr/>
            </a:pPr>
            <a:r>
              <a:rPr lang="de-CH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20 </a:t>
            </a:r>
            <a:r>
              <a:rPr lang="de-CH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septembre</a:t>
            </a:r>
            <a:r>
              <a:rPr lang="de-CH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2018: 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buClr>
                <a:srgbClr val="005DC0"/>
              </a:buClr>
              <a:buSzPct val="80000"/>
              <a:defRPr/>
            </a:pPr>
            <a:r>
              <a:rPr lang="de-CH" sz="2400">
                <a:solidFill>
                  <a:schemeClr val="tx2">
                    <a:lumMod val="60000"/>
                    <a:lumOff val="40000"/>
                  </a:schemeClr>
                </a:solidFill>
              </a:rPr>
              <a:t>Les Mines</a:t>
            </a:r>
            <a:r>
              <a:rPr lang="de-CH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CH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 </a:t>
            </a:r>
            <a:r>
              <a:rPr lang="de-CH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Sel</a:t>
            </a:r>
            <a:r>
              <a:rPr lang="de-CH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de Bex</a:t>
            </a:r>
            <a:endParaRPr lang="de-CH" sz="24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841698" y="836713"/>
            <a:ext cx="8286750" cy="1071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544513" fontAlgn="auto">
              <a:spcAft>
                <a:spcPts val="0"/>
              </a:spcAft>
              <a:defRPr/>
            </a:pPr>
            <a:r>
              <a:rPr lang="de-CH" sz="4800" b="1" dirty="0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ASF  2018</a:t>
            </a:r>
            <a:endParaRPr lang="de-CH" sz="4800" b="1" dirty="0">
              <a:solidFill>
                <a:srgbClr val="2333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ußzeilenplatzhalter 3"/>
          <p:cNvSpPr txBox="1">
            <a:spLocks/>
          </p:cNvSpPr>
          <p:nvPr/>
        </p:nvSpPr>
        <p:spPr>
          <a:xfrm>
            <a:off x="8040216" y="6470551"/>
            <a:ext cx="2448272" cy="2509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de-DE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CH" dirty="0"/>
              <a:t>    ASF Formation continue  2017</a:t>
            </a:r>
            <a:endParaRPr lang="de-CH" dirty="0"/>
          </a:p>
        </p:txBody>
      </p:sp>
      <p:sp>
        <p:nvSpPr>
          <p:cNvPr id="10" name="Datumsplatzhalter 2"/>
          <p:cNvSpPr txBox="1">
            <a:spLocks/>
          </p:cNvSpPr>
          <p:nvPr/>
        </p:nvSpPr>
        <p:spPr>
          <a:xfrm>
            <a:off x="252224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de-DE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DE" dirty="0"/>
              <a:t>11 - 19 </a:t>
            </a:r>
            <a:r>
              <a:rPr lang="de-DE" dirty="0" err="1"/>
              <a:t>avril</a:t>
            </a:r>
            <a:r>
              <a:rPr lang="de-DE" dirty="0"/>
              <a:t> 2018</a:t>
            </a:r>
            <a:endParaRPr lang="de-CH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Inhaltsplatzhalter 3"/>
          <p:cNvSpPr>
            <a:spLocks noGrp="1"/>
          </p:cNvSpPr>
          <p:nvPr>
            <p:ph idx="1"/>
          </p:nvPr>
        </p:nvSpPr>
        <p:spPr>
          <a:xfrm>
            <a:off x="2423592" y="2380258"/>
            <a:ext cx="7389564" cy="3929063"/>
          </a:xfrm>
        </p:spPr>
        <p:txBody>
          <a:bodyPr/>
          <a:lstStyle/>
          <a:p>
            <a:pPr marL="0" indent="0">
              <a:buClr>
                <a:srgbClr val="005DC0"/>
              </a:buClr>
              <a:buNone/>
            </a:pPr>
            <a:r>
              <a:rPr lang="de-CH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Nicole </a:t>
            </a:r>
            <a:r>
              <a:rPr lang="de-CH" sz="3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Ludin</a:t>
            </a:r>
            <a:endParaRPr lang="de-CH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Clr>
                <a:srgbClr val="005DC0"/>
              </a:buClr>
              <a:buNone/>
            </a:pPr>
            <a:r>
              <a:rPr lang="de-CH" sz="2800" dirty="0">
                <a:solidFill>
                  <a:srgbClr val="005DC0"/>
                </a:solidFill>
              </a:rPr>
              <a:t>Responsable manifestations</a:t>
            </a:r>
            <a:endParaRPr lang="de-CH" sz="2800" dirty="0">
              <a:solidFill>
                <a:srgbClr val="005DC0"/>
              </a:solidFill>
            </a:endParaRPr>
          </a:p>
          <a:p>
            <a:pPr marL="0" indent="0">
              <a:buClr>
                <a:srgbClr val="005DC0"/>
              </a:buClr>
              <a:buNone/>
            </a:pPr>
            <a:endParaRPr lang="de-CH" sz="3600" dirty="0">
              <a:solidFill>
                <a:srgbClr val="005DC0"/>
              </a:solidFill>
            </a:endParaRPr>
          </a:p>
          <a:p>
            <a:pPr marL="0" indent="0">
              <a:buClr>
                <a:srgbClr val="005DC0"/>
              </a:buClr>
              <a:buNone/>
            </a:pPr>
            <a:endParaRPr lang="de-CH" sz="3600" dirty="0">
              <a:solidFill>
                <a:srgbClr val="005DC0"/>
              </a:solidFill>
            </a:endParaRPr>
          </a:p>
          <a:p>
            <a:pPr marL="0" indent="0">
              <a:buClr>
                <a:srgbClr val="005DC0"/>
              </a:buClr>
              <a:buNone/>
            </a:pPr>
            <a:endParaRPr lang="de-CH" sz="3200" dirty="0">
              <a:solidFill>
                <a:srgbClr val="005DC0"/>
              </a:solidFill>
            </a:endParaRPr>
          </a:p>
        </p:txBody>
      </p:sp>
      <p:pic>
        <p:nvPicPr>
          <p:cNvPr id="11268" name="Grafik 4" descr="Logo_SBV_cmyk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1202" y="6076082"/>
            <a:ext cx="13525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1847528" y="845270"/>
            <a:ext cx="8286750" cy="1071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544513" fontAlgn="auto">
              <a:spcAft>
                <a:spcPts val="0"/>
              </a:spcAft>
              <a:defRPr/>
            </a:pPr>
            <a:r>
              <a:rPr lang="de-CH" sz="4800" b="1" dirty="0" err="1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Allocution</a:t>
            </a:r>
            <a:r>
              <a:rPr lang="de-CH" sz="4800" b="1" dirty="0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de-CH" sz="4800" b="1" dirty="0" err="1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bienvenue</a:t>
            </a:r>
            <a:endParaRPr lang="de-CH" sz="4800" b="1" dirty="0">
              <a:solidFill>
                <a:srgbClr val="2333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ußzeilenplatzhalter 3"/>
          <p:cNvSpPr txBox="1">
            <a:spLocks/>
          </p:cNvSpPr>
          <p:nvPr/>
        </p:nvSpPr>
        <p:spPr>
          <a:xfrm>
            <a:off x="8040216" y="6470551"/>
            <a:ext cx="2448272" cy="2509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de-DE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CH" dirty="0"/>
              <a:t>    ASF Formation continue  2018</a:t>
            </a:r>
            <a:endParaRPr lang="de-CH" dirty="0"/>
          </a:p>
        </p:txBody>
      </p:sp>
      <p:sp>
        <p:nvSpPr>
          <p:cNvPr id="10" name="Datumsplatzhalter 2"/>
          <p:cNvSpPr txBox="1">
            <a:spLocks/>
          </p:cNvSpPr>
          <p:nvPr/>
        </p:nvSpPr>
        <p:spPr>
          <a:xfrm>
            <a:off x="252224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de-DE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DE" dirty="0"/>
              <a:t>11 - 19 </a:t>
            </a:r>
            <a:r>
              <a:rPr lang="de-DE" dirty="0" err="1"/>
              <a:t>avril</a:t>
            </a:r>
            <a:r>
              <a:rPr lang="de-DE" dirty="0"/>
              <a:t> 2018</a:t>
            </a:r>
            <a:endParaRPr lang="de-CH" dirty="0"/>
          </a:p>
        </p:txBody>
      </p:sp>
      <p:pic>
        <p:nvPicPr>
          <p:cNvPr id="11" name="Picture 2" descr="C:\Users\u212863\AppData\Local\Microsoft\Windows\Temporary Internet Files\Content.Outlook\B90P2TVR\campus_sursee_stiftung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3708419"/>
            <a:ext cx="2902587" cy="72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4618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Inhaltsplatzhalter 3"/>
          <p:cNvSpPr>
            <a:spLocks noGrp="1"/>
          </p:cNvSpPr>
          <p:nvPr>
            <p:ph idx="1"/>
          </p:nvPr>
        </p:nvSpPr>
        <p:spPr>
          <a:xfrm>
            <a:off x="2423592" y="2380258"/>
            <a:ext cx="7389564" cy="3929063"/>
          </a:xfrm>
        </p:spPr>
        <p:txBody>
          <a:bodyPr/>
          <a:lstStyle/>
          <a:p>
            <a:pPr marL="0" indent="0">
              <a:buClr>
                <a:srgbClr val="005DC0"/>
              </a:buClr>
              <a:buNone/>
            </a:pPr>
            <a:r>
              <a:rPr lang="de-CH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Franziska Meier-</a:t>
            </a:r>
            <a:r>
              <a:rPr lang="de-CH" sz="3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Graber</a:t>
            </a:r>
            <a:endParaRPr lang="de-CH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Clr>
                <a:srgbClr val="005DC0"/>
              </a:buClr>
              <a:buNone/>
            </a:pPr>
            <a:r>
              <a:rPr lang="de-CH" sz="2800" dirty="0">
                <a:solidFill>
                  <a:srgbClr val="005DC0"/>
                </a:solidFill>
              </a:rPr>
              <a:t>Responsable formation continue ASF</a:t>
            </a:r>
            <a:endParaRPr lang="de-CH" sz="2800" dirty="0">
              <a:solidFill>
                <a:srgbClr val="005DC0"/>
              </a:solidFill>
            </a:endParaRPr>
          </a:p>
          <a:p>
            <a:pPr marL="0" indent="0">
              <a:buClr>
                <a:srgbClr val="005DC0"/>
              </a:buClr>
              <a:buNone/>
            </a:pPr>
            <a:endParaRPr lang="de-CH" sz="3600" dirty="0">
              <a:solidFill>
                <a:srgbClr val="005DC0"/>
              </a:solidFill>
            </a:endParaRPr>
          </a:p>
          <a:p>
            <a:pPr marL="0" indent="0">
              <a:buClr>
                <a:srgbClr val="005DC0"/>
              </a:buClr>
              <a:buNone/>
            </a:pPr>
            <a:endParaRPr lang="de-CH" sz="3600" dirty="0">
              <a:solidFill>
                <a:srgbClr val="005DC0"/>
              </a:solidFill>
            </a:endParaRPr>
          </a:p>
          <a:p>
            <a:pPr marL="0" indent="0">
              <a:buClr>
                <a:srgbClr val="005DC0"/>
              </a:buClr>
              <a:buNone/>
            </a:pPr>
            <a:endParaRPr lang="de-CH" sz="3200" dirty="0">
              <a:solidFill>
                <a:srgbClr val="005DC0"/>
              </a:solidFill>
            </a:endParaRPr>
          </a:p>
        </p:txBody>
      </p:sp>
      <p:pic>
        <p:nvPicPr>
          <p:cNvPr id="11268" name="Grafik 4" descr="Logo_SBV_cmyk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1202" y="6076082"/>
            <a:ext cx="13525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1847528" y="845270"/>
            <a:ext cx="8286750" cy="1071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544513" fontAlgn="auto">
              <a:spcAft>
                <a:spcPts val="0"/>
              </a:spcAft>
              <a:defRPr/>
            </a:pPr>
            <a:r>
              <a:rPr lang="de-CH" sz="4800" b="1" dirty="0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 de </a:t>
            </a:r>
            <a:r>
              <a:rPr lang="de-CH" sz="4800" b="1" dirty="0" err="1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</a:t>
            </a:r>
            <a:endParaRPr lang="de-CH" sz="4800" b="1" dirty="0">
              <a:solidFill>
                <a:srgbClr val="2333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ußzeilenplatzhalter 3"/>
          <p:cNvSpPr txBox="1">
            <a:spLocks/>
          </p:cNvSpPr>
          <p:nvPr/>
        </p:nvSpPr>
        <p:spPr>
          <a:xfrm>
            <a:off x="8040216" y="6470551"/>
            <a:ext cx="2448272" cy="2509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de-DE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CH" dirty="0"/>
              <a:t>    ASF Formation continue  2018</a:t>
            </a:r>
            <a:endParaRPr lang="de-CH" dirty="0"/>
          </a:p>
        </p:txBody>
      </p:sp>
      <p:sp>
        <p:nvSpPr>
          <p:cNvPr id="10" name="Datumsplatzhalter 2"/>
          <p:cNvSpPr txBox="1">
            <a:spLocks/>
          </p:cNvSpPr>
          <p:nvPr/>
        </p:nvSpPr>
        <p:spPr>
          <a:xfrm>
            <a:off x="252224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de-DE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DE" dirty="0"/>
              <a:t>11 - 19 </a:t>
            </a:r>
            <a:r>
              <a:rPr lang="de-DE" dirty="0" err="1"/>
              <a:t>avril</a:t>
            </a:r>
            <a:r>
              <a:rPr lang="de-DE" dirty="0"/>
              <a:t>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227762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Inhaltsplatzhalter 3"/>
          <p:cNvSpPr>
            <a:spLocks noGrp="1"/>
          </p:cNvSpPr>
          <p:nvPr>
            <p:ph idx="1"/>
          </p:nvPr>
        </p:nvSpPr>
        <p:spPr>
          <a:xfrm>
            <a:off x="2423592" y="2380258"/>
            <a:ext cx="7389564" cy="3929063"/>
          </a:xfrm>
        </p:spPr>
        <p:txBody>
          <a:bodyPr/>
          <a:lstStyle/>
          <a:p>
            <a:pPr marL="0" indent="0">
              <a:buClr>
                <a:srgbClr val="005DC0"/>
              </a:buClr>
              <a:buNone/>
            </a:pPr>
            <a:r>
              <a:rPr lang="de-CH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Walter Schuler</a:t>
            </a:r>
          </a:p>
          <a:p>
            <a:pPr marL="0" indent="0">
              <a:buClr>
                <a:srgbClr val="005DC0"/>
              </a:buClr>
              <a:buNone/>
            </a:pPr>
            <a:r>
              <a:rPr lang="de-CH" sz="2800" dirty="0">
                <a:solidFill>
                  <a:srgbClr val="005DC0"/>
                </a:solidFill>
              </a:rPr>
              <a:t>formation continue ASF</a:t>
            </a:r>
            <a:endParaRPr lang="de-CH" sz="3600" dirty="0">
              <a:solidFill>
                <a:srgbClr val="005DC0"/>
              </a:solidFill>
            </a:endParaRPr>
          </a:p>
          <a:p>
            <a:pPr marL="0" indent="0">
              <a:buClr>
                <a:srgbClr val="005DC0"/>
              </a:buClr>
              <a:buNone/>
            </a:pPr>
            <a:endParaRPr lang="de-CH" sz="3600" dirty="0">
              <a:solidFill>
                <a:srgbClr val="005DC0"/>
              </a:solidFill>
            </a:endParaRPr>
          </a:p>
          <a:p>
            <a:pPr marL="0" indent="0">
              <a:buClr>
                <a:srgbClr val="005DC0"/>
              </a:buClr>
              <a:buNone/>
            </a:pPr>
            <a:endParaRPr lang="de-CH" sz="3200" dirty="0">
              <a:solidFill>
                <a:srgbClr val="005DC0"/>
              </a:solidFill>
            </a:endParaRPr>
          </a:p>
        </p:txBody>
      </p:sp>
      <p:pic>
        <p:nvPicPr>
          <p:cNvPr id="11268" name="Grafik 4" descr="Logo_SBV_cmyk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1202" y="6076082"/>
            <a:ext cx="13525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1847528" y="845270"/>
            <a:ext cx="8286750" cy="1071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544513" fontAlgn="auto">
              <a:spcAft>
                <a:spcPts val="0"/>
              </a:spcAft>
              <a:defRPr/>
            </a:pPr>
            <a:r>
              <a:rPr lang="de-CH" sz="4800" b="1" dirty="0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 de </a:t>
            </a:r>
            <a:r>
              <a:rPr lang="de-CH" sz="4800" b="1" dirty="0" err="1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</a:t>
            </a:r>
            <a:endParaRPr lang="de-CH" sz="4800" b="1" dirty="0">
              <a:solidFill>
                <a:srgbClr val="2333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ußzeilenplatzhalter 3"/>
          <p:cNvSpPr txBox="1">
            <a:spLocks/>
          </p:cNvSpPr>
          <p:nvPr/>
        </p:nvSpPr>
        <p:spPr>
          <a:xfrm>
            <a:off x="8040216" y="6470551"/>
            <a:ext cx="2448272" cy="2509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de-DE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CH" dirty="0"/>
              <a:t>    ASF Formation continue  2018</a:t>
            </a:r>
            <a:endParaRPr lang="de-CH" dirty="0"/>
          </a:p>
        </p:txBody>
      </p:sp>
      <p:sp>
        <p:nvSpPr>
          <p:cNvPr id="10" name="Datumsplatzhalter 2"/>
          <p:cNvSpPr txBox="1">
            <a:spLocks/>
          </p:cNvSpPr>
          <p:nvPr/>
        </p:nvSpPr>
        <p:spPr>
          <a:xfrm>
            <a:off x="252224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de-DE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DE" dirty="0"/>
              <a:t>11 - 19 </a:t>
            </a:r>
            <a:r>
              <a:rPr lang="de-DE" dirty="0" err="1"/>
              <a:t>avril</a:t>
            </a:r>
            <a:r>
              <a:rPr lang="de-DE" dirty="0"/>
              <a:t>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665982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417762" y="1700808"/>
            <a:ext cx="7494662" cy="4862388"/>
          </a:xfrm>
        </p:spPr>
        <p:txBody>
          <a:bodyPr>
            <a:noAutofit/>
          </a:bodyPr>
          <a:lstStyle/>
          <a:p>
            <a:pPr marL="265176" indent="-265176">
              <a:lnSpc>
                <a:spcPct val="150000"/>
              </a:lnSpc>
              <a:spcBef>
                <a:spcPts val="0"/>
              </a:spcBef>
              <a:buClr>
                <a:srgbClr val="005DC0"/>
              </a:buClr>
              <a:buFont typeface="Wingdings" pitchFamily="2" charset="2"/>
              <a:buChar char="Ø"/>
              <a:defRPr/>
            </a:pPr>
            <a:r>
              <a:rPr lang="de-CH" sz="2200" b="1" dirty="0">
                <a:solidFill>
                  <a:srgbClr val="005DC0"/>
                </a:solidFill>
              </a:rPr>
              <a:t>IT-Sicherheit:</a:t>
            </a:r>
          </a:p>
          <a:p>
            <a:pPr marL="365760" lvl="1" indent="0">
              <a:spcBef>
                <a:spcPts val="0"/>
              </a:spcBef>
              <a:buClr>
                <a:srgbClr val="005DC0"/>
              </a:buClr>
              <a:buNone/>
              <a:defRPr/>
            </a:pPr>
            <a:r>
              <a:rPr lang="de-CH" sz="2000" dirty="0">
                <a:solidFill>
                  <a:srgbClr val="005DC0"/>
                </a:solidFill>
              </a:rPr>
              <a:t>- </a:t>
            </a:r>
            <a:r>
              <a:rPr lang="de-CH" sz="1800" dirty="0">
                <a:solidFill>
                  <a:srgbClr val="005DC0"/>
                </a:solidFill>
              </a:rPr>
              <a:t>Informatique et </a:t>
            </a:r>
            <a:r>
              <a:rPr lang="de-CH" sz="1800" dirty="0" err="1">
                <a:solidFill>
                  <a:srgbClr val="005DC0"/>
                </a:solidFill>
              </a:rPr>
              <a:t>infrastructures</a:t>
            </a:r>
            <a:r>
              <a:rPr lang="de-CH" sz="1800" dirty="0">
                <a:solidFill>
                  <a:srgbClr val="005DC0"/>
                </a:solidFill>
              </a:rPr>
              <a:t> </a:t>
            </a:r>
            <a:r>
              <a:rPr lang="de-CH" sz="1800" dirty="0" err="1">
                <a:solidFill>
                  <a:srgbClr val="005DC0"/>
                </a:solidFill>
              </a:rPr>
              <a:t>d’eau</a:t>
            </a:r>
            <a:r>
              <a:rPr lang="de-CH" sz="1800" dirty="0">
                <a:solidFill>
                  <a:srgbClr val="005DC0"/>
                </a:solidFill>
              </a:rPr>
              <a:t> </a:t>
            </a:r>
            <a:r>
              <a:rPr lang="de-CH" sz="1800" dirty="0" err="1">
                <a:solidFill>
                  <a:srgbClr val="005DC0"/>
                </a:solidFill>
              </a:rPr>
              <a:t>potable</a:t>
            </a:r>
            <a:endParaRPr lang="de-CH" sz="1800" dirty="0">
              <a:solidFill>
                <a:srgbClr val="005DC0"/>
              </a:solidFill>
            </a:endParaRPr>
          </a:p>
          <a:p>
            <a:pPr marL="365760" lvl="1" indent="0">
              <a:spcBef>
                <a:spcPts val="0"/>
              </a:spcBef>
              <a:buClr>
                <a:srgbClr val="005DC0"/>
              </a:buClr>
              <a:buNone/>
              <a:defRPr/>
            </a:pPr>
            <a:r>
              <a:rPr lang="de-CH" sz="1800" dirty="0">
                <a:solidFill>
                  <a:srgbClr val="005DC0"/>
                </a:solidFill>
              </a:rPr>
              <a:t>- Cloud Computing / - Blackout – </a:t>
            </a:r>
            <a:r>
              <a:rPr lang="de-CH" sz="1800" dirty="0" err="1">
                <a:solidFill>
                  <a:srgbClr val="005DC0"/>
                </a:solidFill>
              </a:rPr>
              <a:t>c’est</a:t>
            </a:r>
            <a:r>
              <a:rPr lang="de-CH" sz="1800" dirty="0">
                <a:solidFill>
                  <a:srgbClr val="005DC0"/>
                </a:solidFill>
              </a:rPr>
              <a:t> </a:t>
            </a:r>
            <a:r>
              <a:rPr lang="de-CH" sz="1800" dirty="0" err="1">
                <a:solidFill>
                  <a:srgbClr val="005DC0"/>
                </a:solidFill>
              </a:rPr>
              <a:t>quand</a:t>
            </a:r>
            <a:r>
              <a:rPr lang="de-CH" sz="1800" dirty="0">
                <a:solidFill>
                  <a:srgbClr val="005DC0"/>
                </a:solidFill>
              </a:rPr>
              <a:t> </a:t>
            </a:r>
            <a:r>
              <a:rPr lang="de-CH" sz="1800" dirty="0" err="1">
                <a:solidFill>
                  <a:srgbClr val="005DC0"/>
                </a:solidFill>
              </a:rPr>
              <a:t>rien</a:t>
            </a:r>
            <a:r>
              <a:rPr lang="de-CH" sz="1800" dirty="0">
                <a:solidFill>
                  <a:srgbClr val="005DC0"/>
                </a:solidFill>
              </a:rPr>
              <a:t> ne </a:t>
            </a:r>
            <a:r>
              <a:rPr lang="de-CH" sz="1800" dirty="0" err="1">
                <a:solidFill>
                  <a:srgbClr val="005DC0"/>
                </a:solidFill>
              </a:rPr>
              <a:t>va</a:t>
            </a:r>
            <a:r>
              <a:rPr lang="de-CH" sz="1800" dirty="0">
                <a:solidFill>
                  <a:srgbClr val="005DC0"/>
                </a:solidFill>
              </a:rPr>
              <a:t> plus</a:t>
            </a:r>
          </a:p>
          <a:p>
            <a:pPr marL="365760" lvl="1" indent="0">
              <a:spcBef>
                <a:spcPts val="0"/>
              </a:spcBef>
              <a:buClr>
                <a:srgbClr val="005DC0"/>
              </a:buClr>
              <a:buNone/>
              <a:defRPr/>
            </a:pPr>
            <a:r>
              <a:rPr lang="de-CH" sz="1800" dirty="0">
                <a:solidFill>
                  <a:srgbClr val="005DC0"/>
                </a:solidFill>
              </a:rPr>
              <a:t>- </a:t>
            </a:r>
            <a:r>
              <a:rPr lang="de-CH" sz="1800" dirty="0" err="1">
                <a:solidFill>
                  <a:srgbClr val="005DC0"/>
                </a:solidFill>
              </a:rPr>
              <a:t>Marchés</a:t>
            </a:r>
            <a:r>
              <a:rPr lang="de-CH" sz="1800" dirty="0">
                <a:solidFill>
                  <a:srgbClr val="005DC0"/>
                </a:solidFill>
              </a:rPr>
              <a:t> publics</a:t>
            </a:r>
          </a:p>
          <a:p>
            <a:pPr marL="265176" indent="-265176">
              <a:lnSpc>
                <a:spcPct val="150000"/>
              </a:lnSpc>
              <a:spcBef>
                <a:spcPts val="0"/>
              </a:spcBef>
              <a:buClr>
                <a:srgbClr val="005DC0"/>
              </a:buClr>
              <a:buFont typeface="Wingdings" pitchFamily="2" charset="2"/>
              <a:buChar char="Ø"/>
              <a:defRPr/>
            </a:pPr>
            <a:r>
              <a:rPr lang="de-CH" sz="2200" b="1" dirty="0" err="1">
                <a:solidFill>
                  <a:srgbClr val="005DC0"/>
                </a:solidFill>
              </a:rPr>
              <a:t>Cyberattaques</a:t>
            </a:r>
            <a:r>
              <a:rPr lang="de-CH" sz="2200" b="1" dirty="0">
                <a:solidFill>
                  <a:srgbClr val="005DC0"/>
                </a:solidFill>
              </a:rPr>
              <a:t> dans la pratique</a:t>
            </a:r>
          </a:p>
          <a:p>
            <a:pPr marL="0" indent="-265176">
              <a:spcBef>
                <a:spcPts val="0"/>
              </a:spcBef>
              <a:buClr>
                <a:srgbClr val="005DC0"/>
              </a:buClr>
              <a:buFont typeface="Wingdings" pitchFamily="2" charset="2"/>
              <a:buChar char="Ø"/>
              <a:defRPr/>
            </a:pPr>
            <a:r>
              <a:rPr lang="de-CH" sz="2200" b="1" dirty="0" err="1">
                <a:solidFill>
                  <a:srgbClr val="005DC0"/>
                </a:solidFill>
              </a:rPr>
              <a:t>Maniement</a:t>
            </a:r>
            <a:r>
              <a:rPr lang="de-CH" sz="2200" b="1" dirty="0">
                <a:solidFill>
                  <a:srgbClr val="005DC0"/>
                </a:solidFill>
              </a:rPr>
              <a:t> des produits </a:t>
            </a:r>
            <a:r>
              <a:rPr lang="de-CH" sz="2200" b="1" dirty="0" err="1">
                <a:solidFill>
                  <a:srgbClr val="005DC0"/>
                </a:solidFill>
              </a:rPr>
              <a:t>chimiques</a:t>
            </a:r>
            <a:r>
              <a:rPr lang="de-CH" sz="2200" b="1" dirty="0">
                <a:solidFill>
                  <a:srgbClr val="005DC0"/>
                </a:solidFill>
              </a:rPr>
              <a:t> </a:t>
            </a:r>
            <a:r>
              <a:rPr lang="de-CH" sz="2200" b="1" dirty="0" err="1">
                <a:solidFill>
                  <a:srgbClr val="005DC0"/>
                </a:solidFill>
              </a:rPr>
              <a:t>dangereux</a:t>
            </a:r>
            <a:endParaRPr lang="de-CH" sz="2200" b="1" dirty="0">
              <a:solidFill>
                <a:srgbClr val="005DC0"/>
              </a:solidFill>
            </a:endParaRPr>
          </a:p>
          <a:p>
            <a:pPr marL="265176" indent="-265176">
              <a:spcBef>
                <a:spcPts val="0"/>
              </a:spcBef>
              <a:buClr>
                <a:srgbClr val="005DC0"/>
              </a:buClr>
              <a:buFont typeface="Wingdings" pitchFamily="2" charset="2"/>
              <a:buChar char="Ø"/>
              <a:defRPr/>
            </a:pPr>
            <a:r>
              <a:rPr lang="de-CH" sz="2200" b="1" dirty="0" err="1">
                <a:solidFill>
                  <a:srgbClr val="005DC0"/>
                </a:solidFill>
              </a:rPr>
              <a:t>Inspecteurs</a:t>
            </a:r>
            <a:r>
              <a:rPr lang="de-CH" sz="2200" b="1" dirty="0">
                <a:solidFill>
                  <a:srgbClr val="005DC0"/>
                </a:solidFill>
              </a:rPr>
              <a:t> </a:t>
            </a:r>
            <a:r>
              <a:rPr lang="de-CH" sz="2200" b="1" dirty="0" err="1">
                <a:solidFill>
                  <a:srgbClr val="005DC0"/>
                </a:solidFill>
              </a:rPr>
              <a:t>d’eau</a:t>
            </a:r>
            <a:r>
              <a:rPr lang="de-CH" sz="2200" b="1" dirty="0">
                <a:solidFill>
                  <a:srgbClr val="005DC0"/>
                </a:solidFill>
              </a:rPr>
              <a:t>, </a:t>
            </a:r>
            <a:r>
              <a:rPr lang="de-CH" sz="2200" b="1" dirty="0" err="1">
                <a:solidFill>
                  <a:srgbClr val="005DC0"/>
                </a:solidFill>
              </a:rPr>
              <a:t>abandon</a:t>
            </a:r>
            <a:r>
              <a:rPr lang="de-CH" sz="2200" b="1" dirty="0">
                <a:solidFill>
                  <a:srgbClr val="005DC0"/>
                </a:solidFill>
              </a:rPr>
              <a:t> du chlore, </a:t>
            </a:r>
            <a:r>
              <a:rPr lang="de-CH" sz="2200" b="1" dirty="0" err="1">
                <a:solidFill>
                  <a:srgbClr val="005DC0"/>
                </a:solidFill>
              </a:rPr>
              <a:t>systèmes</a:t>
            </a:r>
            <a:r>
              <a:rPr lang="de-CH" sz="2200" b="1" dirty="0">
                <a:solidFill>
                  <a:srgbClr val="005DC0"/>
                </a:solidFill>
              </a:rPr>
              <a:t> de </a:t>
            </a:r>
            <a:r>
              <a:rPr lang="de-CH" sz="2200" b="1" dirty="0" err="1">
                <a:solidFill>
                  <a:srgbClr val="005DC0"/>
                </a:solidFill>
              </a:rPr>
              <a:t>traitement</a:t>
            </a:r>
            <a:endParaRPr lang="de-CH" sz="2200" b="1" dirty="0">
              <a:solidFill>
                <a:srgbClr val="005DC0"/>
              </a:solidFill>
            </a:endParaRPr>
          </a:p>
          <a:p>
            <a:pPr marL="265176" indent="-265176">
              <a:lnSpc>
                <a:spcPct val="150000"/>
              </a:lnSpc>
              <a:spcBef>
                <a:spcPts val="0"/>
              </a:spcBef>
              <a:buClr>
                <a:srgbClr val="005DC0"/>
              </a:buClr>
              <a:buFont typeface="Wingdings" pitchFamily="2" charset="2"/>
              <a:buChar char="Ø"/>
              <a:defRPr/>
            </a:pPr>
            <a:r>
              <a:rPr lang="de-CH" sz="2200" b="1" dirty="0">
                <a:solidFill>
                  <a:srgbClr val="005DC0"/>
                </a:solidFill>
              </a:rPr>
              <a:t>NEWS:  VKR </a:t>
            </a:r>
            <a:r>
              <a:rPr lang="de-CH" sz="2200" b="1" dirty="0" err="1">
                <a:solidFill>
                  <a:srgbClr val="005DC0"/>
                </a:solidFill>
              </a:rPr>
              <a:t>directive</a:t>
            </a:r>
            <a:r>
              <a:rPr lang="de-CH" sz="2200" b="1" dirty="0">
                <a:solidFill>
                  <a:srgbClr val="005DC0"/>
                </a:solidFill>
              </a:rPr>
              <a:t>/</a:t>
            </a:r>
            <a:r>
              <a:rPr lang="de-CH" sz="2200" b="1" dirty="0" err="1">
                <a:solidFill>
                  <a:srgbClr val="005DC0"/>
                </a:solidFill>
              </a:rPr>
              <a:t>guide</a:t>
            </a:r>
            <a:r>
              <a:rPr lang="de-CH" sz="2200" b="1" dirty="0">
                <a:solidFill>
                  <a:srgbClr val="005DC0"/>
                </a:solidFill>
              </a:rPr>
              <a:t>, SSIGE ….</a:t>
            </a:r>
          </a:p>
          <a:p>
            <a:pPr marL="265176" indent="-265176">
              <a:spcBef>
                <a:spcPts val="0"/>
              </a:spcBef>
              <a:spcAft>
                <a:spcPts val="1200"/>
              </a:spcAft>
              <a:buClr>
                <a:srgbClr val="005DC0"/>
              </a:buClr>
              <a:buFont typeface="Wingdings" pitchFamily="2" charset="2"/>
              <a:buChar char="Ø"/>
              <a:defRPr/>
            </a:pPr>
            <a:r>
              <a:rPr lang="de-CH" sz="2200" b="1" dirty="0" err="1">
                <a:solidFill>
                  <a:srgbClr val="005DC0"/>
                </a:solidFill>
              </a:rPr>
              <a:t>Surveillance</a:t>
            </a:r>
            <a:r>
              <a:rPr lang="de-CH" sz="2200" b="1" dirty="0">
                <a:solidFill>
                  <a:srgbClr val="005DC0"/>
                </a:solidFill>
              </a:rPr>
              <a:t> des </a:t>
            </a:r>
            <a:r>
              <a:rPr lang="de-CH" sz="2200" b="1" dirty="0" err="1">
                <a:solidFill>
                  <a:srgbClr val="005DC0"/>
                </a:solidFill>
              </a:rPr>
              <a:t>contaminations</a:t>
            </a:r>
            <a:r>
              <a:rPr lang="de-CH" sz="2200" b="1" dirty="0">
                <a:solidFill>
                  <a:srgbClr val="005DC0"/>
                </a:solidFill>
              </a:rPr>
              <a:t> </a:t>
            </a:r>
            <a:r>
              <a:rPr lang="de-CH" sz="2200" b="1" dirty="0" err="1">
                <a:solidFill>
                  <a:srgbClr val="005DC0"/>
                </a:solidFill>
              </a:rPr>
              <a:t>Monitorage</a:t>
            </a:r>
            <a:r>
              <a:rPr lang="de-CH" sz="2200" b="1" dirty="0">
                <a:solidFill>
                  <a:srgbClr val="005DC0"/>
                </a:solidFill>
              </a:rPr>
              <a:t> en ligne de la </a:t>
            </a:r>
            <a:r>
              <a:rPr lang="de-CH" sz="2200" b="1" dirty="0" err="1">
                <a:solidFill>
                  <a:srgbClr val="005DC0"/>
                </a:solidFill>
              </a:rPr>
              <a:t>qualité</a:t>
            </a:r>
            <a:r>
              <a:rPr lang="de-CH" sz="2200" b="1" dirty="0">
                <a:solidFill>
                  <a:srgbClr val="005DC0"/>
                </a:solidFill>
              </a:rPr>
              <a:t> de </a:t>
            </a:r>
            <a:r>
              <a:rPr lang="de-CH" sz="2200" b="1" dirty="0" err="1">
                <a:solidFill>
                  <a:srgbClr val="005DC0"/>
                </a:solidFill>
              </a:rPr>
              <a:t>l’eau</a:t>
            </a:r>
            <a:endParaRPr lang="de-CH" sz="2200" b="1" dirty="0">
              <a:solidFill>
                <a:srgbClr val="005DC0"/>
              </a:solidFill>
            </a:endParaRPr>
          </a:p>
        </p:txBody>
      </p:sp>
      <p:pic>
        <p:nvPicPr>
          <p:cNvPr id="16388" name="Grafik 4" descr="Logo_SBV_cmyk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1202" y="6076082"/>
            <a:ext cx="13525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1847528" y="692697"/>
            <a:ext cx="8286750" cy="1071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544513" fontAlgn="auto">
              <a:spcAft>
                <a:spcPts val="0"/>
              </a:spcAft>
              <a:defRPr/>
            </a:pPr>
            <a:r>
              <a:rPr lang="de-CH" sz="4800" b="1" dirty="0" err="1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Thèmes</a:t>
            </a:r>
            <a:r>
              <a:rPr lang="de-CH" sz="4800" b="1" dirty="0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r>
              <a:rPr lang="de-CH" sz="4800" b="1" baseline="30000" dirty="0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de-CH" sz="4800" b="1" dirty="0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4800" b="1" dirty="0" err="1">
                <a:solidFill>
                  <a:srgbClr val="233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journées</a:t>
            </a:r>
            <a:endParaRPr lang="de-CH" sz="4800" b="1" dirty="0">
              <a:solidFill>
                <a:srgbClr val="2333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Wolke 8"/>
          <p:cNvSpPr/>
          <p:nvPr/>
        </p:nvSpPr>
        <p:spPr>
          <a:xfrm rot="1020694">
            <a:off x="8227200" y="383381"/>
            <a:ext cx="2149830" cy="1467088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5D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solidFill>
                  <a:srgbClr val="4584D3">
                    <a:lumMod val="75000"/>
                  </a:srgbClr>
                </a:solidFill>
              </a:rPr>
              <a:t>Exposition 1ère </a:t>
            </a:r>
            <a:r>
              <a:rPr lang="de-CH" sz="1400" dirty="0" err="1">
                <a:solidFill>
                  <a:srgbClr val="4584D3">
                    <a:lumMod val="75000"/>
                  </a:srgbClr>
                </a:solidFill>
              </a:rPr>
              <a:t>journée</a:t>
            </a:r>
            <a:r>
              <a:rPr lang="de-CH" sz="1400" dirty="0">
                <a:solidFill>
                  <a:srgbClr val="4584D3">
                    <a:lumMod val="75000"/>
                  </a:srgbClr>
                </a:solidFill>
              </a:rPr>
              <a:t> </a:t>
            </a:r>
            <a:r>
              <a:rPr lang="de-CH" sz="1400" dirty="0" err="1">
                <a:solidFill>
                  <a:srgbClr val="4584D3">
                    <a:lumMod val="75000"/>
                  </a:srgbClr>
                </a:solidFill>
              </a:rPr>
              <a:t>ouvert</a:t>
            </a:r>
            <a:endParaRPr lang="de-CH" sz="1400" dirty="0">
              <a:solidFill>
                <a:srgbClr val="4584D3">
                  <a:lumMod val="75000"/>
                </a:srgbClr>
              </a:solidFill>
            </a:endParaRPr>
          </a:p>
          <a:p>
            <a:pPr algn="ctr"/>
            <a:r>
              <a:rPr lang="de-CH" sz="1600" b="1" dirty="0">
                <a:solidFill>
                  <a:srgbClr val="4584D3">
                    <a:lumMod val="75000"/>
                  </a:srgbClr>
                </a:solidFill>
              </a:rPr>
              <a:t>17.00 -  19.00 h</a:t>
            </a:r>
            <a:endParaRPr lang="de-CH" b="1" dirty="0">
              <a:solidFill>
                <a:srgbClr val="4584D3">
                  <a:lumMod val="75000"/>
                </a:srgbClr>
              </a:solidFill>
            </a:endParaRPr>
          </a:p>
        </p:txBody>
      </p:sp>
      <p:sp>
        <p:nvSpPr>
          <p:cNvPr id="8" name="Fußzeilenplatzhalter 3"/>
          <p:cNvSpPr txBox="1">
            <a:spLocks/>
          </p:cNvSpPr>
          <p:nvPr/>
        </p:nvSpPr>
        <p:spPr>
          <a:xfrm>
            <a:off x="8040216" y="6470551"/>
            <a:ext cx="2448272" cy="2509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de-DE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CH" dirty="0">
                <a:solidFill>
                  <a:srgbClr val="052E65">
                    <a:shade val="90000"/>
                  </a:srgbClr>
                </a:solidFill>
              </a:rPr>
              <a:t>SBV WEITERBILDUNGSKURSE 2018</a:t>
            </a:r>
            <a:endParaRPr lang="de-CH" dirty="0">
              <a:solidFill>
                <a:srgbClr val="052E65">
                  <a:shade val="90000"/>
                </a:srgbClr>
              </a:solidFill>
            </a:endParaRPr>
          </a:p>
        </p:txBody>
      </p:sp>
      <p:sp>
        <p:nvSpPr>
          <p:cNvPr id="11" name="Datumsplatzhalter 2"/>
          <p:cNvSpPr txBox="1">
            <a:spLocks/>
          </p:cNvSpPr>
          <p:nvPr/>
        </p:nvSpPr>
        <p:spPr>
          <a:xfrm>
            <a:off x="252224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de-DE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DE" dirty="0">
                <a:solidFill>
                  <a:srgbClr val="052E65">
                    <a:shade val="90000"/>
                  </a:srgbClr>
                </a:solidFill>
              </a:rPr>
              <a:t>11. - 19. April 2018</a:t>
            </a:r>
            <a:endParaRPr lang="de-CH" dirty="0">
              <a:solidFill>
                <a:srgbClr val="052E6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820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Benutzerdefiniert 5">
      <a:dk1>
        <a:sysClr val="windowText" lastClr="000000"/>
      </a:dk1>
      <a:lt1>
        <a:sysClr val="window" lastClr="FFFFFF"/>
      </a:lt1>
      <a:dk2>
        <a:srgbClr val="052E65"/>
      </a:dk2>
      <a:lt2>
        <a:srgbClr val="D5F0FE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91FCFA"/>
      </a:accent6>
      <a:hlink>
        <a:srgbClr val="0080FF"/>
      </a:hlink>
      <a:folHlink>
        <a:srgbClr val="5EAE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aemer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743</Words>
  <Application>Microsoft Office PowerPoint</Application>
  <PresentationFormat>Breitbild</PresentationFormat>
  <Paragraphs>247</Paragraphs>
  <Slides>21</Slides>
  <Notes>18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Helvetica</vt:lpstr>
      <vt:lpstr>Wingdings</vt:lpstr>
      <vt:lpstr>Wingdings 2</vt:lpstr>
      <vt:lpstr>Hyperion</vt:lpstr>
      <vt:lpstr>   Formation continue 2018    CORDIALE BIENVENUE </vt:lpstr>
      <vt:lpstr>Salutation</vt:lpstr>
      <vt:lpstr>Nouvelle édition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Tout juste sorti de la presse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WBK 2009</dc:title>
  <dc:creator>Christoph Müller</dc:creator>
  <cp:lastModifiedBy>Referent</cp:lastModifiedBy>
  <cp:revision>318</cp:revision>
  <dcterms:created xsi:type="dcterms:W3CDTF">2007-04-04T18:43:45Z</dcterms:created>
  <dcterms:modified xsi:type="dcterms:W3CDTF">2018-04-18T05:35:00Z</dcterms:modified>
</cp:coreProperties>
</file>