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355" r:id="rId6"/>
    <p:sldId id="316" r:id="rId7"/>
    <p:sldId id="272" r:id="rId8"/>
    <p:sldId id="384" r:id="rId9"/>
    <p:sldId id="356" r:id="rId10"/>
    <p:sldId id="357" r:id="rId11"/>
    <p:sldId id="359" r:id="rId12"/>
    <p:sldId id="388" r:id="rId13"/>
    <p:sldId id="385" r:id="rId14"/>
    <p:sldId id="361" r:id="rId15"/>
    <p:sldId id="362" r:id="rId16"/>
    <p:sldId id="375" r:id="rId17"/>
    <p:sldId id="386" r:id="rId18"/>
    <p:sldId id="376" r:id="rId19"/>
    <p:sldId id="377" r:id="rId20"/>
    <p:sldId id="273" r:id="rId21"/>
    <p:sldId id="387" r:id="rId22"/>
    <p:sldId id="317" r:id="rId23"/>
    <p:sldId id="319" r:id="rId24"/>
    <p:sldId id="320" r:id="rId25"/>
    <p:sldId id="321" r:id="rId26"/>
    <p:sldId id="383" r:id="rId27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CCFF"/>
    <a:srgbClr val="37767D"/>
    <a:srgbClr val="00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27" d="100"/>
          <a:sy n="127" d="100"/>
        </p:scale>
        <p:origin x="106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8A825-A1EB-435F-8EF2-0CC1A42E8B9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6DE2F541-FF59-473A-AC0A-9C362BE8090B}">
      <dgm:prSet phldrT="[Text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tabLst>
              <a:tab pos="273050" algn="l"/>
            </a:tabLst>
          </a:pPr>
          <a:r>
            <a:rPr lang="de-CH" sz="3200" dirty="0" err="1">
              <a:solidFill>
                <a:schemeClr val="tx1"/>
              </a:solidFill>
            </a:rPr>
            <a:t>Qualité</a:t>
          </a:r>
          <a:endParaRPr lang="de-CH" sz="3200" dirty="0">
            <a:solidFill>
              <a:schemeClr val="tx1"/>
            </a:solidFill>
          </a:endParaRPr>
        </a:p>
      </dgm:t>
    </dgm:pt>
    <dgm:pt modelId="{F7848279-9527-4440-BDC5-397D42D46C39}" type="parTrans" cxnId="{79FEC0CF-C591-4573-AE61-AD3C453A73FA}">
      <dgm:prSet/>
      <dgm:spPr/>
      <dgm:t>
        <a:bodyPr/>
        <a:lstStyle/>
        <a:p>
          <a:endParaRPr lang="de-CH"/>
        </a:p>
      </dgm:t>
    </dgm:pt>
    <dgm:pt modelId="{D51492E6-9942-4A3E-BF44-19AD16D23AC9}" type="sibTrans" cxnId="{79FEC0CF-C591-4573-AE61-AD3C453A73FA}">
      <dgm:prSet/>
      <dgm:spPr/>
      <dgm:t>
        <a:bodyPr/>
        <a:lstStyle/>
        <a:p>
          <a:endParaRPr lang="de-CH"/>
        </a:p>
      </dgm:t>
    </dgm:pt>
    <dgm:pt modelId="{EF954D37-FB6E-4FF3-9380-711525B721C1}">
      <dgm:prSet phldrT="[Text]"/>
      <dgm:spPr>
        <a:solidFill>
          <a:schemeClr val="bg1">
            <a:lumMod val="85000"/>
            <a:alpha val="90000"/>
          </a:schemeClr>
        </a:solidFill>
        <a:ln w="12700"/>
      </dgm:spPr>
      <dgm:t>
        <a:bodyPr/>
        <a:lstStyle/>
        <a:p>
          <a:r>
            <a:rPr lang="de-CH" b="1" dirty="0" err="1"/>
            <a:t>Qualité</a:t>
          </a:r>
          <a:r>
            <a:rPr lang="de-CH" b="1" dirty="0"/>
            <a:t> de </a:t>
          </a:r>
          <a:r>
            <a:rPr lang="de-CH" b="1" dirty="0" err="1"/>
            <a:t>manufacture</a:t>
          </a:r>
          <a:br>
            <a:rPr lang="de-CH" dirty="0"/>
          </a:br>
          <a:r>
            <a:rPr lang="de-CH" dirty="0"/>
            <a:t>(</a:t>
          </a:r>
          <a:r>
            <a:rPr lang="de-CH" dirty="0" err="1"/>
            <a:t>documentation</a:t>
          </a:r>
          <a:r>
            <a:rPr lang="de-CH" dirty="0"/>
            <a:t> de </a:t>
          </a:r>
          <a:r>
            <a:rPr lang="de-CH" dirty="0" err="1"/>
            <a:t>formation</a:t>
          </a:r>
          <a:r>
            <a:rPr lang="de-CH" dirty="0"/>
            <a:t> </a:t>
          </a:r>
          <a:r>
            <a:rPr lang="de-CH" dirty="0" err="1"/>
            <a:t>technique</a:t>
          </a:r>
          <a:r>
            <a:rPr lang="de-CH" dirty="0"/>
            <a:t> </a:t>
          </a:r>
          <a:br>
            <a:rPr lang="de-CH" dirty="0"/>
          </a:br>
          <a:r>
            <a:rPr lang="de-CH" dirty="0"/>
            <a:t>et </a:t>
          </a:r>
          <a:r>
            <a:rPr lang="de-CH" dirty="0" err="1"/>
            <a:t>directives</a:t>
          </a:r>
          <a:r>
            <a:rPr lang="de-CH" dirty="0"/>
            <a:t> de </a:t>
          </a:r>
          <a:r>
            <a:rPr lang="de-CH" dirty="0" err="1"/>
            <a:t>pose</a:t>
          </a:r>
          <a:r>
            <a:rPr lang="de-CH" dirty="0"/>
            <a:t>)</a:t>
          </a:r>
        </a:p>
      </dgm:t>
    </dgm:pt>
    <dgm:pt modelId="{EB1615FE-8AE9-40E1-8266-8ACB2EE85025}" type="parTrans" cxnId="{2A0B6D49-0D68-40A0-AD39-2CC67BA4D724}">
      <dgm:prSet/>
      <dgm:spPr/>
      <dgm:t>
        <a:bodyPr/>
        <a:lstStyle/>
        <a:p>
          <a:endParaRPr lang="de-CH"/>
        </a:p>
      </dgm:t>
    </dgm:pt>
    <dgm:pt modelId="{6C0EB876-F29B-4304-84DF-B23BACEA828B}" type="sibTrans" cxnId="{2A0B6D49-0D68-40A0-AD39-2CC67BA4D724}">
      <dgm:prSet/>
      <dgm:spPr/>
      <dgm:t>
        <a:bodyPr/>
        <a:lstStyle/>
        <a:p>
          <a:endParaRPr lang="de-CH"/>
        </a:p>
      </dgm:t>
    </dgm:pt>
    <dgm:pt modelId="{767D62B1-FD3A-471C-827B-D6C317F0EFD3}">
      <dgm:prSet phldrT="[Text]"/>
      <dgm:spPr>
        <a:solidFill>
          <a:schemeClr val="bg1">
            <a:lumMod val="85000"/>
            <a:alpha val="90000"/>
          </a:schemeClr>
        </a:solidFill>
        <a:ln w="12700"/>
      </dgm:spPr>
      <dgm:t>
        <a:bodyPr/>
        <a:lstStyle/>
        <a:p>
          <a:r>
            <a:rPr lang="de-CH" b="1" dirty="0" err="1"/>
            <a:t>Qualité</a:t>
          </a:r>
          <a:r>
            <a:rPr lang="de-CH" b="1" dirty="0"/>
            <a:t> des </a:t>
          </a:r>
          <a:r>
            <a:rPr lang="de-CH" b="1" dirty="0" err="1"/>
            <a:t>produits</a:t>
          </a:r>
          <a:br>
            <a:rPr lang="de-CH" b="1" dirty="0"/>
          </a:br>
          <a:r>
            <a:rPr lang="de-CH" dirty="0"/>
            <a:t>(</a:t>
          </a:r>
          <a:r>
            <a:rPr lang="de-CH" dirty="0" err="1"/>
            <a:t>critères</a:t>
          </a:r>
          <a:r>
            <a:rPr lang="de-CH" dirty="0"/>
            <a:t> de </a:t>
          </a:r>
          <a:r>
            <a:rPr lang="de-CH" dirty="0" err="1"/>
            <a:t>qualité</a:t>
          </a:r>
          <a:r>
            <a:rPr lang="de-CH" dirty="0"/>
            <a:t>, en </a:t>
          </a:r>
          <a:r>
            <a:rPr lang="de-CH" dirty="0" err="1"/>
            <a:t>corrélation</a:t>
          </a:r>
          <a:r>
            <a:rPr lang="de-CH" dirty="0"/>
            <a:t> </a:t>
          </a:r>
          <a:r>
            <a:rPr lang="de-CH" dirty="0" err="1"/>
            <a:t>avec</a:t>
          </a:r>
          <a:r>
            <a:rPr lang="de-CH" dirty="0"/>
            <a:t> </a:t>
          </a:r>
          <a:r>
            <a:rPr lang="de-CH" dirty="0" err="1"/>
            <a:t>Qplus</a:t>
          </a:r>
          <a:r>
            <a:rPr lang="de-CH" dirty="0"/>
            <a:t> et/</a:t>
          </a:r>
          <a:r>
            <a:rPr lang="de-CH" dirty="0" err="1"/>
            <a:t>ou</a:t>
          </a:r>
          <a:r>
            <a:rPr lang="de-CH" dirty="0"/>
            <a:t> SSIGE)</a:t>
          </a:r>
        </a:p>
      </dgm:t>
    </dgm:pt>
    <dgm:pt modelId="{365EA0F0-DFC2-4BE4-9BE0-AA3DDD204EC9}" type="parTrans" cxnId="{D6C7868C-BFDE-45FD-8962-6DB64ABFD61E}">
      <dgm:prSet/>
      <dgm:spPr/>
      <dgm:t>
        <a:bodyPr/>
        <a:lstStyle/>
        <a:p>
          <a:endParaRPr lang="de-CH"/>
        </a:p>
      </dgm:t>
    </dgm:pt>
    <dgm:pt modelId="{08508D04-9418-4FD3-8CDB-88E2C9F69456}" type="sibTrans" cxnId="{D6C7868C-BFDE-45FD-8962-6DB64ABFD61E}">
      <dgm:prSet/>
      <dgm:spPr/>
      <dgm:t>
        <a:bodyPr/>
        <a:lstStyle/>
        <a:p>
          <a:endParaRPr lang="de-CH"/>
        </a:p>
      </dgm:t>
    </dgm:pt>
    <dgm:pt modelId="{C775C902-4242-4719-A6DD-D3BADBE1A761}">
      <dgm:prSet phldrT="[Text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de-CH" sz="2000" dirty="0">
              <a:solidFill>
                <a:schemeClr val="tx1"/>
              </a:solidFill>
            </a:rPr>
            <a:t>Antenne </a:t>
          </a:r>
          <a:r>
            <a:rPr lang="de-CH" sz="2000" dirty="0" err="1">
              <a:solidFill>
                <a:schemeClr val="tx1"/>
              </a:solidFill>
            </a:rPr>
            <a:t>d’information</a:t>
          </a:r>
          <a:r>
            <a:rPr lang="de-CH" sz="2000" dirty="0">
              <a:solidFill>
                <a:schemeClr val="tx1"/>
              </a:solidFill>
            </a:rPr>
            <a:t> </a:t>
          </a:r>
          <a:r>
            <a:rPr lang="de-CH" sz="2000" dirty="0" err="1">
              <a:solidFill>
                <a:schemeClr val="tx1"/>
              </a:solidFill>
            </a:rPr>
            <a:t>pour</a:t>
          </a:r>
          <a:r>
            <a:rPr lang="de-CH" sz="2000" dirty="0">
              <a:solidFill>
                <a:schemeClr val="tx1"/>
              </a:solidFill>
            </a:rPr>
            <a:t> </a:t>
          </a:r>
          <a:r>
            <a:rPr lang="de-CH" sz="2000" dirty="0" err="1">
              <a:solidFill>
                <a:schemeClr val="tx1"/>
              </a:solidFill>
            </a:rPr>
            <a:t>les</a:t>
          </a:r>
          <a:r>
            <a:rPr lang="de-CH" sz="2000" dirty="0">
              <a:solidFill>
                <a:schemeClr val="tx1"/>
              </a:solidFill>
            </a:rPr>
            <a:t> </a:t>
          </a:r>
          <a:r>
            <a:rPr lang="de-CH" sz="2000" dirty="0" err="1">
              <a:solidFill>
                <a:schemeClr val="tx1"/>
              </a:solidFill>
            </a:rPr>
            <a:t>systèmes</a:t>
          </a:r>
          <a:r>
            <a:rPr lang="de-CH" sz="2000" dirty="0">
              <a:solidFill>
                <a:schemeClr val="tx1"/>
              </a:solidFill>
            </a:rPr>
            <a:t> de </a:t>
          </a:r>
          <a:r>
            <a:rPr lang="de-CH" sz="2000" dirty="0" err="1">
              <a:solidFill>
                <a:schemeClr val="tx1"/>
              </a:solidFill>
            </a:rPr>
            <a:t>tubes</a:t>
          </a:r>
          <a:r>
            <a:rPr lang="de-CH" sz="2000" dirty="0">
              <a:solidFill>
                <a:schemeClr val="tx1"/>
              </a:solidFill>
            </a:rPr>
            <a:t> en </a:t>
          </a:r>
          <a:r>
            <a:rPr lang="de-CH" sz="2000" dirty="0" err="1">
              <a:solidFill>
                <a:schemeClr val="tx1"/>
              </a:solidFill>
            </a:rPr>
            <a:t>matières</a:t>
          </a:r>
          <a:r>
            <a:rPr lang="de-CH" sz="2000" dirty="0">
              <a:solidFill>
                <a:schemeClr val="tx1"/>
              </a:solidFill>
            </a:rPr>
            <a:t> </a:t>
          </a:r>
          <a:r>
            <a:rPr lang="de-CH" sz="2000" dirty="0" err="1">
              <a:solidFill>
                <a:schemeClr val="tx1"/>
              </a:solidFill>
            </a:rPr>
            <a:t>plastiques</a:t>
          </a:r>
          <a:endParaRPr lang="de-CH" sz="2000" dirty="0">
            <a:solidFill>
              <a:schemeClr val="tx1"/>
            </a:solidFill>
          </a:endParaRPr>
        </a:p>
      </dgm:t>
    </dgm:pt>
    <dgm:pt modelId="{B2E5D025-A1C5-4494-BBBE-458A2A8A90A2}" type="parTrans" cxnId="{9C90E5ED-F78C-44D8-BD85-9020C4DC4454}">
      <dgm:prSet/>
      <dgm:spPr/>
      <dgm:t>
        <a:bodyPr/>
        <a:lstStyle/>
        <a:p>
          <a:endParaRPr lang="de-CH"/>
        </a:p>
      </dgm:t>
    </dgm:pt>
    <dgm:pt modelId="{38880F3E-3E42-44A5-A118-ECD357AD5AD4}" type="sibTrans" cxnId="{9C90E5ED-F78C-44D8-BD85-9020C4DC4454}">
      <dgm:prSet/>
      <dgm:spPr/>
      <dgm:t>
        <a:bodyPr/>
        <a:lstStyle/>
        <a:p>
          <a:endParaRPr lang="de-CH"/>
        </a:p>
      </dgm:t>
    </dgm:pt>
    <dgm:pt modelId="{9C26A301-AEB4-407A-B1C7-6FB6CC869C88}">
      <dgm:prSet phldrT="[Text]" custT="1"/>
      <dgm:spPr>
        <a:solidFill>
          <a:schemeClr val="bg1">
            <a:lumMod val="85000"/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de-CH" sz="1600" dirty="0" err="1"/>
            <a:t>Répond</a:t>
          </a:r>
          <a:r>
            <a:rPr lang="de-CH" sz="1600" dirty="0"/>
            <a:t> à </a:t>
          </a:r>
          <a:r>
            <a:rPr lang="de-CH" sz="1600" dirty="0" err="1"/>
            <a:t>toutes</a:t>
          </a:r>
          <a:r>
            <a:rPr lang="de-CH" sz="1600" dirty="0"/>
            <a:t> </a:t>
          </a:r>
          <a:r>
            <a:rPr lang="de-CH" sz="1600" dirty="0" err="1"/>
            <a:t>les</a:t>
          </a:r>
          <a:r>
            <a:rPr lang="de-CH" sz="1600" dirty="0"/>
            <a:t> </a:t>
          </a:r>
          <a:r>
            <a:rPr lang="de-CH" sz="1600" dirty="0" err="1"/>
            <a:t>questions</a:t>
          </a:r>
          <a:r>
            <a:rPr lang="de-CH" sz="1600" dirty="0"/>
            <a:t> </a:t>
          </a:r>
          <a:r>
            <a:rPr lang="de-CH" sz="1600" dirty="0" err="1"/>
            <a:t>sur</a:t>
          </a:r>
          <a:r>
            <a:rPr lang="de-CH" sz="1600" dirty="0"/>
            <a:t> </a:t>
          </a:r>
          <a:r>
            <a:rPr lang="de-CH" sz="1600" dirty="0" err="1"/>
            <a:t>les</a:t>
          </a:r>
          <a:r>
            <a:rPr lang="de-CH" sz="1600" dirty="0"/>
            <a:t> </a:t>
          </a:r>
          <a:r>
            <a:rPr lang="de-CH" sz="1600" dirty="0" err="1"/>
            <a:t>systèmes</a:t>
          </a:r>
          <a:r>
            <a:rPr lang="de-CH" sz="1600" dirty="0"/>
            <a:t> de </a:t>
          </a:r>
          <a:r>
            <a:rPr lang="de-CH" sz="1600" dirty="0" err="1"/>
            <a:t>conduites</a:t>
          </a:r>
          <a:r>
            <a:rPr lang="de-CH" sz="1600" dirty="0"/>
            <a:t> en </a:t>
          </a:r>
          <a:r>
            <a:rPr lang="de-CH" sz="1600" dirty="0" err="1"/>
            <a:t>matières</a:t>
          </a:r>
          <a:r>
            <a:rPr lang="de-CH" sz="1600" dirty="0"/>
            <a:t> </a:t>
          </a:r>
          <a:r>
            <a:rPr lang="de-CH" sz="1600" dirty="0" err="1"/>
            <a:t>plastiques</a:t>
          </a:r>
          <a:endParaRPr lang="de-CH" sz="1600" dirty="0"/>
        </a:p>
      </dgm:t>
    </dgm:pt>
    <dgm:pt modelId="{A0783DCD-B008-4326-B039-543233090299}" type="parTrans" cxnId="{A7B4AD9C-3AF1-4E46-9CA7-DE1F5E9F38BC}">
      <dgm:prSet/>
      <dgm:spPr/>
      <dgm:t>
        <a:bodyPr/>
        <a:lstStyle/>
        <a:p>
          <a:endParaRPr lang="de-CH"/>
        </a:p>
      </dgm:t>
    </dgm:pt>
    <dgm:pt modelId="{E932F2C0-F51E-45A0-8C40-1B23459B15BD}" type="sibTrans" cxnId="{A7B4AD9C-3AF1-4E46-9CA7-DE1F5E9F38BC}">
      <dgm:prSet/>
      <dgm:spPr/>
      <dgm:t>
        <a:bodyPr/>
        <a:lstStyle/>
        <a:p>
          <a:endParaRPr lang="de-CH"/>
        </a:p>
      </dgm:t>
    </dgm:pt>
    <dgm:pt modelId="{ACC52116-AE81-436A-85CC-35F5E0A2A858}">
      <dgm:prSet phldrT="[Text]" custT="1"/>
      <dgm:spPr>
        <a:solidFill>
          <a:schemeClr val="bg1">
            <a:lumMod val="85000"/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de-CH" sz="1600" dirty="0" err="1"/>
            <a:t>Collecte</a:t>
          </a:r>
          <a:r>
            <a:rPr lang="de-CH" sz="1600" dirty="0"/>
            <a:t> </a:t>
          </a:r>
          <a:r>
            <a:rPr lang="de-CH" sz="1600" dirty="0" err="1"/>
            <a:t>les</a:t>
          </a:r>
          <a:r>
            <a:rPr lang="de-CH" sz="1600" dirty="0"/>
            <a:t> </a:t>
          </a:r>
          <a:r>
            <a:rPr lang="de-CH" sz="1600" dirty="0" err="1"/>
            <a:t>thèmes</a:t>
          </a:r>
          <a:r>
            <a:rPr lang="de-CH" sz="1600" dirty="0"/>
            <a:t> </a:t>
          </a:r>
          <a:r>
            <a:rPr lang="de-CH" sz="1600" dirty="0" err="1"/>
            <a:t>pour</a:t>
          </a:r>
          <a:r>
            <a:rPr lang="de-CH" sz="1600" dirty="0"/>
            <a:t> la </a:t>
          </a:r>
          <a:r>
            <a:rPr lang="de-CH" sz="1600" dirty="0" err="1"/>
            <a:t>formation</a:t>
          </a:r>
          <a:r>
            <a:rPr lang="de-CH" sz="1600" dirty="0"/>
            <a:t> de </a:t>
          </a:r>
          <a:r>
            <a:rPr lang="de-CH" sz="1600" dirty="0" err="1"/>
            <a:t>base</a:t>
          </a:r>
          <a:r>
            <a:rPr lang="de-CH" sz="1600" dirty="0"/>
            <a:t> et la </a:t>
          </a:r>
          <a:r>
            <a:rPr lang="de-CH" sz="1600" dirty="0" err="1"/>
            <a:t>formation</a:t>
          </a:r>
          <a:r>
            <a:rPr lang="de-CH" sz="1600" dirty="0"/>
            <a:t> </a:t>
          </a:r>
          <a:r>
            <a:rPr lang="de-CH" sz="1600" dirty="0" err="1"/>
            <a:t>continue</a:t>
          </a:r>
          <a:r>
            <a:rPr lang="de-CH" sz="1600" dirty="0"/>
            <a:t> de </a:t>
          </a:r>
          <a:r>
            <a:rPr lang="de-CH" sz="1600" dirty="0" err="1"/>
            <a:t>professionnels</a:t>
          </a:r>
          <a:endParaRPr lang="de-CH" sz="1600" dirty="0"/>
        </a:p>
      </dgm:t>
    </dgm:pt>
    <dgm:pt modelId="{4C9DA4A8-3161-4F08-804B-EAE6E51C5E61}" type="parTrans" cxnId="{14EC972E-BA67-4755-98AD-3CACBB21E869}">
      <dgm:prSet/>
      <dgm:spPr/>
      <dgm:t>
        <a:bodyPr/>
        <a:lstStyle/>
        <a:p>
          <a:endParaRPr lang="de-CH"/>
        </a:p>
      </dgm:t>
    </dgm:pt>
    <dgm:pt modelId="{38F3F61E-6714-4586-B70D-6ECEE5AB4C4C}" type="sibTrans" cxnId="{14EC972E-BA67-4755-98AD-3CACBB21E869}">
      <dgm:prSet/>
      <dgm:spPr/>
      <dgm:t>
        <a:bodyPr/>
        <a:lstStyle/>
        <a:p>
          <a:endParaRPr lang="de-CH"/>
        </a:p>
      </dgm:t>
    </dgm:pt>
    <dgm:pt modelId="{CF756CE7-C029-4A89-B487-E9B3F03B17F7}">
      <dgm:prSet phldrT="[Text]" custT="1"/>
      <dgm:spPr>
        <a:solidFill>
          <a:schemeClr val="bg1">
            <a:lumMod val="85000"/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de-CH" sz="1600" dirty="0" err="1"/>
            <a:t>Étudie</a:t>
          </a:r>
          <a:r>
            <a:rPr lang="de-CH" sz="1600" dirty="0"/>
            <a:t> </a:t>
          </a:r>
          <a:r>
            <a:rPr lang="de-CH" sz="1600" dirty="0" err="1"/>
            <a:t>les</a:t>
          </a:r>
          <a:r>
            <a:rPr lang="de-CH" sz="1600" dirty="0"/>
            <a:t> </a:t>
          </a:r>
          <a:r>
            <a:rPr lang="de-CH" sz="1600" dirty="0" err="1"/>
            <a:t>aspects</a:t>
          </a:r>
          <a:r>
            <a:rPr lang="de-CH" sz="1600" dirty="0"/>
            <a:t> </a:t>
          </a:r>
          <a:r>
            <a:rPr lang="de-CH" sz="1600" dirty="0" err="1"/>
            <a:t>écologie</a:t>
          </a:r>
          <a:r>
            <a:rPr lang="de-CH" sz="1600" dirty="0"/>
            <a:t> et </a:t>
          </a:r>
          <a:r>
            <a:rPr lang="de-CH" sz="1600" dirty="0" err="1"/>
            <a:t>recycling</a:t>
          </a:r>
          <a:endParaRPr lang="de-CH" sz="1600" dirty="0"/>
        </a:p>
      </dgm:t>
    </dgm:pt>
    <dgm:pt modelId="{45E87A39-5723-41B1-AF79-A25F395D22A4}" type="parTrans" cxnId="{9D189B0A-00B2-4488-9421-A2D528FC3987}">
      <dgm:prSet/>
      <dgm:spPr/>
      <dgm:t>
        <a:bodyPr/>
        <a:lstStyle/>
        <a:p>
          <a:endParaRPr lang="de-CH"/>
        </a:p>
      </dgm:t>
    </dgm:pt>
    <dgm:pt modelId="{BD982357-04BD-483A-8D90-F379B7B9719D}" type="sibTrans" cxnId="{9D189B0A-00B2-4488-9421-A2D528FC3987}">
      <dgm:prSet/>
      <dgm:spPr/>
      <dgm:t>
        <a:bodyPr/>
        <a:lstStyle/>
        <a:p>
          <a:endParaRPr lang="de-CH"/>
        </a:p>
      </dgm:t>
    </dgm:pt>
    <dgm:pt modelId="{8DCADDCC-4342-40F5-B7D6-58007D620215}">
      <dgm:prSet phldrT="[Text]" custT="1"/>
      <dgm:spPr>
        <a:solidFill>
          <a:schemeClr val="bg1">
            <a:lumMod val="85000"/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de-CH" sz="1600" dirty="0" err="1"/>
            <a:t>Renforce</a:t>
          </a:r>
          <a:r>
            <a:rPr lang="de-CH" sz="1600" dirty="0"/>
            <a:t> </a:t>
          </a:r>
          <a:r>
            <a:rPr lang="de-CH" sz="1600" dirty="0" err="1"/>
            <a:t>l’identité</a:t>
          </a:r>
          <a:r>
            <a:rPr lang="de-CH" sz="1600" dirty="0"/>
            <a:t> des </a:t>
          </a:r>
          <a:r>
            <a:rPr lang="de-CH" sz="1600" dirty="0" err="1"/>
            <a:t>produits</a:t>
          </a:r>
          <a:r>
            <a:rPr lang="de-CH" sz="1600" dirty="0"/>
            <a:t> via </a:t>
          </a:r>
          <a:r>
            <a:rPr lang="de-CH" sz="1600" dirty="0" err="1"/>
            <a:t>c+s</a:t>
          </a:r>
          <a:r>
            <a:rPr lang="de-CH" sz="1600" dirty="0"/>
            <a:t> et </a:t>
          </a:r>
          <a:r>
            <a:rPr lang="de-CH" sz="1600" dirty="0" err="1"/>
            <a:t>certificat</a:t>
          </a:r>
          <a:r>
            <a:rPr lang="de-CH" sz="1600" dirty="0"/>
            <a:t> de </a:t>
          </a:r>
          <a:r>
            <a:rPr lang="de-CH" sz="1600" dirty="0" err="1"/>
            <a:t>soudeur</a:t>
          </a:r>
          <a:endParaRPr lang="de-CH" sz="1600" dirty="0"/>
        </a:p>
      </dgm:t>
    </dgm:pt>
    <dgm:pt modelId="{CE401EE4-B01D-475F-BB67-00485AB5164E}" type="parTrans" cxnId="{FDBF1FE4-49C2-4190-A3EF-AAEF2FB27F3A}">
      <dgm:prSet/>
      <dgm:spPr/>
      <dgm:t>
        <a:bodyPr/>
        <a:lstStyle/>
        <a:p>
          <a:endParaRPr lang="de-CH"/>
        </a:p>
      </dgm:t>
    </dgm:pt>
    <dgm:pt modelId="{2BA325A4-70F0-404E-9BDC-60F1AA8DEA55}" type="sibTrans" cxnId="{FDBF1FE4-49C2-4190-A3EF-AAEF2FB27F3A}">
      <dgm:prSet/>
      <dgm:spPr/>
      <dgm:t>
        <a:bodyPr/>
        <a:lstStyle/>
        <a:p>
          <a:endParaRPr lang="de-CH"/>
        </a:p>
      </dgm:t>
    </dgm:pt>
    <dgm:pt modelId="{7BECB07C-395B-4FB1-9B01-D427FAEFD1CB}">
      <dgm:prSet phldrT="[Text]" custT="1"/>
      <dgm:spPr>
        <a:solidFill>
          <a:schemeClr val="bg1">
            <a:lumMod val="85000"/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de-CH" sz="1600" dirty="0" err="1"/>
            <a:t>Cultive</a:t>
          </a:r>
          <a:r>
            <a:rPr lang="de-CH" sz="1600" dirty="0"/>
            <a:t> </a:t>
          </a:r>
          <a:r>
            <a:rPr lang="de-CH" sz="1600" dirty="0" err="1"/>
            <a:t>les</a:t>
          </a:r>
          <a:r>
            <a:rPr lang="de-CH" sz="1600" dirty="0"/>
            <a:t> </a:t>
          </a:r>
          <a:r>
            <a:rPr lang="de-CH" sz="1600" dirty="0" err="1"/>
            <a:t>relations</a:t>
          </a:r>
          <a:r>
            <a:rPr lang="de-CH" sz="1600" dirty="0"/>
            <a:t> </a:t>
          </a:r>
          <a:r>
            <a:rPr lang="de-CH" sz="1600" dirty="0" err="1"/>
            <a:t>avec</a:t>
          </a:r>
          <a:r>
            <a:rPr lang="de-CH" sz="1600" dirty="0"/>
            <a:t> </a:t>
          </a:r>
          <a:r>
            <a:rPr lang="de-CH" sz="1600" dirty="0" err="1"/>
            <a:t>les</a:t>
          </a:r>
          <a:r>
            <a:rPr lang="de-CH" sz="1600" dirty="0"/>
            <a:t> </a:t>
          </a:r>
          <a:r>
            <a:rPr lang="de-CH" sz="1600" dirty="0" err="1"/>
            <a:t>organismes</a:t>
          </a:r>
          <a:r>
            <a:rPr lang="de-CH" sz="1600" dirty="0"/>
            <a:t> </a:t>
          </a:r>
          <a:r>
            <a:rPr lang="de-CH" sz="1600" dirty="0" err="1"/>
            <a:t>apparentés</a:t>
          </a:r>
          <a:r>
            <a:rPr lang="de-CH" sz="1600" dirty="0"/>
            <a:t> (SwissPlastics, SSIGE, VSA, ASF, SNV, SIA etc.)</a:t>
          </a:r>
        </a:p>
      </dgm:t>
    </dgm:pt>
    <dgm:pt modelId="{F18599D4-E0C4-4739-8FB9-7018AD0DE371}" type="parTrans" cxnId="{F3FE3554-8CDF-4493-A7F5-05BE5B82CFCF}">
      <dgm:prSet/>
      <dgm:spPr/>
      <dgm:t>
        <a:bodyPr/>
        <a:lstStyle/>
        <a:p>
          <a:endParaRPr lang="de-CH"/>
        </a:p>
      </dgm:t>
    </dgm:pt>
    <dgm:pt modelId="{92B915BC-87B5-40F2-8008-3F06D646CB03}" type="sibTrans" cxnId="{F3FE3554-8CDF-4493-A7F5-05BE5B82CFCF}">
      <dgm:prSet/>
      <dgm:spPr/>
      <dgm:t>
        <a:bodyPr/>
        <a:lstStyle/>
        <a:p>
          <a:endParaRPr lang="de-CH"/>
        </a:p>
      </dgm:t>
    </dgm:pt>
    <dgm:pt modelId="{93BB7230-32F5-482C-83B3-726ED1805036}">
      <dgm:prSet phldrT="[Text]" custT="1"/>
      <dgm:spPr>
        <a:solidFill>
          <a:schemeClr val="bg1">
            <a:lumMod val="85000"/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de-CH" sz="1600" dirty="0" err="1"/>
            <a:t>Suit</a:t>
          </a:r>
          <a:r>
            <a:rPr lang="de-CH" sz="1600" dirty="0"/>
            <a:t> </a:t>
          </a:r>
          <a:r>
            <a:rPr lang="de-CH" sz="1600" dirty="0" err="1"/>
            <a:t>les</a:t>
          </a:r>
          <a:r>
            <a:rPr lang="de-CH" sz="1600" dirty="0"/>
            <a:t> </a:t>
          </a:r>
          <a:r>
            <a:rPr lang="de-CH" sz="1600" dirty="0" err="1"/>
            <a:t>activités</a:t>
          </a:r>
          <a:r>
            <a:rPr lang="de-CH" sz="1600" dirty="0"/>
            <a:t> de TEPPFA et KRV</a:t>
          </a:r>
        </a:p>
      </dgm:t>
    </dgm:pt>
    <dgm:pt modelId="{A97A9C8A-3937-4702-A09D-E88F36084C73}" type="parTrans" cxnId="{4302CAA3-40F1-47B9-AE0D-425B7FAA5395}">
      <dgm:prSet/>
      <dgm:spPr/>
      <dgm:t>
        <a:bodyPr/>
        <a:lstStyle/>
        <a:p>
          <a:endParaRPr lang="de-CH"/>
        </a:p>
      </dgm:t>
    </dgm:pt>
    <dgm:pt modelId="{60AC78D0-996C-41BD-A297-C1BFD52643B3}" type="sibTrans" cxnId="{4302CAA3-40F1-47B9-AE0D-425B7FAA5395}">
      <dgm:prSet/>
      <dgm:spPr/>
      <dgm:t>
        <a:bodyPr/>
        <a:lstStyle/>
        <a:p>
          <a:endParaRPr lang="de-CH"/>
        </a:p>
      </dgm:t>
    </dgm:pt>
    <dgm:pt modelId="{A9D251D1-C943-42C9-90D7-3BFE32C7F150}" type="pres">
      <dgm:prSet presAssocID="{A7D8A825-A1EB-435F-8EF2-0CC1A42E8B92}" presName="Name0" presStyleCnt="0">
        <dgm:presLayoutVars>
          <dgm:dir/>
          <dgm:animLvl val="lvl"/>
          <dgm:resizeHandles/>
        </dgm:presLayoutVars>
      </dgm:prSet>
      <dgm:spPr/>
    </dgm:pt>
    <dgm:pt modelId="{4B2B6695-2E85-4071-8AD8-5A4F4FC315A4}" type="pres">
      <dgm:prSet presAssocID="{6DE2F541-FF59-473A-AC0A-9C362BE8090B}" presName="linNode" presStyleCnt="0"/>
      <dgm:spPr/>
    </dgm:pt>
    <dgm:pt modelId="{72A2ACF4-5BF9-47B8-8CDE-908588FC4E62}" type="pres">
      <dgm:prSet presAssocID="{6DE2F541-FF59-473A-AC0A-9C362BE8090B}" presName="parentShp" presStyleLbl="node1" presStyleIdx="0" presStyleCnt="2" custScaleX="82203" custLinFactNeighborX="-2082" custLinFactNeighborY="-46">
        <dgm:presLayoutVars>
          <dgm:bulletEnabled val="1"/>
        </dgm:presLayoutVars>
      </dgm:prSet>
      <dgm:spPr/>
    </dgm:pt>
    <dgm:pt modelId="{8A825C0F-1695-47B2-AD7F-D02EE0B5266F}" type="pres">
      <dgm:prSet presAssocID="{6DE2F541-FF59-473A-AC0A-9C362BE8090B}" presName="childShp" presStyleLbl="bgAccFollowNode1" presStyleIdx="0" presStyleCnt="2" custScaleX="102599" custLinFactNeighborX="-1611">
        <dgm:presLayoutVars>
          <dgm:bulletEnabled val="1"/>
        </dgm:presLayoutVars>
      </dgm:prSet>
      <dgm:spPr/>
    </dgm:pt>
    <dgm:pt modelId="{364BA9AE-3CA6-41AD-BFAC-1393E3F8C9B0}" type="pres">
      <dgm:prSet presAssocID="{D51492E6-9942-4A3E-BF44-19AD16D23AC9}" presName="spacing" presStyleCnt="0"/>
      <dgm:spPr/>
    </dgm:pt>
    <dgm:pt modelId="{769D9692-5B31-45B8-9A2D-717333328E1A}" type="pres">
      <dgm:prSet presAssocID="{C775C902-4242-4719-A6DD-D3BADBE1A761}" presName="linNode" presStyleCnt="0"/>
      <dgm:spPr/>
    </dgm:pt>
    <dgm:pt modelId="{7EE59E6F-22B3-43ED-B501-46EB2305A875}" type="pres">
      <dgm:prSet presAssocID="{C775C902-4242-4719-A6DD-D3BADBE1A761}" presName="parentShp" presStyleLbl="node1" presStyleIdx="1" presStyleCnt="2" custScaleX="82137" custLinFactNeighborX="-2087" custLinFactNeighborY="-7265">
        <dgm:presLayoutVars>
          <dgm:bulletEnabled val="1"/>
        </dgm:presLayoutVars>
      </dgm:prSet>
      <dgm:spPr/>
    </dgm:pt>
    <dgm:pt modelId="{6F0B6AA6-0985-43CF-A4EE-4D45212A2673}" type="pres">
      <dgm:prSet presAssocID="{C775C902-4242-4719-A6DD-D3BADBE1A761}" presName="childShp" presStyleLbl="bgAccFollowNode1" presStyleIdx="1" presStyleCnt="2" custScaleX="102599" custScaleY="180404" custLinFactNeighborX="-1615" custLinFactNeighborY="-8513">
        <dgm:presLayoutVars>
          <dgm:bulletEnabled val="1"/>
        </dgm:presLayoutVars>
      </dgm:prSet>
      <dgm:spPr/>
    </dgm:pt>
  </dgm:ptLst>
  <dgm:cxnLst>
    <dgm:cxn modelId="{31F38303-1420-4585-90A0-06B1C8833686}" type="presOf" srcId="{93BB7230-32F5-482C-83B3-726ED1805036}" destId="{6F0B6AA6-0985-43CF-A4EE-4D45212A2673}" srcOrd="0" destOrd="5" presId="urn:microsoft.com/office/officeart/2005/8/layout/vList6"/>
    <dgm:cxn modelId="{9D189B0A-00B2-4488-9421-A2D528FC3987}" srcId="{C775C902-4242-4719-A6DD-D3BADBE1A761}" destId="{CF756CE7-C029-4A89-B487-E9B3F03B17F7}" srcOrd="2" destOrd="0" parTransId="{45E87A39-5723-41B1-AF79-A25F395D22A4}" sibTransId="{BD982357-04BD-483A-8D90-F379B7B9719D}"/>
    <dgm:cxn modelId="{A667731C-C47A-4831-AA79-56D5E893610B}" type="presOf" srcId="{9C26A301-AEB4-407A-B1C7-6FB6CC869C88}" destId="{6F0B6AA6-0985-43CF-A4EE-4D45212A2673}" srcOrd="0" destOrd="0" presId="urn:microsoft.com/office/officeart/2005/8/layout/vList6"/>
    <dgm:cxn modelId="{14EC972E-BA67-4755-98AD-3CACBB21E869}" srcId="{C775C902-4242-4719-A6DD-D3BADBE1A761}" destId="{ACC52116-AE81-436A-85CC-35F5E0A2A858}" srcOrd="1" destOrd="0" parTransId="{4C9DA4A8-3161-4F08-804B-EAE6E51C5E61}" sibTransId="{38F3F61E-6714-4586-B70D-6ECEE5AB4C4C}"/>
    <dgm:cxn modelId="{7DC40D37-5381-4F91-853F-1B97278F1247}" type="presOf" srcId="{7BECB07C-395B-4FB1-9B01-D427FAEFD1CB}" destId="{6F0B6AA6-0985-43CF-A4EE-4D45212A2673}" srcOrd="0" destOrd="4" presId="urn:microsoft.com/office/officeart/2005/8/layout/vList6"/>
    <dgm:cxn modelId="{E17EF543-3FA8-4113-9DC7-992764AA2ED8}" type="presOf" srcId="{EF954D37-FB6E-4FF3-9380-711525B721C1}" destId="{8A825C0F-1695-47B2-AD7F-D02EE0B5266F}" srcOrd="0" destOrd="0" presId="urn:microsoft.com/office/officeart/2005/8/layout/vList6"/>
    <dgm:cxn modelId="{AA564A66-C0B6-43C1-BD2F-D4F317AE7B42}" type="presOf" srcId="{ACC52116-AE81-436A-85CC-35F5E0A2A858}" destId="{6F0B6AA6-0985-43CF-A4EE-4D45212A2673}" srcOrd="0" destOrd="1" presId="urn:microsoft.com/office/officeart/2005/8/layout/vList6"/>
    <dgm:cxn modelId="{2A0B6D49-0D68-40A0-AD39-2CC67BA4D724}" srcId="{6DE2F541-FF59-473A-AC0A-9C362BE8090B}" destId="{EF954D37-FB6E-4FF3-9380-711525B721C1}" srcOrd="0" destOrd="0" parTransId="{EB1615FE-8AE9-40E1-8266-8ACB2EE85025}" sibTransId="{6C0EB876-F29B-4304-84DF-B23BACEA828B}"/>
    <dgm:cxn modelId="{F3FE3554-8CDF-4493-A7F5-05BE5B82CFCF}" srcId="{C775C902-4242-4719-A6DD-D3BADBE1A761}" destId="{7BECB07C-395B-4FB1-9B01-D427FAEFD1CB}" srcOrd="4" destOrd="0" parTransId="{F18599D4-E0C4-4739-8FB9-7018AD0DE371}" sibTransId="{92B915BC-87B5-40F2-8008-3F06D646CB03}"/>
    <dgm:cxn modelId="{0B4B8654-0F3F-4191-9E23-AB9D8FE6A56C}" type="presOf" srcId="{C775C902-4242-4719-A6DD-D3BADBE1A761}" destId="{7EE59E6F-22B3-43ED-B501-46EB2305A875}" srcOrd="0" destOrd="0" presId="urn:microsoft.com/office/officeart/2005/8/layout/vList6"/>
    <dgm:cxn modelId="{77955E77-3BE7-46C1-9FF4-3C2B9F533F75}" type="presOf" srcId="{767D62B1-FD3A-471C-827B-D6C317F0EFD3}" destId="{8A825C0F-1695-47B2-AD7F-D02EE0B5266F}" srcOrd="0" destOrd="1" presId="urn:microsoft.com/office/officeart/2005/8/layout/vList6"/>
    <dgm:cxn modelId="{D6C7868C-BFDE-45FD-8962-6DB64ABFD61E}" srcId="{6DE2F541-FF59-473A-AC0A-9C362BE8090B}" destId="{767D62B1-FD3A-471C-827B-D6C317F0EFD3}" srcOrd="1" destOrd="0" parTransId="{365EA0F0-DFC2-4BE4-9BE0-AA3DDD204EC9}" sibTransId="{08508D04-9418-4FD3-8CDB-88E2C9F69456}"/>
    <dgm:cxn modelId="{A7B4AD9C-3AF1-4E46-9CA7-DE1F5E9F38BC}" srcId="{C775C902-4242-4719-A6DD-D3BADBE1A761}" destId="{9C26A301-AEB4-407A-B1C7-6FB6CC869C88}" srcOrd="0" destOrd="0" parTransId="{A0783DCD-B008-4326-B039-543233090299}" sibTransId="{E932F2C0-F51E-45A0-8C40-1B23459B15BD}"/>
    <dgm:cxn modelId="{8C6B6EA2-93B0-482A-B894-76F574471CD2}" type="presOf" srcId="{6DE2F541-FF59-473A-AC0A-9C362BE8090B}" destId="{72A2ACF4-5BF9-47B8-8CDE-908588FC4E62}" srcOrd="0" destOrd="0" presId="urn:microsoft.com/office/officeart/2005/8/layout/vList6"/>
    <dgm:cxn modelId="{4302CAA3-40F1-47B9-AE0D-425B7FAA5395}" srcId="{C775C902-4242-4719-A6DD-D3BADBE1A761}" destId="{93BB7230-32F5-482C-83B3-726ED1805036}" srcOrd="5" destOrd="0" parTransId="{A97A9C8A-3937-4702-A09D-E88F36084C73}" sibTransId="{60AC78D0-996C-41BD-A297-C1BFD52643B3}"/>
    <dgm:cxn modelId="{D0F71CB4-0A13-4AB6-93F6-7813EAE34D0E}" type="presOf" srcId="{A7D8A825-A1EB-435F-8EF2-0CC1A42E8B92}" destId="{A9D251D1-C943-42C9-90D7-3BFE32C7F150}" srcOrd="0" destOrd="0" presId="urn:microsoft.com/office/officeart/2005/8/layout/vList6"/>
    <dgm:cxn modelId="{E1BA9DB4-5A7F-4F2E-9D6B-1713F6D39DBF}" type="presOf" srcId="{8DCADDCC-4342-40F5-B7D6-58007D620215}" destId="{6F0B6AA6-0985-43CF-A4EE-4D45212A2673}" srcOrd="0" destOrd="3" presId="urn:microsoft.com/office/officeart/2005/8/layout/vList6"/>
    <dgm:cxn modelId="{CB277BCD-43B6-43B7-AB36-409867644397}" type="presOf" srcId="{CF756CE7-C029-4A89-B487-E9B3F03B17F7}" destId="{6F0B6AA6-0985-43CF-A4EE-4D45212A2673}" srcOrd="0" destOrd="2" presId="urn:microsoft.com/office/officeart/2005/8/layout/vList6"/>
    <dgm:cxn modelId="{79FEC0CF-C591-4573-AE61-AD3C453A73FA}" srcId="{A7D8A825-A1EB-435F-8EF2-0CC1A42E8B92}" destId="{6DE2F541-FF59-473A-AC0A-9C362BE8090B}" srcOrd="0" destOrd="0" parTransId="{F7848279-9527-4440-BDC5-397D42D46C39}" sibTransId="{D51492E6-9942-4A3E-BF44-19AD16D23AC9}"/>
    <dgm:cxn modelId="{FDBF1FE4-49C2-4190-A3EF-AAEF2FB27F3A}" srcId="{C775C902-4242-4719-A6DD-D3BADBE1A761}" destId="{8DCADDCC-4342-40F5-B7D6-58007D620215}" srcOrd="3" destOrd="0" parTransId="{CE401EE4-B01D-475F-BB67-00485AB5164E}" sibTransId="{2BA325A4-70F0-404E-9BDC-60F1AA8DEA55}"/>
    <dgm:cxn modelId="{9C90E5ED-F78C-44D8-BD85-9020C4DC4454}" srcId="{A7D8A825-A1EB-435F-8EF2-0CC1A42E8B92}" destId="{C775C902-4242-4719-A6DD-D3BADBE1A761}" srcOrd="1" destOrd="0" parTransId="{B2E5D025-A1C5-4494-BBBE-458A2A8A90A2}" sibTransId="{38880F3E-3E42-44A5-A118-ECD357AD5AD4}"/>
    <dgm:cxn modelId="{6F90162B-79B4-4394-A5FB-E57099E8E6F3}" type="presParOf" srcId="{A9D251D1-C943-42C9-90D7-3BFE32C7F150}" destId="{4B2B6695-2E85-4071-8AD8-5A4F4FC315A4}" srcOrd="0" destOrd="0" presId="urn:microsoft.com/office/officeart/2005/8/layout/vList6"/>
    <dgm:cxn modelId="{ADB03630-C762-40AE-A4D7-37FEAB55A044}" type="presParOf" srcId="{4B2B6695-2E85-4071-8AD8-5A4F4FC315A4}" destId="{72A2ACF4-5BF9-47B8-8CDE-908588FC4E62}" srcOrd="0" destOrd="0" presId="urn:microsoft.com/office/officeart/2005/8/layout/vList6"/>
    <dgm:cxn modelId="{ED7D74AF-9449-49D9-A23B-5D778FEB8334}" type="presParOf" srcId="{4B2B6695-2E85-4071-8AD8-5A4F4FC315A4}" destId="{8A825C0F-1695-47B2-AD7F-D02EE0B5266F}" srcOrd="1" destOrd="0" presId="urn:microsoft.com/office/officeart/2005/8/layout/vList6"/>
    <dgm:cxn modelId="{8312A406-5050-4C1F-9EDC-D25099A8F010}" type="presParOf" srcId="{A9D251D1-C943-42C9-90D7-3BFE32C7F150}" destId="{364BA9AE-3CA6-41AD-BFAC-1393E3F8C9B0}" srcOrd="1" destOrd="0" presId="urn:microsoft.com/office/officeart/2005/8/layout/vList6"/>
    <dgm:cxn modelId="{9647B06C-298E-4074-B85F-6FA3DCAED6A9}" type="presParOf" srcId="{A9D251D1-C943-42C9-90D7-3BFE32C7F150}" destId="{769D9692-5B31-45B8-9A2D-717333328E1A}" srcOrd="2" destOrd="0" presId="urn:microsoft.com/office/officeart/2005/8/layout/vList6"/>
    <dgm:cxn modelId="{9084DC57-F582-46ED-B9B7-EB3BBD4EA023}" type="presParOf" srcId="{769D9692-5B31-45B8-9A2D-717333328E1A}" destId="{7EE59E6F-22B3-43ED-B501-46EB2305A875}" srcOrd="0" destOrd="0" presId="urn:microsoft.com/office/officeart/2005/8/layout/vList6"/>
    <dgm:cxn modelId="{DEB1AE8D-7E45-457A-BBAB-901F6D25096C}" type="presParOf" srcId="{769D9692-5B31-45B8-9A2D-717333328E1A}" destId="{6F0B6AA6-0985-43CF-A4EE-4D45212A267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25C0F-1695-47B2-AD7F-D02EE0B5266F}">
      <dsp:nvSpPr>
        <dsp:cNvPr id="0" name=""/>
        <dsp:cNvSpPr/>
      </dsp:nvSpPr>
      <dsp:spPr>
        <a:xfrm>
          <a:off x="3277908" y="843"/>
          <a:ext cx="5762600" cy="1824878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b="1" kern="1200" dirty="0" err="1"/>
            <a:t>Qualité</a:t>
          </a:r>
          <a:r>
            <a:rPr lang="de-CH" sz="1600" b="1" kern="1200" dirty="0"/>
            <a:t> de </a:t>
          </a:r>
          <a:r>
            <a:rPr lang="de-CH" sz="1600" b="1" kern="1200" dirty="0" err="1"/>
            <a:t>manufacture</a:t>
          </a:r>
          <a:br>
            <a:rPr lang="de-CH" sz="1600" kern="1200" dirty="0"/>
          </a:br>
          <a:r>
            <a:rPr lang="de-CH" sz="1600" kern="1200" dirty="0"/>
            <a:t>(</a:t>
          </a:r>
          <a:r>
            <a:rPr lang="de-CH" sz="1600" kern="1200" dirty="0" err="1"/>
            <a:t>documentation</a:t>
          </a:r>
          <a:r>
            <a:rPr lang="de-CH" sz="1600" kern="1200" dirty="0"/>
            <a:t> de </a:t>
          </a:r>
          <a:r>
            <a:rPr lang="de-CH" sz="1600" kern="1200" dirty="0" err="1"/>
            <a:t>formation</a:t>
          </a:r>
          <a:r>
            <a:rPr lang="de-CH" sz="1600" kern="1200" dirty="0"/>
            <a:t> </a:t>
          </a:r>
          <a:r>
            <a:rPr lang="de-CH" sz="1600" kern="1200" dirty="0" err="1"/>
            <a:t>technique</a:t>
          </a:r>
          <a:r>
            <a:rPr lang="de-CH" sz="1600" kern="1200" dirty="0"/>
            <a:t> </a:t>
          </a:r>
          <a:br>
            <a:rPr lang="de-CH" sz="1600" kern="1200" dirty="0"/>
          </a:br>
          <a:r>
            <a:rPr lang="de-CH" sz="1600" kern="1200" dirty="0"/>
            <a:t>et </a:t>
          </a:r>
          <a:r>
            <a:rPr lang="de-CH" sz="1600" kern="1200" dirty="0" err="1"/>
            <a:t>directives</a:t>
          </a:r>
          <a:r>
            <a:rPr lang="de-CH" sz="1600" kern="1200" dirty="0"/>
            <a:t> de </a:t>
          </a:r>
          <a:r>
            <a:rPr lang="de-CH" sz="1600" kern="1200" dirty="0" err="1"/>
            <a:t>pose</a:t>
          </a:r>
          <a:r>
            <a:rPr lang="de-CH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b="1" kern="1200" dirty="0" err="1"/>
            <a:t>Qualité</a:t>
          </a:r>
          <a:r>
            <a:rPr lang="de-CH" sz="1600" b="1" kern="1200" dirty="0"/>
            <a:t> des </a:t>
          </a:r>
          <a:r>
            <a:rPr lang="de-CH" sz="1600" b="1" kern="1200" dirty="0" err="1"/>
            <a:t>produits</a:t>
          </a:r>
          <a:br>
            <a:rPr lang="de-CH" sz="1600" b="1" kern="1200" dirty="0"/>
          </a:br>
          <a:r>
            <a:rPr lang="de-CH" sz="1600" kern="1200" dirty="0"/>
            <a:t>(</a:t>
          </a:r>
          <a:r>
            <a:rPr lang="de-CH" sz="1600" kern="1200" dirty="0" err="1"/>
            <a:t>critères</a:t>
          </a:r>
          <a:r>
            <a:rPr lang="de-CH" sz="1600" kern="1200" dirty="0"/>
            <a:t> de </a:t>
          </a:r>
          <a:r>
            <a:rPr lang="de-CH" sz="1600" kern="1200" dirty="0" err="1"/>
            <a:t>qualité</a:t>
          </a:r>
          <a:r>
            <a:rPr lang="de-CH" sz="1600" kern="1200" dirty="0"/>
            <a:t>, en </a:t>
          </a:r>
          <a:r>
            <a:rPr lang="de-CH" sz="1600" kern="1200" dirty="0" err="1"/>
            <a:t>corrélation</a:t>
          </a:r>
          <a:r>
            <a:rPr lang="de-CH" sz="1600" kern="1200" dirty="0"/>
            <a:t> </a:t>
          </a:r>
          <a:r>
            <a:rPr lang="de-CH" sz="1600" kern="1200" dirty="0" err="1"/>
            <a:t>avec</a:t>
          </a:r>
          <a:r>
            <a:rPr lang="de-CH" sz="1600" kern="1200" dirty="0"/>
            <a:t> </a:t>
          </a:r>
          <a:r>
            <a:rPr lang="de-CH" sz="1600" kern="1200" dirty="0" err="1"/>
            <a:t>Qplus</a:t>
          </a:r>
          <a:r>
            <a:rPr lang="de-CH" sz="1600" kern="1200" dirty="0"/>
            <a:t> et/</a:t>
          </a:r>
          <a:r>
            <a:rPr lang="de-CH" sz="1600" kern="1200" dirty="0" err="1"/>
            <a:t>ou</a:t>
          </a:r>
          <a:r>
            <a:rPr lang="de-CH" sz="1600" kern="1200" dirty="0"/>
            <a:t> SSIGE)</a:t>
          </a:r>
        </a:p>
      </dsp:txBody>
      <dsp:txXfrm>
        <a:off x="3277908" y="228953"/>
        <a:ext cx="5078271" cy="1368658"/>
      </dsp:txXfrm>
    </dsp:sp>
    <dsp:sp modelId="{72A2ACF4-5BF9-47B8-8CDE-908588FC4E62}">
      <dsp:nvSpPr>
        <dsp:cNvPr id="0" name=""/>
        <dsp:cNvSpPr/>
      </dsp:nvSpPr>
      <dsp:spPr>
        <a:xfrm>
          <a:off x="143270" y="4"/>
          <a:ext cx="3078022" cy="1824878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73050" algn="l"/>
            </a:tabLst>
          </a:pPr>
          <a:r>
            <a:rPr lang="de-CH" sz="3200" kern="1200" dirty="0" err="1">
              <a:solidFill>
                <a:schemeClr val="tx1"/>
              </a:solidFill>
            </a:rPr>
            <a:t>Qualité</a:t>
          </a:r>
          <a:endParaRPr lang="de-CH" sz="3200" kern="1200" dirty="0">
            <a:solidFill>
              <a:schemeClr val="tx1"/>
            </a:solidFill>
          </a:endParaRPr>
        </a:p>
      </dsp:txBody>
      <dsp:txXfrm>
        <a:off x="232353" y="89087"/>
        <a:ext cx="2899856" cy="1646712"/>
      </dsp:txXfrm>
    </dsp:sp>
    <dsp:sp modelId="{6F0B6AA6-0985-43CF-A4EE-4D45212A2673}">
      <dsp:nvSpPr>
        <dsp:cNvPr id="0" name=""/>
        <dsp:cNvSpPr/>
      </dsp:nvSpPr>
      <dsp:spPr>
        <a:xfrm>
          <a:off x="3277894" y="1852858"/>
          <a:ext cx="5756972" cy="3292154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kern="1200" dirty="0" err="1"/>
            <a:t>Répond</a:t>
          </a:r>
          <a:r>
            <a:rPr lang="de-CH" sz="1600" kern="1200" dirty="0"/>
            <a:t> à </a:t>
          </a:r>
          <a:r>
            <a:rPr lang="de-CH" sz="1600" kern="1200" dirty="0" err="1"/>
            <a:t>toutes</a:t>
          </a:r>
          <a:r>
            <a:rPr lang="de-CH" sz="1600" kern="1200" dirty="0"/>
            <a:t> </a:t>
          </a:r>
          <a:r>
            <a:rPr lang="de-CH" sz="1600" kern="1200" dirty="0" err="1"/>
            <a:t>les</a:t>
          </a:r>
          <a:r>
            <a:rPr lang="de-CH" sz="1600" kern="1200" dirty="0"/>
            <a:t> </a:t>
          </a:r>
          <a:r>
            <a:rPr lang="de-CH" sz="1600" kern="1200" dirty="0" err="1"/>
            <a:t>questions</a:t>
          </a:r>
          <a:r>
            <a:rPr lang="de-CH" sz="1600" kern="1200" dirty="0"/>
            <a:t> </a:t>
          </a:r>
          <a:r>
            <a:rPr lang="de-CH" sz="1600" kern="1200" dirty="0" err="1"/>
            <a:t>sur</a:t>
          </a:r>
          <a:r>
            <a:rPr lang="de-CH" sz="1600" kern="1200" dirty="0"/>
            <a:t> </a:t>
          </a:r>
          <a:r>
            <a:rPr lang="de-CH" sz="1600" kern="1200" dirty="0" err="1"/>
            <a:t>les</a:t>
          </a:r>
          <a:r>
            <a:rPr lang="de-CH" sz="1600" kern="1200" dirty="0"/>
            <a:t> </a:t>
          </a:r>
          <a:r>
            <a:rPr lang="de-CH" sz="1600" kern="1200" dirty="0" err="1"/>
            <a:t>systèmes</a:t>
          </a:r>
          <a:r>
            <a:rPr lang="de-CH" sz="1600" kern="1200" dirty="0"/>
            <a:t> de </a:t>
          </a:r>
          <a:r>
            <a:rPr lang="de-CH" sz="1600" kern="1200" dirty="0" err="1"/>
            <a:t>conduites</a:t>
          </a:r>
          <a:r>
            <a:rPr lang="de-CH" sz="1600" kern="1200" dirty="0"/>
            <a:t> en </a:t>
          </a:r>
          <a:r>
            <a:rPr lang="de-CH" sz="1600" kern="1200" dirty="0" err="1"/>
            <a:t>matières</a:t>
          </a:r>
          <a:r>
            <a:rPr lang="de-CH" sz="1600" kern="1200" dirty="0"/>
            <a:t> </a:t>
          </a:r>
          <a:r>
            <a:rPr lang="de-CH" sz="1600" kern="1200" dirty="0" err="1"/>
            <a:t>plastiques</a:t>
          </a:r>
          <a:endParaRPr lang="de-C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kern="1200" dirty="0" err="1"/>
            <a:t>Collecte</a:t>
          </a:r>
          <a:r>
            <a:rPr lang="de-CH" sz="1600" kern="1200" dirty="0"/>
            <a:t> </a:t>
          </a:r>
          <a:r>
            <a:rPr lang="de-CH" sz="1600" kern="1200" dirty="0" err="1"/>
            <a:t>les</a:t>
          </a:r>
          <a:r>
            <a:rPr lang="de-CH" sz="1600" kern="1200" dirty="0"/>
            <a:t> </a:t>
          </a:r>
          <a:r>
            <a:rPr lang="de-CH" sz="1600" kern="1200" dirty="0" err="1"/>
            <a:t>thèmes</a:t>
          </a:r>
          <a:r>
            <a:rPr lang="de-CH" sz="1600" kern="1200" dirty="0"/>
            <a:t> </a:t>
          </a:r>
          <a:r>
            <a:rPr lang="de-CH" sz="1600" kern="1200" dirty="0" err="1"/>
            <a:t>pour</a:t>
          </a:r>
          <a:r>
            <a:rPr lang="de-CH" sz="1600" kern="1200" dirty="0"/>
            <a:t> la </a:t>
          </a:r>
          <a:r>
            <a:rPr lang="de-CH" sz="1600" kern="1200" dirty="0" err="1"/>
            <a:t>formation</a:t>
          </a:r>
          <a:r>
            <a:rPr lang="de-CH" sz="1600" kern="1200" dirty="0"/>
            <a:t> de </a:t>
          </a:r>
          <a:r>
            <a:rPr lang="de-CH" sz="1600" kern="1200" dirty="0" err="1"/>
            <a:t>base</a:t>
          </a:r>
          <a:r>
            <a:rPr lang="de-CH" sz="1600" kern="1200" dirty="0"/>
            <a:t> et la </a:t>
          </a:r>
          <a:r>
            <a:rPr lang="de-CH" sz="1600" kern="1200" dirty="0" err="1"/>
            <a:t>formation</a:t>
          </a:r>
          <a:r>
            <a:rPr lang="de-CH" sz="1600" kern="1200" dirty="0"/>
            <a:t> </a:t>
          </a:r>
          <a:r>
            <a:rPr lang="de-CH" sz="1600" kern="1200" dirty="0" err="1"/>
            <a:t>continue</a:t>
          </a:r>
          <a:r>
            <a:rPr lang="de-CH" sz="1600" kern="1200" dirty="0"/>
            <a:t> de </a:t>
          </a:r>
          <a:r>
            <a:rPr lang="de-CH" sz="1600" kern="1200" dirty="0" err="1"/>
            <a:t>professionnels</a:t>
          </a:r>
          <a:endParaRPr lang="de-C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kern="1200" dirty="0" err="1"/>
            <a:t>Étudie</a:t>
          </a:r>
          <a:r>
            <a:rPr lang="de-CH" sz="1600" kern="1200" dirty="0"/>
            <a:t> </a:t>
          </a:r>
          <a:r>
            <a:rPr lang="de-CH" sz="1600" kern="1200" dirty="0" err="1"/>
            <a:t>les</a:t>
          </a:r>
          <a:r>
            <a:rPr lang="de-CH" sz="1600" kern="1200" dirty="0"/>
            <a:t> </a:t>
          </a:r>
          <a:r>
            <a:rPr lang="de-CH" sz="1600" kern="1200" dirty="0" err="1"/>
            <a:t>aspects</a:t>
          </a:r>
          <a:r>
            <a:rPr lang="de-CH" sz="1600" kern="1200" dirty="0"/>
            <a:t> </a:t>
          </a:r>
          <a:r>
            <a:rPr lang="de-CH" sz="1600" kern="1200" dirty="0" err="1"/>
            <a:t>écologie</a:t>
          </a:r>
          <a:r>
            <a:rPr lang="de-CH" sz="1600" kern="1200" dirty="0"/>
            <a:t> et </a:t>
          </a:r>
          <a:r>
            <a:rPr lang="de-CH" sz="1600" kern="1200" dirty="0" err="1"/>
            <a:t>recycling</a:t>
          </a:r>
          <a:endParaRPr lang="de-C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kern="1200" dirty="0" err="1"/>
            <a:t>Renforce</a:t>
          </a:r>
          <a:r>
            <a:rPr lang="de-CH" sz="1600" kern="1200" dirty="0"/>
            <a:t> </a:t>
          </a:r>
          <a:r>
            <a:rPr lang="de-CH" sz="1600" kern="1200" dirty="0" err="1"/>
            <a:t>l’identité</a:t>
          </a:r>
          <a:r>
            <a:rPr lang="de-CH" sz="1600" kern="1200" dirty="0"/>
            <a:t> des </a:t>
          </a:r>
          <a:r>
            <a:rPr lang="de-CH" sz="1600" kern="1200" dirty="0" err="1"/>
            <a:t>produits</a:t>
          </a:r>
          <a:r>
            <a:rPr lang="de-CH" sz="1600" kern="1200" dirty="0"/>
            <a:t> via </a:t>
          </a:r>
          <a:r>
            <a:rPr lang="de-CH" sz="1600" kern="1200" dirty="0" err="1"/>
            <a:t>c+s</a:t>
          </a:r>
          <a:r>
            <a:rPr lang="de-CH" sz="1600" kern="1200" dirty="0"/>
            <a:t> et </a:t>
          </a:r>
          <a:r>
            <a:rPr lang="de-CH" sz="1600" kern="1200" dirty="0" err="1"/>
            <a:t>certificat</a:t>
          </a:r>
          <a:r>
            <a:rPr lang="de-CH" sz="1600" kern="1200" dirty="0"/>
            <a:t> de </a:t>
          </a:r>
          <a:r>
            <a:rPr lang="de-CH" sz="1600" kern="1200" dirty="0" err="1"/>
            <a:t>soudeur</a:t>
          </a:r>
          <a:endParaRPr lang="de-C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kern="1200" dirty="0" err="1"/>
            <a:t>Cultive</a:t>
          </a:r>
          <a:r>
            <a:rPr lang="de-CH" sz="1600" kern="1200" dirty="0"/>
            <a:t> </a:t>
          </a:r>
          <a:r>
            <a:rPr lang="de-CH" sz="1600" kern="1200" dirty="0" err="1"/>
            <a:t>les</a:t>
          </a:r>
          <a:r>
            <a:rPr lang="de-CH" sz="1600" kern="1200" dirty="0"/>
            <a:t> </a:t>
          </a:r>
          <a:r>
            <a:rPr lang="de-CH" sz="1600" kern="1200" dirty="0" err="1"/>
            <a:t>relations</a:t>
          </a:r>
          <a:r>
            <a:rPr lang="de-CH" sz="1600" kern="1200" dirty="0"/>
            <a:t> </a:t>
          </a:r>
          <a:r>
            <a:rPr lang="de-CH" sz="1600" kern="1200" dirty="0" err="1"/>
            <a:t>avec</a:t>
          </a:r>
          <a:r>
            <a:rPr lang="de-CH" sz="1600" kern="1200" dirty="0"/>
            <a:t> </a:t>
          </a:r>
          <a:r>
            <a:rPr lang="de-CH" sz="1600" kern="1200" dirty="0" err="1"/>
            <a:t>les</a:t>
          </a:r>
          <a:r>
            <a:rPr lang="de-CH" sz="1600" kern="1200" dirty="0"/>
            <a:t> </a:t>
          </a:r>
          <a:r>
            <a:rPr lang="de-CH" sz="1600" kern="1200" dirty="0" err="1"/>
            <a:t>organismes</a:t>
          </a:r>
          <a:r>
            <a:rPr lang="de-CH" sz="1600" kern="1200" dirty="0"/>
            <a:t> </a:t>
          </a:r>
          <a:r>
            <a:rPr lang="de-CH" sz="1600" kern="1200" dirty="0" err="1"/>
            <a:t>apparentés</a:t>
          </a:r>
          <a:r>
            <a:rPr lang="de-CH" sz="1600" kern="1200" dirty="0"/>
            <a:t> (SwissPlastics, SSIGE, VSA, ASF, SNV, SIA etc.)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kern="1200" dirty="0" err="1"/>
            <a:t>Suit</a:t>
          </a:r>
          <a:r>
            <a:rPr lang="de-CH" sz="1600" kern="1200" dirty="0"/>
            <a:t> </a:t>
          </a:r>
          <a:r>
            <a:rPr lang="de-CH" sz="1600" kern="1200" dirty="0" err="1"/>
            <a:t>les</a:t>
          </a:r>
          <a:r>
            <a:rPr lang="de-CH" sz="1600" kern="1200" dirty="0"/>
            <a:t> </a:t>
          </a:r>
          <a:r>
            <a:rPr lang="de-CH" sz="1600" kern="1200" dirty="0" err="1"/>
            <a:t>activités</a:t>
          </a:r>
          <a:r>
            <a:rPr lang="de-CH" sz="1600" kern="1200" dirty="0"/>
            <a:t> de TEPPFA et KRV</a:t>
          </a:r>
        </a:p>
      </dsp:txBody>
      <dsp:txXfrm>
        <a:off x="3277894" y="2264377"/>
        <a:ext cx="4522414" cy="2469116"/>
      </dsp:txXfrm>
    </dsp:sp>
    <dsp:sp modelId="{7EE59E6F-22B3-43ED-B501-46EB2305A875}">
      <dsp:nvSpPr>
        <dsp:cNvPr id="0" name=""/>
        <dsp:cNvSpPr/>
      </dsp:nvSpPr>
      <dsp:spPr>
        <a:xfrm>
          <a:off x="148655" y="2609270"/>
          <a:ext cx="3072547" cy="1824878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>
              <a:solidFill>
                <a:schemeClr val="tx1"/>
              </a:solidFill>
            </a:rPr>
            <a:t>Antenne </a:t>
          </a:r>
          <a:r>
            <a:rPr lang="de-CH" sz="2000" kern="1200" dirty="0" err="1">
              <a:solidFill>
                <a:schemeClr val="tx1"/>
              </a:solidFill>
            </a:rPr>
            <a:t>d’information</a:t>
          </a:r>
          <a:r>
            <a:rPr lang="de-CH" sz="2000" kern="1200" dirty="0">
              <a:solidFill>
                <a:schemeClr val="tx1"/>
              </a:solidFill>
            </a:rPr>
            <a:t> </a:t>
          </a:r>
          <a:r>
            <a:rPr lang="de-CH" sz="2000" kern="1200" dirty="0" err="1">
              <a:solidFill>
                <a:schemeClr val="tx1"/>
              </a:solidFill>
            </a:rPr>
            <a:t>pour</a:t>
          </a:r>
          <a:r>
            <a:rPr lang="de-CH" sz="2000" kern="1200" dirty="0">
              <a:solidFill>
                <a:schemeClr val="tx1"/>
              </a:solidFill>
            </a:rPr>
            <a:t> </a:t>
          </a:r>
          <a:r>
            <a:rPr lang="de-CH" sz="2000" kern="1200" dirty="0" err="1">
              <a:solidFill>
                <a:schemeClr val="tx1"/>
              </a:solidFill>
            </a:rPr>
            <a:t>les</a:t>
          </a:r>
          <a:r>
            <a:rPr lang="de-CH" sz="2000" kern="1200" dirty="0">
              <a:solidFill>
                <a:schemeClr val="tx1"/>
              </a:solidFill>
            </a:rPr>
            <a:t> </a:t>
          </a:r>
          <a:r>
            <a:rPr lang="de-CH" sz="2000" kern="1200" dirty="0" err="1">
              <a:solidFill>
                <a:schemeClr val="tx1"/>
              </a:solidFill>
            </a:rPr>
            <a:t>systèmes</a:t>
          </a:r>
          <a:r>
            <a:rPr lang="de-CH" sz="2000" kern="1200" dirty="0">
              <a:solidFill>
                <a:schemeClr val="tx1"/>
              </a:solidFill>
            </a:rPr>
            <a:t> de </a:t>
          </a:r>
          <a:r>
            <a:rPr lang="de-CH" sz="2000" kern="1200" dirty="0" err="1">
              <a:solidFill>
                <a:schemeClr val="tx1"/>
              </a:solidFill>
            </a:rPr>
            <a:t>tubes</a:t>
          </a:r>
          <a:r>
            <a:rPr lang="de-CH" sz="2000" kern="1200" dirty="0">
              <a:solidFill>
                <a:schemeClr val="tx1"/>
              </a:solidFill>
            </a:rPr>
            <a:t> en </a:t>
          </a:r>
          <a:r>
            <a:rPr lang="de-CH" sz="2000" kern="1200" dirty="0" err="1">
              <a:solidFill>
                <a:schemeClr val="tx1"/>
              </a:solidFill>
            </a:rPr>
            <a:t>matières</a:t>
          </a:r>
          <a:r>
            <a:rPr lang="de-CH" sz="2000" kern="1200" dirty="0">
              <a:solidFill>
                <a:schemeClr val="tx1"/>
              </a:solidFill>
            </a:rPr>
            <a:t> </a:t>
          </a:r>
          <a:r>
            <a:rPr lang="de-CH" sz="2000" kern="1200" dirty="0" err="1">
              <a:solidFill>
                <a:schemeClr val="tx1"/>
              </a:solidFill>
            </a:rPr>
            <a:t>plastiques</a:t>
          </a:r>
          <a:endParaRPr lang="de-CH" sz="2000" kern="1200" dirty="0">
            <a:solidFill>
              <a:schemeClr val="tx1"/>
            </a:solidFill>
          </a:endParaRPr>
        </a:p>
      </dsp:txBody>
      <dsp:txXfrm>
        <a:off x="237738" y="2698353"/>
        <a:ext cx="2894381" cy="1646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536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8657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de-DE" sz="1200">
                <a:latin typeface="Arial" charset="0"/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505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52018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52018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de-DE" sz="1200">
                <a:latin typeface="Arial" charset="0"/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de-DE" dirty="0"/>
              <a:t>Peter Stauffer</a:t>
            </a:r>
          </a:p>
        </p:txBody>
      </p:sp>
    </p:spTree>
    <p:extLst>
      <p:ext uri="{BB962C8B-B14F-4D97-AF65-F5344CB8AC3E}">
        <p14:creationId xmlns:p14="http://schemas.microsoft.com/office/powerpoint/2010/main" val="227996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602598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329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3590" y="9873215"/>
            <a:ext cx="2944085" cy="5204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BF8B82-0B64-492A-8DD1-DD8EEA16207B}" type="slidenum">
              <a:rPr lang="de-DE" altLang="de-DE" sz="1100">
                <a:latin typeface="Times New Roman" panose="02020603050405020304" pitchFamily="18" charset="0"/>
              </a:rPr>
              <a:pPr/>
              <a:t>4</a:t>
            </a:fld>
            <a:endParaRPr lang="de-DE" altLang="de-DE" sz="11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2587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7788" y="9094788"/>
            <a:ext cx="2970212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BF8B82-0B64-492A-8DD1-DD8EEA16207B}" type="slidenum">
              <a:rPr lang="de-DE" altLang="de-DE" sz="1100">
                <a:latin typeface="Times New Roman" panose="02020603050405020304" pitchFamily="18" charset="0"/>
              </a:rPr>
              <a:pPr/>
              <a:t>5</a:t>
            </a:fld>
            <a:endParaRPr lang="de-DE" altLang="de-DE" sz="11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84066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de-DE" altLang="de-DE" sz="1200" dirty="0"/>
              <a:t>Zusammenschluss von in der Schweiz domizilierten</a:t>
            </a:r>
            <a:br>
              <a:rPr lang="de-DE" altLang="de-DE" sz="1200" dirty="0"/>
            </a:br>
            <a:r>
              <a:rPr lang="de-DE" altLang="de-DE" sz="1200" dirty="0"/>
              <a:t>- Herstellern</a:t>
            </a:r>
            <a:br>
              <a:rPr lang="de-DE" altLang="de-DE" sz="1200" dirty="0"/>
            </a:br>
            <a:r>
              <a:rPr lang="de-DE" altLang="de-DE" sz="1200" dirty="0"/>
              <a:t>- Werksvertretern ausländischer Hersteller von Kunststoff-Rohren und –Rohrleitungsteilen</a:t>
            </a:r>
            <a:endParaRPr lang="de-CH" altLang="de-DE" sz="1200" dirty="0"/>
          </a:p>
        </p:txBody>
      </p:sp>
    </p:spTree>
    <p:extLst>
      <p:ext uri="{BB962C8B-B14F-4D97-AF65-F5344CB8AC3E}">
        <p14:creationId xmlns:p14="http://schemas.microsoft.com/office/powerpoint/2010/main" val="298888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52019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52019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de-DE" sz="1200" dirty="0">
                <a:latin typeface="Arial" charset="0"/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11575"/>
          </a:xfrm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050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370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3929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370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7788" y="9094788"/>
            <a:ext cx="2970212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87BA5F-B8B0-4CCA-AAB1-E8195092D6EC}" type="slidenum">
              <a:rPr lang="de-DE" altLang="de-DE" sz="1100">
                <a:latin typeface="Times New Roman" panose="02020603050405020304" pitchFamily="18" charset="0"/>
              </a:rPr>
              <a:pPr/>
              <a:t>13</a:t>
            </a:fld>
            <a:endParaRPr lang="de-DE" altLang="de-DE" sz="1100"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55703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632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079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41277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37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403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41805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434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1155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74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lastics_21stCE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805488"/>
            <a:ext cx="2341563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313599"/>
            <a:ext cx="69469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23850" y="908050"/>
            <a:ext cx="867568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pic>
        <p:nvPicPr>
          <p:cNvPr id="1033" name="Picture 9" descr="VKR (ohne Text)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38100"/>
            <a:ext cx="1692275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file:///C:\Daten\gesch&#228;ftlich\Kundendaten\VKR\Verlegerichtlinien\Dokumente\Bilder\Icon_Anlagen%20Verlegeleitfaden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file:///C:\Daten\gesch&#228;ftlich\Kundendaten\VKR\Verlegerichtlinien\Dokumente\Bilder\Icon_Anlagen%20Planungsgrundlagen.png" TargetMode="Externa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r.ch/rl02/warum_PE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vkr.ch/rl02/Verlegeleitfaden" TargetMode="External"/><Relationship Id="rId4" Type="http://schemas.openxmlformats.org/officeDocument/2006/relationships/hyperlink" Target="http://www.vkr.ch/rl02/Planungsgrundlag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h/url?sa=i&amp;rct=j&amp;q=&amp;esrc=s&amp;source=images&amp;cd=&amp;cad=rja&amp;uact=8&amp;ved=0ahUKEwjRoZrFsfTLAhXIORQKHdNtDzQQjRwIBw&amp;url=http://www.brunnenmeister.ch/&amp;psig=AFQjCNHg2ja_omhjWZdANhGBwfS7BziFFQ&amp;ust=1459838820035050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ssel-ingtech.de/pdf/restlebensdauer.pdf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pn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file:///C:\Daten\gesch&#228;ftlich\Kundendaten\VKR\Dokumente\1%20Bilder\Sammlung\EA_01_PPT_VKR_Rohre.jpg" TargetMode="External"/><Relationship Id="rId13" Type="http://schemas.openxmlformats.org/officeDocument/2006/relationships/hyperlink" Target="http://www.google.ch/url?sa=i&amp;rct=j&amp;q=&amp;esrc=s&amp;source=images&amp;cd=&amp;cad=rja&amp;uact=8&amp;ved=0ahUKEwj31omNsfTLAhXIPRQKHcifCRYQjRwIBw&amp;url=http://www.vkr.ch/de/ueber-uns/partner/&amp;bvm=bv.118443451,d.d24&amp;psig=AFQjCNEKoSSUP5HZtKcspxiKt2ltVfVqBg&amp;ust=1459838696300159" TargetMode="External"/><Relationship Id="rId18" Type="http://schemas.openxmlformats.org/officeDocument/2006/relationships/hyperlink" Target="http://www.google.ch/url?sa=i&amp;rct=j&amp;q=&amp;esrc=s&amp;source=images&amp;cd=&amp;cad=rja&amp;uact=8&amp;ved=0ahUKEwjq6O-2svTLAhVHuBQKHdYNC38QjRwIBw&amp;url=http://www.burri.world/de/partner&amp;bvm=bv.118443451,d.d24&amp;psig=AFQjCNFwn1y0ac6SVD7R5ecijhmezRUn8Q&amp;ust=1459839058585865" TargetMode="External"/><Relationship Id="rId3" Type="http://schemas.openxmlformats.org/officeDocument/2006/relationships/hyperlink" Target="http://www.google.ch/url?sa=i&amp;rct=j&amp;q=&amp;esrc=s&amp;source=images&amp;cd=&amp;cad=rja&amp;uact=8&amp;ved=0ahUKEwjOxuKw3PTLAhWBvxoKHbbDD_kQjRwIBw&amp;url=http://www.strom.ch/&amp;psig=AFQjCNGuCVQh2RFFU4L8xytLT0hVJGnlog&amp;ust=1459850316942171" TargetMode="External"/><Relationship Id="rId21" Type="http://schemas.openxmlformats.org/officeDocument/2006/relationships/image" Target="../media/image4.jpeg"/><Relationship Id="rId7" Type="http://schemas.openxmlformats.org/officeDocument/2006/relationships/image" Target="../media/image35.jpeg"/><Relationship Id="rId12" Type="http://schemas.openxmlformats.org/officeDocument/2006/relationships/image" Target="../media/image37.jpe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jpeg"/><Relationship Id="rId20" Type="http://schemas.openxmlformats.org/officeDocument/2006/relationships/hyperlink" Target="http://www.google.ch/url?sa=i&amp;rct=j&amp;q=&amp;esrc=s&amp;source=images&amp;cd=&amp;cad=rja&amp;uact=8&amp;ved=0ahUKEwjRoZrFsfTLAhXIORQKHdNtDzQQjRwIBw&amp;url=http://www.brunnenmeister.ch/&amp;psig=AFQjCNHg2ja_omhjWZdANhGBwfS7BziFFQ&amp;ust=145983882003505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file:///C:\Daten\gesch&#228;ftlich\Kundendaten\VKR\Dokumente\1%20Bilder\Sammlung\EA_01_PPT_KATZ.png" TargetMode="External"/><Relationship Id="rId11" Type="http://schemas.openxmlformats.org/officeDocument/2006/relationships/hyperlink" Target="http://www.google.ch/url?sa=i&amp;rct=j&amp;q=&amp;esrc=s&amp;source=images&amp;cd=&amp;cad=rja&amp;uact=8&amp;ved=0ahUKEwiGkp3-sPTLAhWHbxQKHQ3bB2kQjRwIBw&amp;url=http://www.swisswaterpartnership.ch/item/svgwssige/&amp;bvm=bv.118443451,d.d24&amp;psig=AFQjCNE3zw7vTv2AUYs6xfZRpwU-TOpxXA&amp;ust=1459838669330992" TargetMode="External"/><Relationship Id="rId5" Type="http://schemas.openxmlformats.org/officeDocument/2006/relationships/image" Target="../media/image34.png"/><Relationship Id="rId15" Type="http://schemas.openxmlformats.org/officeDocument/2006/relationships/hyperlink" Target="http://www.google.ch/url?sa=i&amp;rct=j&amp;q=&amp;esrc=s&amp;source=images&amp;cd=&amp;cad=rja&amp;uact=8&amp;ved=0ahUKEwiuh6rksfTLAhVEchQKHeMsDMEQjRwIBw&amp;url=http://www.swisswaterpartnership.ch/item/vsa/&amp;psig=AFQjCNHmH9z_NYIeTmU4ZP2eItAqGkfqPg&amp;ust=1459838885539817" TargetMode="External"/><Relationship Id="rId10" Type="http://schemas.openxmlformats.org/officeDocument/2006/relationships/image" Target="../media/image36.png"/><Relationship Id="rId19" Type="http://schemas.openxmlformats.org/officeDocument/2006/relationships/image" Target="../media/image41.png"/><Relationship Id="rId4" Type="http://schemas.openxmlformats.org/officeDocument/2006/relationships/image" Target="../media/image33.jpeg"/><Relationship Id="rId9" Type="http://schemas.openxmlformats.org/officeDocument/2006/relationships/hyperlink" Target="http://www.google.ch/url?sa=i&amp;rct=j&amp;q=&amp;esrc=s&amp;source=images&amp;cd=&amp;cad=rja&amp;uact=8&amp;ved=0ahUKEwi_76vwsPTLAhXD0xQKHfTfC2QQjRwIBw&amp;url=http://www.meier-kopp.ch/ueber-uns/partner-sowie-mitgliedschaften/&amp;psig=AFQjCNG3XjXL93IKDfsofNficHvUB1g9Mw&amp;ust=1459838614503487" TargetMode="External"/><Relationship Id="rId14" Type="http://schemas.openxmlformats.org/officeDocument/2006/relationships/image" Target="../media/image3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6051" y="260648"/>
            <a:ext cx="839040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sz="3600" b="1" kern="0" dirty="0">
              <a:latin typeface="+mj-lt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60636"/>
            <a:ext cx="4080044" cy="576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8CD1BE-EFC6-4CAF-8F49-9F2C830C120A}"/>
              </a:ext>
            </a:extLst>
          </p:cNvPr>
          <p:cNvSpPr txBox="1"/>
          <p:nvPr/>
        </p:nvSpPr>
        <p:spPr>
          <a:xfrm>
            <a:off x="4860032" y="2348880"/>
            <a:ext cx="3756427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2">
                  <a:lumMod val="60000"/>
                  <a:lumOff val="40000"/>
                  <a:alpha val="49000"/>
                </a:schemeClr>
              </a:gs>
              <a:gs pos="7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dirty="0"/>
              <a:t>Matières plastiques</a:t>
            </a:r>
          </a:p>
          <a:p>
            <a:pPr marL="461963"/>
            <a:r>
              <a:rPr lang="fr-CH" dirty="0"/>
              <a:t>+ écologiques</a:t>
            </a:r>
          </a:p>
          <a:p>
            <a:pPr marL="461963"/>
            <a:r>
              <a:rPr lang="fr-CH" dirty="0"/>
              <a:t>+ économiques</a:t>
            </a:r>
          </a:p>
          <a:p>
            <a:endParaRPr lang="fr-CH" dirty="0"/>
          </a:p>
          <a:p>
            <a:r>
              <a:rPr lang="fr-CH" dirty="0"/>
              <a:t>La solution du 21</a:t>
            </a:r>
            <a:r>
              <a:rPr lang="fr-CH" baseline="30000" dirty="0"/>
              <a:t>e</a:t>
            </a:r>
            <a:r>
              <a:rPr lang="fr-CH" dirty="0"/>
              <a:t> siècle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 </a:t>
            </a:r>
            <a:r>
              <a:rPr lang="de-CH" dirty="0" err="1"/>
              <a:t>quoi</a:t>
            </a:r>
            <a:r>
              <a:rPr lang="de-CH" dirty="0"/>
              <a:t> </a:t>
            </a:r>
            <a:r>
              <a:rPr lang="de-CH" dirty="0" err="1"/>
              <a:t>s’agit-il</a:t>
            </a:r>
            <a:r>
              <a:rPr lang="de-CH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85395"/>
          </a:xfrm>
        </p:spPr>
        <p:txBody>
          <a:bodyPr/>
          <a:lstStyle/>
          <a:p>
            <a:r>
              <a:rPr lang="de-CH" sz="2400" dirty="0" err="1"/>
              <a:t>Présentation</a:t>
            </a:r>
            <a:r>
              <a:rPr lang="de-CH" sz="2400" dirty="0"/>
              <a:t> VKR</a:t>
            </a:r>
          </a:p>
          <a:p>
            <a:r>
              <a:rPr lang="de-CH" sz="2400" dirty="0">
                <a:solidFill>
                  <a:srgbClr val="FF0000"/>
                </a:solidFill>
              </a:rPr>
              <a:t>La </a:t>
            </a:r>
            <a:r>
              <a:rPr lang="de-CH" sz="2400" dirty="0" err="1">
                <a:solidFill>
                  <a:srgbClr val="FF0000"/>
                </a:solidFill>
              </a:rPr>
              <a:t>problématique</a:t>
            </a:r>
            <a:endParaRPr lang="de-CH" sz="2000" dirty="0">
              <a:solidFill>
                <a:srgbClr val="FF0000"/>
              </a:solidFill>
            </a:endParaRPr>
          </a:p>
          <a:p>
            <a:r>
              <a:rPr lang="de-CH" sz="2400" dirty="0"/>
              <a:t>La </a:t>
            </a:r>
            <a:r>
              <a:rPr lang="de-CH" sz="2400" dirty="0" err="1"/>
              <a:t>solution</a:t>
            </a:r>
            <a:r>
              <a:rPr lang="de-CH" sz="2400" dirty="0"/>
              <a:t>: RL02-2017</a:t>
            </a:r>
          </a:p>
        </p:txBody>
      </p:sp>
    </p:spTree>
    <p:extLst>
      <p:ext uri="{BB962C8B-B14F-4D97-AF65-F5344CB8AC3E}">
        <p14:creationId xmlns:p14="http://schemas.microsoft.com/office/powerpoint/2010/main" val="299370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Manuels de </a:t>
            </a:r>
            <a:r>
              <a:rPr lang="de-CH" dirty="0" err="1"/>
              <a:t>formation</a:t>
            </a:r>
            <a:r>
              <a:rPr lang="de-CH" dirty="0"/>
              <a:t> / </a:t>
            </a:r>
            <a:r>
              <a:rPr lang="de-CH" dirty="0" err="1"/>
              <a:t>Documentation</a:t>
            </a:r>
            <a:r>
              <a:rPr lang="de-CH" dirty="0"/>
              <a:t> </a:t>
            </a:r>
            <a:r>
              <a:rPr lang="de-CH" dirty="0" err="1"/>
              <a:t>technique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124744"/>
            <a:ext cx="8748464" cy="4525963"/>
          </a:xfrm>
        </p:spPr>
        <p:txBody>
          <a:bodyPr/>
          <a:lstStyle/>
          <a:p>
            <a:r>
              <a:rPr lang="de-CH" dirty="0"/>
              <a:t>En </a:t>
            </a:r>
            <a:r>
              <a:rPr lang="de-CH" dirty="0" err="1"/>
              <a:t>trois</a:t>
            </a:r>
            <a:r>
              <a:rPr lang="de-CH" dirty="0"/>
              <a:t> ans,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manuels</a:t>
            </a:r>
            <a:r>
              <a:rPr lang="de-CH" dirty="0"/>
              <a:t> de </a:t>
            </a:r>
            <a:r>
              <a:rPr lang="de-CH" dirty="0" err="1"/>
              <a:t>formation</a:t>
            </a:r>
            <a:r>
              <a:rPr lang="de-CH" dirty="0"/>
              <a:t> VKR </a:t>
            </a:r>
            <a:r>
              <a:rPr lang="de-CH" dirty="0" err="1"/>
              <a:t>ont</a:t>
            </a:r>
            <a:r>
              <a:rPr lang="de-CH" dirty="0"/>
              <a:t> </a:t>
            </a:r>
            <a:r>
              <a:rPr lang="de-CH" dirty="0" err="1"/>
              <a:t>été</a:t>
            </a:r>
            <a:r>
              <a:rPr lang="de-CH" dirty="0"/>
              <a:t> </a:t>
            </a:r>
            <a:r>
              <a:rPr lang="de-CH" dirty="0" err="1"/>
              <a:t>refondus</a:t>
            </a:r>
            <a:r>
              <a:rPr lang="de-CH" dirty="0"/>
              <a:t>, </a:t>
            </a:r>
            <a:r>
              <a:rPr lang="de-CH" dirty="0" err="1"/>
              <a:t>modernisés</a:t>
            </a:r>
            <a:r>
              <a:rPr lang="de-CH" dirty="0"/>
              <a:t> et </a:t>
            </a:r>
            <a:r>
              <a:rPr lang="de-CH" dirty="0" err="1"/>
              <a:t>traduits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3 </a:t>
            </a:r>
            <a:r>
              <a:rPr lang="de-CH" dirty="0" err="1"/>
              <a:t>langues</a:t>
            </a:r>
            <a:r>
              <a:rPr lang="de-CH" dirty="0"/>
              <a:t> nationales</a:t>
            </a:r>
          </a:p>
          <a:p>
            <a:pPr lvl="1"/>
            <a:r>
              <a:rPr lang="de-CH" dirty="0" err="1"/>
              <a:t>classeur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la </a:t>
            </a:r>
            <a:r>
              <a:rPr lang="de-CH" dirty="0" err="1"/>
              <a:t>formation</a:t>
            </a:r>
            <a:r>
              <a:rPr lang="de-CH" dirty="0"/>
              <a:t> de </a:t>
            </a:r>
            <a:r>
              <a:rPr lang="de-CH" dirty="0" err="1"/>
              <a:t>base</a:t>
            </a:r>
            <a:endParaRPr lang="de-CH" dirty="0"/>
          </a:p>
          <a:p>
            <a:pPr lvl="1"/>
            <a:r>
              <a:rPr lang="de-CH" dirty="0" err="1"/>
              <a:t>manuel</a:t>
            </a:r>
            <a:r>
              <a:rPr lang="de-CH" dirty="0"/>
              <a:t> </a:t>
            </a:r>
            <a:r>
              <a:rPr lang="de-CH" dirty="0" err="1"/>
              <a:t>condensé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la </a:t>
            </a:r>
            <a:r>
              <a:rPr lang="de-CH" dirty="0" err="1"/>
              <a:t>formation</a:t>
            </a:r>
            <a:r>
              <a:rPr lang="de-CH" dirty="0"/>
              <a:t> </a:t>
            </a:r>
            <a:r>
              <a:rPr lang="de-CH" dirty="0" err="1"/>
              <a:t>continue</a:t>
            </a:r>
            <a:endParaRPr lang="de-CH" dirty="0"/>
          </a:p>
          <a:p>
            <a:pPr lvl="1"/>
            <a:r>
              <a:rPr lang="de-CH" dirty="0" err="1"/>
              <a:t>présentations</a:t>
            </a:r>
            <a:r>
              <a:rPr lang="de-CH" dirty="0"/>
              <a:t>, </a:t>
            </a:r>
            <a:r>
              <a:rPr lang="de-CH" dirty="0" err="1"/>
              <a:t>aides</a:t>
            </a:r>
            <a:r>
              <a:rPr lang="de-CH" dirty="0"/>
              <a:t> </a:t>
            </a:r>
            <a:r>
              <a:rPr lang="de-CH" dirty="0" err="1"/>
              <a:t>didactiques</a:t>
            </a:r>
            <a:r>
              <a:rPr lang="de-CH" dirty="0"/>
              <a:t> et </a:t>
            </a:r>
            <a:r>
              <a:rPr lang="de-CH" dirty="0" err="1"/>
              <a:t>examens</a:t>
            </a:r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0004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416">
            <a:off x="660048" y="2068426"/>
            <a:ext cx="3901628" cy="5489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259879"/>
            <a:ext cx="6946900" cy="504825"/>
          </a:xfrm>
        </p:spPr>
        <p:txBody>
          <a:bodyPr/>
          <a:lstStyle/>
          <a:p>
            <a:pPr marL="4763" lvl="1" indent="0">
              <a:tabLst>
                <a:tab pos="6638925" algn="l"/>
              </a:tabLst>
            </a:pPr>
            <a:r>
              <a:rPr lang="de-CH" sz="2400" dirty="0" err="1"/>
              <a:t>Directives</a:t>
            </a:r>
            <a:r>
              <a:rPr lang="de-CH" sz="2400" dirty="0"/>
              <a:t> RL02 et RL03 </a:t>
            </a:r>
            <a:r>
              <a:rPr lang="de-CH" sz="2400" dirty="0" err="1"/>
              <a:t>révisées</a:t>
            </a:r>
            <a:endParaRPr lang="de-CH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7" y="980728"/>
            <a:ext cx="8640959" cy="5145435"/>
          </a:xfrm>
        </p:spPr>
        <p:txBody>
          <a:bodyPr/>
          <a:lstStyle/>
          <a:p>
            <a:pPr marL="0" indent="0">
              <a:buNone/>
              <a:tabLst>
                <a:tab pos="6638925" algn="l"/>
              </a:tabLst>
            </a:pPr>
            <a:endParaRPr lang="de-CH" sz="2800" b="1" dirty="0"/>
          </a:p>
          <a:p>
            <a:pPr marL="0" indent="0">
              <a:buFontTx/>
              <a:buNone/>
            </a:pPr>
            <a:endParaRPr lang="de-CH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3292">
            <a:off x="4930531" y="1884349"/>
            <a:ext cx="3886554" cy="5383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hteckige Legende 3"/>
          <p:cNvSpPr/>
          <p:nvPr/>
        </p:nvSpPr>
        <p:spPr bwMode="auto">
          <a:xfrm>
            <a:off x="3779912" y="1481593"/>
            <a:ext cx="1152128" cy="720080"/>
          </a:xfrm>
          <a:prstGeom prst="wedgeRectCallout">
            <a:avLst>
              <a:gd name="adj1" fmla="val -69425"/>
              <a:gd name="adj2" fmla="val 84528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RL02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dirty="0">
                <a:latin typeface="+mj-lt"/>
              </a:rPr>
              <a:t>07</a:t>
            </a:r>
            <a:endParaRPr kumimoji="0" lang="de-CH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chteckige Legende 8"/>
          <p:cNvSpPr/>
          <p:nvPr/>
        </p:nvSpPr>
        <p:spPr bwMode="auto">
          <a:xfrm>
            <a:off x="7740352" y="1484784"/>
            <a:ext cx="1152128" cy="720080"/>
          </a:xfrm>
          <a:prstGeom prst="wedgeRectCallout">
            <a:avLst>
              <a:gd name="adj1" fmla="val 9131"/>
              <a:gd name="adj2" fmla="val 1259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RL03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dirty="0">
                <a:latin typeface="+mj-lt"/>
              </a:rPr>
              <a:t>03</a:t>
            </a:r>
            <a:endParaRPr kumimoji="0" lang="de-CH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5968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11188" y="2708275"/>
            <a:ext cx="828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 sz="24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11188" y="3789363"/>
            <a:ext cx="7742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 sz="24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5125" name="Text Box 22"/>
          <p:cNvSpPr txBox="1">
            <a:spLocks noChangeArrowheads="1"/>
          </p:cNvSpPr>
          <p:nvPr/>
        </p:nvSpPr>
        <p:spPr bwMode="auto">
          <a:xfrm>
            <a:off x="323112" y="935463"/>
            <a:ext cx="882088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dirty="0" err="1">
                <a:latin typeface="+mn-lt"/>
              </a:rPr>
              <a:t>Pourquoi</a:t>
            </a:r>
            <a:r>
              <a:rPr lang="de-DE" altLang="de-DE" sz="2400" dirty="0">
                <a:latin typeface="+mn-lt"/>
              </a:rPr>
              <a:t> la </a:t>
            </a:r>
            <a:r>
              <a:rPr lang="de-DE" altLang="de-DE" sz="2400" dirty="0" err="1">
                <a:latin typeface="+mn-lt"/>
              </a:rPr>
              <a:t>refonte</a:t>
            </a:r>
            <a:r>
              <a:rPr lang="de-DE" altLang="de-DE" sz="2400" dirty="0">
                <a:latin typeface="+mn-lt"/>
              </a:rPr>
              <a:t> de </a:t>
            </a:r>
            <a:r>
              <a:rPr lang="de-DE" altLang="de-DE" sz="2400" dirty="0" err="1">
                <a:latin typeface="+mn-lt"/>
              </a:rPr>
              <a:t>ces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directives</a:t>
            </a:r>
            <a:r>
              <a:rPr lang="de-DE" altLang="de-DE" sz="2400" dirty="0">
                <a:latin typeface="+mn-lt"/>
              </a:rPr>
              <a:t>?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Présentation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des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thèmes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en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fonction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des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besoins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pour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les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concepteurs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et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les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exploitants</a:t>
            </a:r>
            <a:endParaRPr lang="de-DE" altLang="de-DE" sz="2400" b="1" dirty="0">
              <a:solidFill>
                <a:srgbClr val="0099FF"/>
              </a:solidFill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Utilisation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facilitée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grâce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à la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mise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en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ligne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de la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documentation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</a:t>
            </a:r>
            <a:r>
              <a:rPr lang="de-DE" altLang="de-DE" sz="2400" dirty="0"/>
              <a:t>(</a:t>
            </a:r>
            <a:r>
              <a:rPr lang="de-DE" altLang="de-DE" sz="2400" dirty="0" err="1"/>
              <a:t>outils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pratiques</a:t>
            </a:r>
            <a:r>
              <a:rPr lang="de-DE" altLang="de-DE" sz="2400" dirty="0"/>
              <a:t> en </a:t>
            </a:r>
            <a:r>
              <a:rPr lang="de-DE" altLang="de-DE" sz="2400" dirty="0" err="1"/>
              <a:t>développement</a:t>
            </a:r>
            <a:r>
              <a:rPr lang="de-DE" altLang="de-DE" sz="2400" dirty="0"/>
              <a:t>)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Mise à jour simple et rapide </a:t>
            </a:r>
            <a:r>
              <a:rPr lang="de-DE" altLang="de-DE" sz="2400" dirty="0" err="1">
                <a:latin typeface="+mn-lt"/>
              </a:rPr>
              <a:t>suivant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l‘évolution</a:t>
            </a:r>
            <a:r>
              <a:rPr lang="de-DE" altLang="de-DE" sz="2400" dirty="0">
                <a:latin typeface="+mn-lt"/>
              </a:rPr>
              <a:t> des </a:t>
            </a:r>
            <a:r>
              <a:rPr lang="de-DE" altLang="de-DE" sz="2400" dirty="0" err="1">
                <a:latin typeface="+mn-lt"/>
              </a:rPr>
              <a:t>normes</a:t>
            </a:r>
            <a:endParaRPr lang="de-DE" altLang="de-DE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Transformer le 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VKR en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acteur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incontournable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dans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le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secteur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des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systèmes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de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tubes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en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matières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plastiques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et de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leur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mise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en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œuvre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 </a:t>
            </a:r>
            <a:r>
              <a:rPr lang="de-DE" altLang="de-DE" sz="2400" b="1" dirty="0" err="1">
                <a:solidFill>
                  <a:srgbClr val="0099FF"/>
                </a:solidFill>
                <a:latin typeface="+mn-lt"/>
              </a:rPr>
              <a:t>conforme</a:t>
            </a:r>
            <a:r>
              <a:rPr lang="de-DE" altLang="de-DE" sz="2400" dirty="0">
                <a:latin typeface="+mn-lt"/>
              </a:rPr>
              <a:t>, à travers la </a:t>
            </a:r>
            <a:r>
              <a:rPr lang="de-DE" altLang="de-DE" sz="2400" dirty="0" err="1">
                <a:latin typeface="+mn-lt"/>
              </a:rPr>
              <a:t>mise</a:t>
            </a:r>
            <a:r>
              <a:rPr lang="de-DE" altLang="de-DE" sz="2400" dirty="0">
                <a:latin typeface="+mn-lt"/>
              </a:rPr>
              <a:t> en </a:t>
            </a:r>
            <a:r>
              <a:rPr lang="de-DE" altLang="de-DE" sz="2400" dirty="0" err="1">
                <a:latin typeface="+mn-lt"/>
              </a:rPr>
              <a:t>ligne</a:t>
            </a:r>
            <a:r>
              <a:rPr lang="de-DE" altLang="de-DE" sz="2400" dirty="0">
                <a:latin typeface="+mn-lt"/>
              </a:rPr>
              <a:t> de </a:t>
            </a:r>
            <a:r>
              <a:rPr lang="de-DE" altLang="de-DE" sz="2400" dirty="0" err="1">
                <a:latin typeface="+mn-lt"/>
              </a:rPr>
              <a:t>directives</a:t>
            </a:r>
            <a:r>
              <a:rPr lang="de-DE" altLang="de-DE" sz="2400" dirty="0">
                <a:latin typeface="+mn-lt"/>
              </a:rPr>
              <a:t> de </a:t>
            </a:r>
            <a:r>
              <a:rPr lang="de-DE" altLang="de-DE" sz="2400" dirty="0" err="1">
                <a:latin typeface="+mn-lt"/>
              </a:rPr>
              <a:t>pose</a:t>
            </a:r>
            <a:r>
              <a:rPr lang="de-DE" altLang="de-DE" sz="2400" dirty="0">
                <a:latin typeface="+mn-lt"/>
              </a:rPr>
              <a:t> à la </a:t>
            </a:r>
            <a:r>
              <a:rPr lang="de-DE" altLang="de-DE" sz="2400" dirty="0" err="1">
                <a:latin typeface="+mn-lt"/>
              </a:rPr>
              <a:t>pointe</a:t>
            </a:r>
            <a:r>
              <a:rPr lang="de-DE" altLang="de-DE" sz="2400" dirty="0">
                <a:latin typeface="+mn-lt"/>
              </a:rPr>
              <a:t> du </a:t>
            </a:r>
            <a:r>
              <a:rPr lang="de-DE" altLang="de-DE" sz="2400" dirty="0" err="1">
                <a:latin typeface="+mn-lt"/>
              </a:rPr>
              <a:t>progrès</a:t>
            </a:r>
            <a:endParaRPr lang="de-DE" altLang="de-DE" sz="2400" dirty="0">
              <a:latin typeface="+mn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3528" y="-34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200" kern="0" dirty="0" err="1"/>
              <a:t>Objectifs</a:t>
            </a:r>
            <a:endParaRPr lang="de-DE" sz="3200" kern="0" dirty="0"/>
          </a:p>
        </p:txBody>
      </p:sp>
    </p:spTree>
    <p:extLst>
      <p:ext uri="{BB962C8B-B14F-4D97-AF65-F5344CB8AC3E}">
        <p14:creationId xmlns:p14="http://schemas.microsoft.com/office/powerpoint/2010/main" val="3253080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 </a:t>
            </a:r>
            <a:r>
              <a:rPr lang="de-CH" dirty="0" err="1"/>
              <a:t>quoi</a:t>
            </a:r>
            <a:r>
              <a:rPr lang="de-CH" dirty="0"/>
              <a:t> </a:t>
            </a:r>
            <a:r>
              <a:rPr lang="de-CH" dirty="0" err="1"/>
              <a:t>s’agit-il</a:t>
            </a:r>
            <a:r>
              <a:rPr lang="de-CH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85395"/>
          </a:xfrm>
        </p:spPr>
        <p:txBody>
          <a:bodyPr/>
          <a:lstStyle/>
          <a:p>
            <a:r>
              <a:rPr lang="de-CH" sz="2400" dirty="0" err="1"/>
              <a:t>Présentation</a:t>
            </a:r>
            <a:r>
              <a:rPr lang="de-CH" sz="2400" dirty="0"/>
              <a:t> VKR</a:t>
            </a:r>
          </a:p>
          <a:p>
            <a:r>
              <a:rPr lang="de-CH" sz="2400" dirty="0"/>
              <a:t>La </a:t>
            </a:r>
            <a:r>
              <a:rPr lang="de-CH" sz="2400" dirty="0" err="1"/>
              <a:t>problématique</a:t>
            </a:r>
            <a:endParaRPr lang="de-CH" sz="2000" dirty="0"/>
          </a:p>
          <a:p>
            <a:r>
              <a:rPr lang="de-CH" sz="2400" dirty="0">
                <a:solidFill>
                  <a:srgbClr val="FF0000"/>
                </a:solidFill>
              </a:rPr>
              <a:t>La </a:t>
            </a:r>
            <a:r>
              <a:rPr lang="de-CH" sz="2400" dirty="0" err="1">
                <a:solidFill>
                  <a:srgbClr val="FF0000"/>
                </a:solidFill>
              </a:rPr>
              <a:t>solution</a:t>
            </a:r>
            <a:r>
              <a:rPr lang="de-CH" sz="2400" dirty="0">
                <a:solidFill>
                  <a:srgbClr val="FF0000"/>
                </a:solidFill>
              </a:rPr>
              <a:t>: RL02-2017</a:t>
            </a:r>
          </a:p>
        </p:txBody>
      </p:sp>
    </p:spTree>
    <p:extLst>
      <p:ext uri="{BB962C8B-B14F-4D97-AF65-F5344CB8AC3E}">
        <p14:creationId xmlns:p14="http://schemas.microsoft.com/office/powerpoint/2010/main" val="128102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528" y="908720"/>
            <a:ext cx="8760436" cy="5574630"/>
          </a:xfrm>
          <a:ln/>
        </p:spPr>
        <p:txBody>
          <a:bodyPr/>
          <a:lstStyle/>
          <a:p>
            <a:pPr algn="l">
              <a:tabLst>
                <a:tab pos="8432800" algn="r"/>
              </a:tabLst>
            </a:pPr>
            <a:r>
              <a:rPr lang="de-DE" sz="2400" dirty="0" err="1"/>
              <a:t>Publication</a:t>
            </a:r>
            <a:r>
              <a:rPr lang="de-DE" sz="2400" dirty="0"/>
              <a:t> en 3 </a:t>
            </a:r>
            <a:r>
              <a:rPr lang="de-DE" sz="2400" dirty="0" err="1"/>
              <a:t>parties</a:t>
            </a:r>
            <a:r>
              <a:rPr lang="de-DE" sz="2400" dirty="0"/>
              <a:t> : </a:t>
            </a:r>
            <a:r>
              <a:rPr lang="de-DE" sz="2400" dirty="0" err="1"/>
              <a:t>document</a:t>
            </a:r>
            <a:r>
              <a:rPr lang="de-DE" sz="2400" dirty="0"/>
              <a:t> </a:t>
            </a:r>
            <a:r>
              <a:rPr lang="de-DE" sz="2400" dirty="0" err="1"/>
              <a:t>principal</a:t>
            </a:r>
            <a:r>
              <a:rPr lang="de-DE" sz="2400" dirty="0"/>
              <a:t> </a:t>
            </a:r>
            <a:r>
              <a:rPr lang="de-DE" sz="2400" dirty="0" err="1"/>
              <a:t>avec</a:t>
            </a:r>
            <a:r>
              <a:rPr lang="de-DE" sz="2400" dirty="0"/>
              <a:t> </a:t>
            </a:r>
            <a:r>
              <a:rPr lang="de-DE" sz="2400" dirty="0" err="1"/>
              <a:t>annexes</a:t>
            </a:r>
            <a:r>
              <a:rPr lang="de-DE" sz="2400" dirty="0"/>
              <a:t> </a:t>
            </a:r>
            <a:r>
              <a:rPr lang="de-DE" sz="2400" dirty="0" err="1"/>
              <a:t>pour</a:t>
            </a:r>
            <a:r>
              <a:rPr lang="de-DE" sz="2400" dirty="0"/>
              <a:t> </a:t>
            </a:r>
            <a:r>
              <a:rPr lang="de-DE" sz="2400" dirty="0" err="1"/>
              <a:t>trois</a:t>
            </a:r>
            <a:r>
              <a:rPr lang="de-DE" sz="2400" dirty="0"/>
              <a:t> </a:t>
            </a:r>
            <a:r>
              <a:rPr lang="de-DE" sz="2400" dirty="0" err="1"/>
              <a:t>publics</a:t>
            </a:r>
            <a:r>
              <a:rPr lang="de-DE" sz="2400" dirty="0"/>
              <a:t> </a:t>
            </a:r>
            <a:r>
              <a:rPr lang="de-DE" sz="2400" dirty="0" err="1"/>
              <a:t>cibles</a:t>
            </a:r>
            <a:r>
              <a:rPr lang="de-DE" sz="2400" dirty="0"/>
              <a:t> </a:t>
            </a:r>
            <a:r>
              <a:rPr lang="de-DE" sz="2400" dirty="0" err="1"/>
              <a:t>différents</a:t>
            </a:r>
            <a:r>
              <a:rPr lang="de-DE" sz="2400" dirty="0"/>
              <a:t>:</a:t>
            </a:r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1800" dirty="0"/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r>
              <a:rPr lang="de-DE" sz="2000" dirty="0"/>
              <a:t>Le </a:t>
            </a:r>
            <a:r>
              <a:rPr lang="de-DE" sz="2000" dirty="0" err="1"/>
              <a:t>document</a:t>
            </a:r>
            <a:r>
              <a:rPr lang="de-DE" sz="2000" dirty="0"/>
              <a:t> </a:t>
            </a:r>
            <a:r>
              <a:rPr lang="de-DE" sz="2000" dirty="0" err="1"/>
              <a:t>principal</a:t>
            </a:r>
            <a:r>
              <a:rPr lang="de-DE" sz="2000" dirty="0"/>
              <a:t> </a:t>
            </a:r>
            <a:r>
              <a:rPr lang="de-DE" sz="2000" dirty="0" err="1"/>
              <a:t>est</a:t>
            </a:r>
            <a:r>
              <a:rPr lang="de-DE" sz="2000" dirty="0"/>
              <a:t> </a:t>
            </a:r>
            <a:r>
              <a:rPr lang="de-DE" sz="2000" dirty="0" err="1"/>
              <a:t>imprimé</a:t>
            </a:r>
            <a:r>
              <a:rPr lang="de-DE" sz="2000" dirty="0"/>
              <a:t>. Annexes disponibles </a:t>
            </a:r>
            <a:r>
              <a:rPr lang="de-DE" sz="2000" dirty="0" err="1"/>
              <a:t>seulement</a:t>
            </a:r>
            <a:r>
              <a:rPr lang="de-DE" sz="2000" dirty="0"/>
              <a:t> </a:t>
            </a:r>
            <a:r>
              <a:rPr lang="de-DE" sz="2000" dirty="0" err="1"/>
              <a:t>sous</a:t>
            </a:r>
            <a:r>
              <a:rPr lang="de-DE" sz="2000" dirty="0"/>
              <a:t> forme </a:t>
            </a:r>
            <a:r>
              <a:rPr lang="de-DE" sz="2000" dirty="0" err="1"/>
              <a:t>électronique</a:t>
            </a:r>
            <a:r>
              <a:rPr lang="de-DE" sz="2000" dirty="0"/>
              <a:t>, </a:t>
            </a:r>
            <a:r>
              <a:rPr lang="de-DE" sz="2000" dirty="0" err="1"/>
              <a:t>mais</a:t>
            </a:r>
            <a:r>
              <a:rPr lang="de-DE" sz="2000" dirty="0"/>
              <a:t> </a:t>
            </a:r>
            <a:r>
              <a:rPr lang="de-DE" sz="2000" dirty="0" err="1"/>
              <a:t>toujours</a:t>
            </a:r>
            <a:r>
              <a:rPr lang="de-DE" sz="2000" dirty="0"/>
              <a:t> à jour et </a:t>
            </a:r>
            <a:r>
              <a:rPr lang="de-DE" sz="2000" dirty="0" err="1"/>
              <a:t>téléchargeables</a:t>
            </a:r>
            <a:r>
              <a:rPr lang="de-DE" sz="2000" dirty="0"/>
              <a:t> </a:t>
            </a:r>
            <a:r>
              <a:rPr lang="de-DE" sz="2000" dirty="0" err="1"/>
              <a:t>depuis</a:t>
            </a:r>
            <a:r>
              <a:rPr lang="de-DE" sz="2000" dirty="0"/>
              <a:t> </a:t>
            </a:r>
            <a:r>
              <a:rPr lang="de-DE" sz="2000" dirty="0" err="1"/>
              <a:t>internet</a:t>
            </a:r>
            <a:r>
              <a:rPr lang="de-DE" sz="2000" dirty="0"/>
              <a:t>.</a:t>
            </a:r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2400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17068" y="1413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600" b="1" kern="0" dirty="0" err="1"/>
              <a:t>Directive</a:t>
            </a:r>
            <a:r>
              <a:rPr lang="de-DE" sz="3600" b="1" kern="0" dirty="0"/>
              <a:t> RL-02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852200"/>
              </p:ext>
            </p:extLst>
          </p:nvPr>
        </p:nvGraphicFramePr>
        <p:xfrm>
          <a:off x="1043608" y="1844824"/>
          <a:ext cx="6768752" cy="3600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val="462247778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223042274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709889595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3306427078"/>
                    </a:ext>
                  </a:extLst>
                </a:gridCol>
              </a:tblGrid>
              <a:tr h="1083615">
                <a:tc>
                  <a:txBody>
                    <a:bodyPr/>
                    <a:lstStyle/>
                    <a:p>
                      <a:r>
                        <a:rPr lang="de-CH" dirty="0" err="1"/>
                        <a:t>Directive</a:t>
                      </a:r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FF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de-CH" sz="1400" dirty="0" err="1"/>
                        <a:t>Pourquoi</a:t>
                      </a:r>
                      <a:r>
                        <a:rPr lang="de-CH" sz="1400" dirty="0"/>
                        <a:t> PE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de-CH" sz="1400" dirty="0"/>
                        <a:t>Bases 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de-CH" sz="1400" dirty="0" err="1"/>
                        <a:t>Tubes</a:t>
                      </a:r>
                      <a:r>
                        <a:rPr lang="de-CH" sz="1400" dirty="0"/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FF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de-CH" sz="1400" dirty="0" err="1"/>
                        <a:t>Techniques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d’assemblage</a:t>
                      </a:r>
                      <a:endParaRPr lang="de-CH" sz="1400" dirty="0"/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de-CH" sz="1400" dirty="0" err="1"/>
                        <a:t>Sécurité</a:t>
                      </a:r>
                      <a:r>
                        <a:rPr lang="de-CH" sz="1400" dirty="0"/>
                        <a:t> &amp; </a:t>
                      </a:r>
                      <a:r>
                        <a:rPr lang="de-CH" sz="1400" dirty="0" err="1"/>
                        <a:t>ergonomie</a:t>
                      </a:r>
                      <a:endParaRPr lang="de-CH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FF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de-CH" sz="1400" dirty="0"/>
                        <a:t>Technique de </a:t>
                      </a:r>
                      <a:r>
                        <a:rPr lang="de-CH" sz="1400" dirty="0" err="1"/>
                        <a:t>pose</a:t>
                      </a:r>
                      <a:endParaRPr lang="de-CH" sz="1400" dirty="0"/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de-CH" sz="1400" dirty="0"/>
                        <a:t>Mise en </a:t>
                      </a:r>
                      <a:r>
                        <a:rPr lang="de-CH" sz="1400" dirty="0" err="1"/>
                        <a:t>service</a:t>
                      </a:r>
                      <a:endParaRPr lang="de-CH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627407"/>
                  </a:ext>
                </a:extLst>
              </a:tr>
              <a:tr h="489375">
                <a:tc>
                  <a:txBody>
                    <a:bodyPr/>
                    <a:lstStyle/>
                    <a:p>
                      <a:pPr indent="-540385" algn="just"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Installations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ctr"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Pourquoi</a:t>
                      </a:r>
                      <a:r>
                        <a:rPr lang="de-DE" sz="1400" dirty="0">
                          <a:effectLst/>
                        </a:rPr>
                        <a:t> PE?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Bases de </a:t>
                      </a:r>
                      <a:r>
                        <a:rPr lang="de-DE" sz="1400" dirty="0" err="1">
                          <a:effectLst/>
                        </a:rPr>
                        <a:t>conception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ctr"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Directives</a:t>
                      </a:r>
                      <a:r>
                        <a:rPr lang="de-DE" sz="1400" dirty="0">
                          <a:effectLst/>
                        </a:rPr>
                        <a:t> de </a:t>
                      </a:r>
                      <a:r>
                        <a:rPr lang="de-DE" sz="1400" dirty="0" err="1">
                          <a:effectLst/>
                        </a:rPr>
                        <a:t>pose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218989"/>
                  </a:ext>
                </a:extLst>
              </a:tr>
              <a:tr h="978749">
                <a:tc>
                  <a:txBody>
                    <a:bodyPr/>
                    <a:lstStyle/>
                    <a:p>
                      <a:pPr indent="-540385" algn="just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Public </a:t>
                      </a:r>
                      <a:r>
                        <a:rPr lang="de-DE" sz="1800" dirty="0" err="1">
                          <a:effectLst/>
                        </a:rPr>
                        <a:t>cible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ctr"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Décideurs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br>
                        <a:rPr lang="de-DE" sz="1400" dirty="0">
                          <a:effectLst/>
                        </a:rPr>
                      </a:br>
                      <a:r>
                        <a:rPr lang="de-DE" sz="1400" dirty="0" err="1">
                          <a:effectLst/>
                        </a:rPr>
                        <a:t>choix</a:t>
                      </a:r>
                      <a:r>
                        <a:rPr lang="de-DE" sz="1400" dirty="0">
                          <a:effectLst/>
                        </a:rPr>
                        <a:t> des </a:t>
                      </a:r>
                      <a:r>
                        <a:rPr lang="de-DE" sz="1400" dirty="0" err="1">
                          <a:effectLst/>
                        </a:rPr>
                        <a:t>matériaux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ctr"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Bureaux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d‘études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ctr">
                        <a:spcAft>
                          <a:spcPts val="0"/>
                        </a:spcAft>
                      </a:pPr>
                      <a:r>
                        <a:rPr lang="fr-CH" sz="1400" dirty="0">
                          <a:effectLst/>
                        </a:rPr>
                        <a:t>Monteurs </a:t>
                      </a:r>
                      <a:br>
                        <a:rPr lang="fr-CH" sz="1400" dirty="0">
                          <a:effectLst/>
                        </a:rPr>
                      </a:br>
                      <a:r>
                        <a:rPr lang="fr-CH" sz="1400" dirty="0">
                          <a:effectLst/>
                        </a:rPr>
                        <a:t>réseaux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973518"/>
                  </a:ext>
                </a:extLst>
              </a:tr>
              <a:tr h="1048661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effectLst/>
                        </a:rPr>
                        <a:t>Symbole</a:t>
                      </a:r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08421"/>
                  </a:ext>
                </a:extLst>
              </a:tr>
            </a:tbl>
          </a:graphicData>
        </a:graphic>
      </p:graphicFrame>
      <p:pic>
        <p:nvPicPr>
          <p:cNvPr id="13" name="Grafik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73421"/>
            <a:ext cx="795020" cy="899795"/>
          </a:xfrm>
          <a:prstGeom prst="rect">
            <a:avLst/>
          </a:prstGeom>
        </p:spPr>
      </p:pic>
      <p:pic>
        <p:nvPicPr>
          <p:cNvPr id="14" name="Icon_Anlagen Planungsgrundlagen.png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57" y="4473421"/>
            <a:ext cx="794385" cy="899795"/>
          </a:xfrm>
          <a:prstGeom prst="rect">
            <a:avLst/>
          </a:prstGeom>
        </p:spPr>
      </p:pic>
      <p:pic>
        <p:nvPicPr>
          <p:cNvPr id="15" name="Icon_Anlagen Verlegeleitfaden.png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27" y="4473421"/>
            <a:ext cx="794385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4233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Subdivision du </a:t>
            </a:r>
            <a:r>
              <a:rPr lang="de-CH" b="1" dirty="0" err="1"/>
              <a:t>document</a:t>
            </a:r>
            <a:r>
              <a:rPr lang="de-CH" b="1" dirty="0"/>
              <a:t> </a:t>
            </a:r>
            <a:r>
              <a:rPr lang="de-CH" b="1" dirty="0" err="1"/>
              <a:t>principal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80728"/>
            <a:ext cx="8748464" cy="50734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 sz="2400" dirty="0" err="1"/>
              <a:t>Généralités</a:t>
            </a:r>
            <a:endParaRPr lang="de-CH" sz="2400" dirty="0"/>
          </a:p>
          <a:p>
            <a:pPr marL="514350" indent="-514350">
              <a:buFont typeface="+mj-lt"/>
              <a:buAutoNum type="arabicPeriod"/>
            </a:pPr>
            <a:r>
              <a:rPr lang="de-CH" sz="2400" dirty="0" err="1"/>
              <a:t>Pourquoi</a:t>
            </a:r>
            <a:r>
              <a:rPr lang="de-CH" sz="2400" dirty="0"/>
              <a:t> </a:t>
            </a:r>
            <a:r>
              <a:rPr lang="de-CH" sz="2400" dirty="0" err="1"/>
              <a:t>les</a:t>
            </a:r>
            <a:r>
              <a:rPr lang="de-CH" sz="2400" dirty="0"/>
              <a:t> </a:t>
            </a:r>
            <a:r>
              <a:rPr lang="de-CH" sz="2400" dirty="0" err="1"/>
              <a:t>conduites</a:t>
            </a:r>
            <a:r>
              <a:rPr lang="de-CH" sz="2400" dirty="0"/>
              <a:t> PE?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/>
              <a:t>Bases de </a:t>
            </a:r>
            <a:r>
              <a:rPr lang="de-CH" sz="2400" dirty="0" err="1"/>
              <a:t>conception</a:t>
            </a:r>
            <a:endParaRPr lang="de-CH" sz="2400" dirty="0"/>
          </a:p>
          <a:p>
            <a:pPr marL="514350" indent="-514350">
              <a:buFont typeface="+mj-lt"/>
              <a:buAutoNum type="arabicPeriod"/>
            </a:pPr>
            <a:r>
              <a:rPr lang="de-CH" sz="2400" dirty="0" err="1"/>
              <a:t>Tubes</a:t>
            </a:r>
            <a:endParaRPr lang="de-CH" sz="2400" dirty="0"/>
          </a:p>
          <a:p>
            <a:pPr marL="514350" indent="-514350">
              <a:buFont typeface="+mj-lt"/>
              <a:buAutoNum type="arabicPeriod"/>
            </a:pPr>
            <a:r>
              <a:rPr lang="de-CH" sz="2400" dirty="0" err="1"/>
              <a:t>Techniques</a:t>
            </a:r>
            <a:r>
              <a:rPr lang="de-CH" sz="2400" dirty="0"/>
              <a:t> </a:t>
            </a:r>
            <a:r>
              <a:rPr lang="de-CH" sz="2400" dirty="0" err="1"/>
              <a:t>d’assemblage</a:t>
            </a:r>
            <a:endParaRPr lang="de-CH" sz="2400" dirty="0"/>
          </a:p>
          <a:p>
            <a:pPr marL="514350" indent="-514350">
              <a:buFont typeface="+mj-lt"/>
              <a:buAutoNum type="arabicPeriod"/>
            </a:pPr>
            <a:r>
              <a:rPr lang="de-CH" sz="2400" dirty="0" err="1"/>
              <a:t>Sécurité</a:t>
            </a:r>
            <a:r>
              <a:rPr lang="de-CH" sz="2400" dirty="0"/>
              <a:t> et </a:t>
            </a:r>
            <a:r>
              <a:rPr lang="de-CH" sz="2400" dirty="0" err="1"/>
              <a:t>ergonomie</a:t>
            </a:r>
            <a:endParaRPr lang="de-CH" sz="2400" dirty="0"/>
          </a:p>
          <a:p>
            <a:pPr marL="514350" indent="-514350">
              <a:buFont typeface="+mj-lt"/>
              <a:buAutoNum type="arabicPeriod"/>
            </a:pPr>
            <a:r>
              <a:rPr lang="de-CH" sz="2400" dirty="0"/>
              <a:t>Technique de </a:t>
            </a:r>
            <a:r>
              <a:rPr lang="de-CH" sz="2400" dirty="0" err="1"/>
              <a:t>pose</a:t>
            </a:r>
            <a:endParaRPr lang="de-CH" sz="2400" dirty="0"/>
          </a:p>
          <a:p>
            <a:pPr marL="514350" indent="-514350">
              <a:buFont typeface="+mj-lt"/>
              <a:buAutoNum type="arabicPeriod"/>
            </a:pPr>
            <a:r>
              <a:rPr lang="de-CH" sz="2400" dirty="0"/>
              <a:t>Mise en </a:t>
            </a:r>
            <a:r>
              <a:rPr lang="de-CH" sz="2400" dirty="0" err="1"/>
              <a:t>service</a:t>
            </a:r>
            <a:r>
              <a:rPr lang="de-CH" sz="24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 err="1"/>
              <a:t>Normes</a:t>
            </a:r>
            <a:r>
              <a:rPr lang="de-CH" sz="2400" dirty="0"/>
              <a:t> et </a:t>
            </a:r>
            <a:r>
              <a:rPr lang="de-CH" sz="2400" dirty="0" err="1"/>
              <a:t>prescriptions</a:t>
            </a:r>
            <a:endParaRPr lang="de-CH" sz="2400" dirty="0"/>
          </a:p>
          <a:p>
            <a:pPr marL="514350" indent="-514350">
              <a:buFont typeface="+mj-lt"/>
              <a:buAutoNum type="arabicPeriod"/>
            </a:pPr>
            <a:r>
              <a:rPr lang="de-CH" sz="2400" dirty="0"/>
              <a:t>Annexes 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/>
              <a:t>Impressum</a:t>
            </a:r>
          </a:p>
        </p:txBody>
      </p:sp>
    </p:spTree>
    <p:extLst>
      <p:ext uri="{BB962C8B-B14F-4D97-AF65-F5344CB8AC3E}">
        <p14:creationId xmlns:p14="http://schemas.microsoft.com/office/powerpoint/2010/main" val="3020366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92" y="1124744"/>
            <a:ext cx="7632196" cy="500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13599"/>
            <a:ext cx="7774954" cy="504825"/>
          </a:xfrm>
        </p:spPr>
        <p:txBody>
          <a:bodyPr/>
          <a:lstStyle/>
          <a:p>
            <a:r>
              <a:rPr lang="de-CH" altLang="de-DE" sz="2800" dirty="0"/>
              <a:t>Version à jour disponible </a:t>
            </a:r>
            <a:r>
              <a:rPr lang="de-CH" altLang="de-DE" sz="2800" dirty="0" err="1"/>
              <a:t>sur</a:t>
            </a:r>
            <a:r>
              <a:rPr lang="de-CH" altLang="de-DE" sz="2800" dirty="0"/>
              <a:t> </a:t>
            </a:r>
            <a:r>
              <a:rPr lang="de-CH" altLang="de-DE" sz="2800" dirty="0" err="1"/>
              <a:t>internet</a:t>
            </a:r>
            <a:endParaRPr lang="de-CH" altLang="de-DE" sz="2800" dirty="0"/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4561507" y="1263650"/>
            <a:ext cx="1090613" cy="581025"/>
          </a:xfrm>
          <a:prstGeom prst="ellips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de-CH" altLang="de-DE" sz="2400">
              <a:latin typeface="Times New Roman" pitchFamily="18" charset="0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 rot="-1971438">
            <a:off x="2598360" y="2995613"/>
            <a:ext cx="5761037" cy="1547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CH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www.vkr.ch</a:t>
            </a:r>
          </a:p>
        </p:txBody>
      </p:sp>
    </p:spTree>
    <p:extLst>
      <p:ext uri="{BB962C8B-B14F-4D97-AF65-F5344CB8AC3E}">
        <p14:creationId xmlns:p14="http://schemas.microsoft.com/office/powerpoint/2010/main" val="249790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5029"/>
            <a:ext cx="7493097" cy="449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491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E12417A-D4A6-46BA-BF57-8064D8DEE26A}"/>
              </a:ext>
            </a:extLst>
          </p:cNvPr>
          <p:cNvGrpSpPr/>
          <p:nvPr/>
        </p:nvGrpSpPr>
        <p:grpSpPr>
          <a:xfrm>
            <a:off x="467544" y="1052736"/>
            <a:ext cx="8294466" cy="4334169"/>
            <a:chOff x="467544" y="1340768"/>
            <a:chExt cx="8294466" cy="4334169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747"/>
            <a:stretch/>
          </p:blipFill>
          <p:spPr>
            <a:xfrm>
              <a:off x="467544" y="1340768"/>
              <a:ext cx="8294466" cy="4334169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79ECF0F5-1689-45B2-BDF4-76015C09C08C}"/>
                </a:ext>
              </a:extLst>
            </p:cNvPr>
            <p:cNvSpPr/>
            <p:nvPr/>
          </p:nvSpPr>
          <p:spPr>
            <a:xfrm>
              <a:off x="1306672" y="1450974"/>
              <a:ext cx="4086200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spAutoFit/>
            </a:bodyPr>
            <a:lstStyle/>
            <a:p>
              <a:r>
                <a:rPr lang="de-CH" sz="900" dirty="0">
                  <a:latin typeface="+mn-lt"/>
                </a:rPr>
                <a:t>http://www.vkr.ch/de/download/richtlinie-leitfaden/</a:t>
              </a: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F18C548B-98FB-4A6D-9174-C7A6C9BDB535}"/>
              </a:ext>
            </a:extLst>
          </p:cNvPr>
          <p:cNvSpPr txBox="1"/>
          <p:nvPr/>
        </p:nvSpPr>
        <p:spPr>
          <a:xfrm>
            <a:off x="1979712" y="5373216"/>
            <a:ext cx="673787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sz="1800" dirty="0">
                <a:latin typeface="+mn-lt"/>
              </a:rPr>
              <a:t>Lien de </a:t>
            </a:r>
            <a:r>
              <a:rPr lang="de-CH" sz="1800" dirty="0" err="1">
                <a:latin typeface="+mn-lt"/>
              </a:rPr>
              <a:t>téléchargement</a:t>
            </a:r>
            <a:r>
              <a:rPr lang="de-CH" sz="1800" dirty="0">
                <a:latin typeface="+mn-lt"/>
              </a:rPr>
              <a:t> </a:t>
            </a:r>
            <a:r>
              <a:rPr lang="de-CH" sz="1800" dirty="0" err="1">
                <a:latin typeface="+mn-lt"/>
              </a:rPr>
              <a:t>pour</a:t>
            </a:r>
            <a:r>
              <a:rPr lang="de-CH" sz="1800" dirty="0">
                <a:latin typeface="+mn-lt"/>
              </a:rPr>
              <a:t> </a:t>
            </a:r>
            <a:r>
              <a:rPr lang="de-CH" sz="1800" dirty="0" err="1">
                <a:latin typeface="+mn-lt"/>
              </a:rPr>
              <a:t>les</a:t>
            </a:r>
            <a:r>
              <a:rPr lang="de-CH" sz="1800" dirty="0">
                <a:latin typeface="+mn-lt"/>
              </a:rPr>
              <a:t> </a:t>
            </a:r>
            <a:r>
              <a:rPr lang="de-CH" sz="1800" dirty="0" err="1">
                <a:latin typeface="+mn-lt"/>
              </a:rPr>
              <a:t>annexes</a:t>
            </a:r>
            <a:r>
              <a:rPr lang="de-CH" sz="1800" dirty="0">
                <a:latin typeface="+mn-lt"/>
              </a:rPr>
              <a:t>:</a:t>
            </a:r>
          </a:p>
          <a:p>
            <a:r>
              <a:rPr lang="de-CH" sz="1800" dirty="0" err="1">
                <a:latin typeface="+mn-lt"/>
              </a:rPr>
              <a:t>Pourquoi</a:t>
            </a:r>
            <a:r>
              <a:rPr lang="de-CH" sz="1800" dirty="0">
                <a:latin typeface="+mn-lt"/>
              </a:rPr>
              <a:t> PE?		</a:t>
            </a:r>
            <a:r>
              <a:rPr lang="de-CH" sz="1800" dirty="0">
                <a:latin typeface="+mn-lt"/>
                <a:hlinkClick r:id="rId3"/>
              </a:rPr>
              <a:t>www.vkr.ch/rl02/Warum_PE</a:t>
            </a:r>
            <a:endParaRPr lang="de-CH" sz="1800" dirty="0">
              <a:latin typeface="+mn-lt"/>
            </a:endParaRPr>
          </a:p>
          <a:p>
            <a:r>
              <a:rPr lang="de-CH" sz="1800" dirty="0">
                <a:latin typeface="+mn-lt"/>
              </a:rPr>
              <a:t>Bases de </a:t>
            </a:r>
            <a:r>
              <a:rPr lang="de-CH" sz="1800" dirty="0" err="1">
                <a:latin typeface="+mn-lt"/>
              </a:rPr>
              <a:t>conception</a:t>
            </a:r>
            <a:r>
              <a:rPr lang="de-CH" sz="1800" dirty="0">
                <a:latin typeface="+mn-lt"/>
              </a:rPr>
              <a:t>	</a:t>
            </a:r>
            <a:r>
              <a:rPr lang="de-CH" sz="1800" dirty="0">
                <a:latin typeface="+mn-lt"/>
                <a:hlinkClick r:id="rId4"/>
              </a:rPr>
              <a:t>www.vkr.ch/rl02/Planungsgrundlagen</a:t>
            </a:r>
            <a:endParaRPr lang="de-CH" sz="1800" dirty="0">
              <a:latin typeface="+mn-lt"/>
            </a:endParaRPr>
          </a:p>
          <a:p>
            <a:r>
              <a:rPr lang="de-CH" sz="1800" dirty="0">
                <a:latin typeface="+mn-lt"/>
              </a:rPr>
              <a:t>Guide de </a:t>
            </a:r>
            <a:r>
              <a:rPr lang="de-CH" sz="1800" dirty="0" err="1">
                <a:latin typeface="+mn-lt"/>
              </a:rPr>
              <a:t>pose</a:t>
            </a:r>
            <a:r>
              <a:rPr lang="de-CH" sz="1800" dirty="0">
                <a:latin typeface="+mn-lt"/>
              </a:rPr>
              <a:t>	 	</a:t>
            </a:r>
            <a:r>
              <a:rPr lang="de-CH" sz="1800" dirty="0">
                <a:latin typeface="+mn-lt"/>
                <a:hlinkClick r:id="rId5"/>
              </a:rPr>
              <a:t>www.vkr.ch/rl02/Verlegeleitfaden</a:t>
            </a:r>
            <a:endParaRPr lang="de-CH" sz="1800" dirty="0">
              <a:latin typeface="+mn-lt"/>
            </a:endParaRPr>
          </a:p>
          <a:p>
            <a:endParaRPr lang="de-CH" sz="1800" dirty="0">
              <a:latin typeface="+mn-lt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EB166A8-0107-421B-AB7A-34CBCE7F0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59879"/>
            <a:ext cx="69469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tabLst>
                <a:tab pos="6638925" algn="l"/>
              </a:tabLst>
            </a:pPr>
            <a:r>
              <a:rPr lang="de-CH" sz="3600" b="1" kern="0" dirty="0"/>
              <a:t>RL02: Annexes à </a:t>
            </a:r>
            <a:r>
              <a:rPr lang="de-CH" sz="3600" b="1" kern="0" dirty="0" err="1"/>
              <a:t>télécharger</a:t>
            </a:r>
            <a:endParaRPr lang="de-CH" sz="3600" b="1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5606059-F8D1-41DE-890D-CBBE37B20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514596"/>
            <a:ext cx="4246562" cy="165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tabLst>
                <a:tab pos="6638925" algn="l"/>
              </a:tabLst>
            </a:pPr>
            <a:r>
              <a:rPr lang="de-CH" sz="3200" b="1" kern="0" dirty="0">
                <a:solidFill>
                  <a:srgbClr val="0099FF"/>
                </a:solidFill>
              </a:rPr>
              <a:t>Avantage </a:t>
            </a:r>
            <a:r>
              <a:rPr lang="de-CH" sz="3200" b="1" kern="0" dirty="0" err="1">
                <a:solidFill>
                  <a:srgbClr val="0099FF"/>
                </a:solidFill>
              </a:rPr>
              <a:t>majeur</a:t>
            </a:r>
            <a:r>
              <a:rPr lang="de-CH" sz="3200" b="1" kern="0" dirty="0">
                <a:solidFill>
                  <a:srgbClr val="0099FF"/>
                </a:solidFill>
              </a:rPr>
              <a:t> </a:t>
            </a:r>
            <a:r>
              <a:rPr lang="de-CH" sz="3200" b="1" kern="0" dirty="0" err="1">
                <a:solidFill>
                  <a:srgbClr val="0099FF"/>
                </a:solidFill>
              </a:rPr>
              <a:t>pour</a:t>
            </a:r>
            <a:r>
              <a:rPr lang="de-CH" sz="3200" b="1" kern="0" dirty="0">
                <a:solidFill>
                  <a:srgbClr val="0099FF"/>
                </a:solidFill>
              </a:rPr>
              <a:t> </a:t>
            </a:r>
            <a:r>
              <a:rPr lang="de-CH" sz="3200" b="1" kern="0" dirty="0" err="1">
                <a:solidFill>
                  <a:srgbClr val="0099FF"/>
                </a:solidFill>
              </a:rPr>
              <a:t>les</a:t>
            </a:r>
            <a:r>
              <a:rPr lang="de-CH" sz="3200" b="1" kern="0" dirty="0">
                <a:solidFill>
                  <a:srgbClr val="0099FF"/>
                </a:solidFill>
              </a:rPr>
              <a:t> </a:t>
            </a:r>
            <a:r>
              <a:rPr lang="de-CH" sz="3200" b="1" kern="0" dirty="0" err="1">
                <a:solidFill>
                  <a:srgbClr val="0099FF"/>
                </a:solidFill>
              </a:rPr>
              <a:t>utilisateurs</a:t>
            </a:r>
            <a:r>
              <a:rPr lang="de-CH" sz="3200" b="1" kern="0" dirty="0">
                <a:solidFill>
                  <a:srgbClr val="0099FF"/>
                </a:solidFill>
              </a:rPr>
              <a:t>: </a:t>
            </a:r>
            <a:br>
              <a:rPr lang="de-CH" sz="3200" b="1" kern="0" dirty="0">
                <a:solidFill>
                  <a:srgbClr val="0099FF"/>
                </a:solidFill>
              </a:rPr>
            </a:br>
            <a:r>
              <a:rPr lang="de-CH" sz="3200" b="1" kern="0" dirty="0" err="1">
                <a:solidFill>
                  <a:srgbClr val="0099FF"/>
                </a:solidFill>
              </a:rPr>
              <a:t>les</a:t>
            </a:r>
            <a:r>
              <a:rPr lang="de-CH" sz="3200" b="1" kern="0" dirty="0">
                <a:solidFill>
                  <a:srgbClr val="0099FF"/>
                </a:solidFill>
              </a:rPr>
              <a:t> </a:t>
            </a:r>
            <a:r>
              <a:rPr lang="de-CH" sz="3200" b="1" kern="0" dirty="0" err="1">
                <a:solidFill>
                  <a:srgbClr val="0099FF"/>
                </a:solidFill>
              </a:rPr>
              <a:t>annexes</a:t>
            </a:r>
            <a:r>
              <a:rPr lang="de-CH" sz="3200" b="1" kern="0" dirty="0">
                <a:solidFill>
                  <a:srgbClr val="0099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3993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712968" cy="1974081"/>
          </a:xfrm>
        </p:spPr>
        <p:txBody>
          <a:bodyPr/>
          <a:lstStyle/>
          <a:p>
            <a:pPr algn="ctr"/>
            <a:r>
              <a:rPr lang="de-CH" sz="3200" b="1" dirty="0"/>
              <a:t>VKR RL02</a:t>
            </a:r>
            <a:br>
              <a:rPr lang="de-CH" dirty="0"/>
            </a:br>
            <a:r>
              <a:rPr lang="de-CH" dirty="0" err="1"/>
              <a:t>Directive</a:t>
            </a:r>
            <a:r>
              <a:rPr lang="de-CH" dirty="0"/>
              <a:t>/</a:t>
            </a:r>
            <a:r>
              <a:rPr lang="de-CH" dirty="0" err="1"/>
              <a:t>guide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conduites</a:t>
            </a:r>
            <a:r>
              <a:rPr lang="de-CH" dirty="0"/>
              <a:t> </a:t>
            </a:r>
            <a:r>
              <a:rPr lang="de-CH" dirty="0" err="1"/>
              <a:t>pression</a:t>
            </a:r>
            <a:r>
              <a:rPr lang="de-CH" dirty="0"/>
              <a:t> </a:t>
            </a:r>
            <a:r>
              <a:rPr lang="de-CH" dirty="0" err="1"/>
              <a:t>enterrées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GAZ et EAU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971600" y="3980904"/>
            <a:ext cx="7200800" cy="2544440"/>
          </a:xfrm>
        </p:spPr>
        <p:txBody>
          <a:bodyPr/>
          <a:lstStyle/>
          <a:p>
            <a:r>
              <a:rPr lang="de-CH" sz="2400" dirty="0"/>
              <a:t>Formation </a:t>
            </a:r>
            <a:r>
              <a:rPr lang="de-CH" sz="2400" dirty="0" err="1"/>
              <a:t>continue</a:t>
            </a:r>
            <a:r>
              <a:rPr lang="de-CH" sz="2400" dirty="0"/>
              <a:t> ASF 2018</a:t>
            </a:r>
          </a:p>
          <a:p>
            <a:endParaRPr lang="de-CH" sz="2400" dirty="0"/>
          </a:p>
          <a:p>
            <a:endParaRPr lang="de-CH" sz="2400" dirty="0"/>
          </a:p>
          <a:p>
            <a:endParaRPr lang="de-CH" sz="1200" dirty="0"/>
          </a:p>
          <a:p>
            <a:pPr>
              <a:spcBef>
                <a:spcPts val="300"/>
              </a:spcBef>
            </a:pPr>
            <a:r>
              <a:rPr lang="de-CH" sz="2400" dirty="0" err="1"/>
              <a:t>Association</a:t>
            </a:r>
            <a:r>
              <a:rPr lang="de-CH" sz="2400" dirty="0"/>
              <a:t> </a:t>
            </a:r>
            <a:r>
              <a:rPr lang="de-CH" sz="2400" dirty="0" err="1"/>
              <a:t>suisse</a:t>
            </a:r>
            <a:r>
              <a:rPr lang="de-CH" sz="2400" dirty="0"/>
              <a:t> des </a:t>
            </a:r>
            <a:r>
              <a:rPr lang="de-CH" sz="2400" dirty="0" err="1"/>
              <a:t>fontainiers</a:t>
            </a:r>
            <a:endParaRPr lang="de-CH" sz="2400" dirty="0"/>
          </a:p>
          <a:p>
            <a:pPr>
              <a:spcBef>
                <a:spcPts val="300"/>
              </a:spcBef>
            </a:pPr>
            <a:r>
              <a:rPr lang="de-CH" sz="2400" dirty="0"/>
              <a:t>Campus Sursee</a:t>
            </a:r>
          </a:p>
        </p:txBody>
      </p:sp>
      <p:pic>
        <p:nvPicPr>
          <p:cNvPr id="6" name="Picture 10" descr="https://image.jimcdn.com/app/cms/image/transf/none/path/sf56258aed679f40a/image/i6608db083a563a4f/version/1439813811/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99" y="4509120"/>
            <a:ext cx="1257172" cy="9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23528" y="251937"/>
            <a:ext cx="6114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Conférence VKR RL02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2665238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7820E026-89DD-49B6-92C5-7B9B37B23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59879"/>
            <a:ext cx="7054874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tabLst>
                <a:tab pos="6638925" algn="l"/>
              </a:tabLst>
            </a:pPr>
            <a:r>
              <a:rPr lang="de-CH" sz="3600" b="1" kern="0" dirty="0"/>
              <a:t>RL02: Annexes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E767E7B-3D32-4967-B237-10EE022BC196}"/>
              </a:ext>
            </a:extLst>
          </p:cNvPr>
          <p:cNvGrpSpPr/>
          <p:nvPr/>
        </p:nvGrpSpPr>
        <p:grpSpPr>
          <a:xfrm>
            <a:off x="4932040" y="1793846"/>
            <a:ext cx="4188363" cy="5115132"/>
            <a:chOff x="4932040" y="1793846"/>
            <a:chExt cx="4188363" cy="5115132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BAE2057C-1864-4744-A461-886253074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6400" y="1844824"/>
              <a:ext cx="3574003" cy="506415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3" name="Grafik 2">
              <a:hlinkClick r:id="rId3"/>
              <a:extLst>
                <a:ext uri="{FF2B5EF4-FFF2-40B4-BE49-F238E27FC236}">
                  <a16:creationId xmlns:a16="http://schemas.microsoft.com/office/drawing/2014/main" id="{FF79B434-903D-4252-BF81-D34699A97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2040" y="1793846"/>
              <a:ext cx="3568196" cy="506415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BF79255E-4EDD-432A-9995-98612F6555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38" y="1412776"/>
            <a:ext cx="4824536" cy="2956424"/>
          </a:xfrm>
          <a:prstGeom prst="rect">
            <a:avLst/>
          </a:prstGeom>
        </p:spPr>
      </p:pic>
      <p:sp>
        <p:nvSpPr>
          <p:cNvPr id="6" name="Pfeil: gebogen 5">
            <a:extLst>
              <a:ext uri="{FF2B5EF4-FFF2-40B4-BE49-F238E27FC236}">
                <a16:creationId xmlns:a16="http://schemas.microsoft.com/office/drawing/2014/main" id="{FA032958-623F-4052-AF99-46862A0CD1DC}"/>
              </a:ext>
            </a:extLst>
          </p:cNvPr>
          <p:cNvSpPr/>
          <p:nvPr/>
        </p:nvSpPr>
        <p:spPr bwMode="auto">
          <a:xfrm flipV="1">
            <a:off x="2574924" y="4077072"/>
            <a:ext cx="2158903" cy="864096"/>
          </a:xfrm>
          <a:prstGeom prst="ben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9DFEB48-5393-4B44-ADFE-7C027CF245AE}"/>
              </a:ext>
            </a:extLst>
          </p:cNvPr>
          <p:cNvSpPr txBox="1"/>
          <p:nvPr/>
        </p:nvSpPr>
        <p:spPr>
          <a:xfrm>
            <a:off x="325438" y="921616"/>
            <a:ext cx="3092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n-lt"/>
              </a:rPr>
              <a:t>Exemple: </a:t>
            </a:r>
            <a:r>
              <a:rPr lang="de-CH" b="1" dirty="0" err="1">
                <a:latin typeface="+mn-lt"/>
              </a:rPr>
              <a:t>décideurs</a:t>
            </a:r>
            <a:endParaRPr lang="de-CH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3286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7820E026-89DD-49B6-92C5-7B9B37B23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59879"/>
            <a:ext cx="7054874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tabLst>
                <a:tab pos="6638925" algn="l"/>
              </a:tabLst>
            </a:pPr>
            <a:r>
              <a:rPr lang="de-CH" sz="3600" b="1" kern="0" dirty="0"/>
              <a:t>RL02: Annexes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9DFEB48-5393-4B44-ADFE-7C027CF245AE}"/>
              </a:ext>
            </a:extLst>
          </p:cNvPr>
          <p:cNvSpPr txBox="1"/>
          <p:nvPr/>
        </p:nvSpPr>
        <p:spPr>
          <a:xfrm>
            <a:off x="325438" y="921616"/>
            <a:ext cx="346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n-lt"/>
              </a:rPr>
              <a:t>Exemple: </a:t>
            </a:r>
            <a:r>
              <a:rPr lang="de-CH" b="1" dirty="0" err="1">
                <a:latin typeface="+mn-lt"/>
              </a:rPr>
              <a:t>concepteurs</a:t>
            </a:r>
            <a:endParaRPr lang="de-CH" b="1" dirty="0"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C02465-E09E-4833-9ADB-6FA7E1CCA6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38" y="1416770"/>
            <a:ext cx="4663864" cy="149743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EB8DEFB-828F-40A3-8805-D25F06EE2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827" y="1574065"/>
            <a:ext cx="4410173" cy="528393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Pfeil: gebogen 5">
            <a:extLst>
              <a:ext uri="{FF2B5EF4-FFF2-40B4-BE49-F238E27FC236}">
                <a16:creationId xmlns:a16="http://schemas.microsoft.com/office/drawing/2014/main" id="{FA032958-623F-4052-AF99-46862A0CD1DC}"/>
              </a:ext>
            </a:extLst>
          </p:cNvPr>
          <p:cNvSpPr/>
          <p:nvPr/>
        </p:nvSpPr>
        <p:spPr bwMode="auto">
          <a:xfrm flipV="1">
            <a:off x="2258884" y="2713195"/>
            <a:ext cx="2158903" cy="864096"/>
          </a:xfrm>
          <a:prstGeom prst="ben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55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7820E026-89DD-49B6-92C5-7B9B37B23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59879"/>
            <a:ext cx="7054874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tabLst>
                <a:tab pos="6638925" algn="l"/>
              </a:tabLst>
            </a:pPr>
            <a:r>
              <a:rPr lang="de-CH" sz="3600" b="1" kern="0" dirty="0"/>
              <a:t>RL02: Annexes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9DFEB48-5393-4B44-ADFE-7C027CF245AE}"/>
              </a:ext>
            </a:extLst>
          </p:cNvPr>
          <p:cNvSpPr txBox="1"/>
          <p:nvPr/>
        </p:nvSpPr>
        <p:spPr>
          <a:xfrm>
            <a:off x="325438" y="921616"/>
            <a:ext cx="3948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n-lt"/>
              </a:rPr>
              <a:t>Exemple: </a:t>
            </a:r>
            <a:r>
              <a:rPr lang="de-CH" b="1" dirty="0" err="1">
                <a:latin typeface="+mn-lt"/>
              </a:rPr>
              <a:t>monteur</a:t>
            </a:r>
            <a:r>
              <a:rPr lang="de-CH" b="1" dirty="0">
                <a:latin typeface="+mn-lt"/>
              </a:rPr>
              <a:t> </a:t>
            </a:r>
            <a:r>
              <a:rPr lang="de-CH" b="1" dirty="0" err="1">
                <a:latin typeface="+mn-lt"/>
              </a:rPr>
              <a:t>réseau</a:t>
            </a:r>
            <a:endParaRPr lang="de-CH" b="1" dirty="0">
              <a:latin typeface="+mn-lt"/>
            </a:endParaRPr>
          </a:p>
        </p:txBody>
      </p:sp>
      <p:sp>
        <p:nvSpPr>
          <p:cNvPr id="6" name="Pfeil: gebogen 5">
            <a:extLst>
              <a:ext uri="{FF2B5EF4-FFF2-40B4-BE49-F238E27FC236}">
                <a16:creationId xmlns:a16="http://schemas.microsoft.com/office/drawing/2014/main" id="{FA032958-623F-4052-AF99-46862A0CD1DC}"/>
              </a:ext>
            </a:extLst>
          </p:cNvPr>
          <p:cNvSpPr/>
          <p:nvPr/>
        </p:nvSpPr>
        <p:spPr bwMode="auto">
          <a:xfrm flipV="1">
            <a:off x="2483768" y="3429000"/>
            <a:ext cx="2158903" cy="864096"/>
          </a:xfrm>
          <a:prstGeom prst="bentArrow">
            <a:avLst/>
          </a:prstGeom>
          <a:solidFill>
            <a:srgbClr val="0099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F5D7B5-358D-41E5-9856-13B14EB7D5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38" y="1416770"/>
            <a:ext cx="4501483" cy="187220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D7F7DAA-5FC9-42EC-9BA0-7813854EA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248316"/>
            <a:ext cx="4355976" cy="5609684"/>
          </a:xfrm>
          <a:prstGeom prst="rect">
            <a:avLst/>
          </a:prstGeom>
          <a:ln>
            <a:solidFill>
              <a:srgbClr val="0099FF"/>
            </a:solidFill>
          </a:ln>
        </p:spPr>
      </p:pic>
    </p:spTree>
    <p:extLst>
      <p:ext uri="{BB962C8B-B14F-4D97-AF65-F5344CB8AC3E}">
        <p14:creationId xmlns:p14="http://schemas.microsoft.com/office/powerpoint/2010/main" val="2716304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CH" sz="2400" dirty="0"/>
              <a:t>Questions?</a:t>
            </a:r>
          </a:p>
        </p:txBody>
      </p:sp>
      <p:pic>
        <p:nvPicPr>
          <p:cNvPr id="1026" name="Picture 2" descr="http://www.traffic-bs.de/uploads/pics/umfrage_7734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68" y="1224357"/>
            <a:ext cx="199072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46856" y="5013176"/>
            <a:ext cx="822960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CH" kern="0" dirty="0"/>
              <a:t>Merci de </a:t>
            </a:r>
            <a:r>
              <a:rPr lang="de-CH" kern="0" dirty="0" err="1"/>
              <a:t>votre</a:t>
            </a:r>
            <a:r>
              <a:rPr lang="de-CH" kern="0" dirty="0"/>
              <a:t> </a:t>
            </a:r>
            <a:r>
              <a:rPr lang="de-CH" kern="0" dirty="0" err="1"/>
              <a:t>attention</a:t>
            </a:r>
            <a:r>
              <a:rPr lang="de-CH" kern="0" dirty="0"/>
              <a:t>!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24358"/>
            <a:ext cx="2522197" cy="356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2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6EDD8BE-CE9E-440B-98B0-C713C7A553D5}"/>
              </a:ext>
            </a:extLst>
          </p:cNvPr>
          <p:cNvSpPr txBox="1"/>
          <p:nvPr/>
        </p:nvSpPr>
        <p:spPr>
          <a:xfrm>
            <a:off x="349857" y="2500752"/>
            <a:ext cx="4869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3200" b="1" dirty="0" err="1">
                <a:solidFill>
                  <a:srgbClr val="0099FF"/>
                </a:solidFill>
                <a:latin typeface="Arial"/>
              </a:rPr>
              <a:t>les</a:t>
            </a:r>
            <a:r>
              <a:rPr lang="de-CH" sz="3200" b="1" dirty="0">
                <a:solidFill>
                  <a:srgbClr val="0099FF"/>
                </a:solidFill>
                <a:latin typeface="Arial"/>
              </a:rPr>
              <a:t> </a:t>
            </a:r>
            <a:r>
              <a:rPr lang="de-CH" sz="3200" b="1" dirty="0" err="1">
                <a:solidFill>
                  <a:srgbClr val="0099FF"/>
                </a:solidFill>
                <a:latin typeface="Arial"/>
              </a:rPr>
              <a:t>conduites</a:t>
            </a:r>
            <a:r>
              <a:rPr lang="de-CH" sz="3200" b="1" dirty="0">
                <a:solidFill>
                  <a:srgbClr val="0099FF"/>
                </a:solidFill>
                <a:latin typeface="Arial"/>
              </a:rPr>
              <a:t> </a:t>
            </a:r>
            <a:r>
              <a:rPr lang="de-CH" sz="3200" b="1" dirty="0" err="1">
                <a:solidFill>
                  <a:srgbClr val="0099FF"/>
                </a:solidFill>
                <a:latin typeface="Arial"/>
              </a:rPr>
              <a:t>pression</a:t>
            </a:r>
            <a:r>
              <a:rPr lang="de-CH" sz="3200" b="1" dirty="0">
                <a:solidFill>
                  <a:srgbClr val="0099FF"/>
                </a:solidFill>
                <a:latin typeface="Arial"/>
              </a:rPr>
              <a:t> </a:t>
            </a:r>
            <a:r>
              <a:rPr lang="de-CH" sz="3200" b="1" dirty="0" err="1">
                <a:solidFill>
                  <a:srgbClr val="0099FF"/>
                </a:solidFill>
                <a:latin typeface="Arial"/>
              </a:rPr>
              <a:t>enterrées</a:t>
            </a:r>
            <a:r>
              <a:rPr lang="de-CH" sz="3200" b="1" dirty="0">
                <a:solidFill>
                  <a:srgbClr val="0099FF"/>
                </a:solidFill>
                <a:latin typeface="Arial"/>
              </a:rPr>
              <a:t> </a:t>
            </a:r>
            <a:r>
              <a:rPr lang="de-CH" sz="3200" b="1" dirty="0" err="1">
                <a:solidFill>
                  <a:srgbClr val="0099FF"/>
                </a:solidFill>
                <a:latin typeface="Arial"/>
              </a:rPr>
              <a:t>gaz</a:t>
            </a:r>
            <a:r>
              <a:rPr lang="de-CH" sz="3200" b="1" dirty="0">
                <a:solidFill>
                  <a:srgbClr val="0099FF"/>
                </a:solidFill>
                <a:latin typeface="Arial"/>
              </a:rPr>
              <a:t> et </a:t>
            </a:r>
            <a:r>
              <a:rPr lang="de-CH" sz="3200" b="1" dirty="0" err="1">
                <a:solidFill>
                  <a:srgbClr val="0099FF"/>
                </a:solidFill>
                <a:latin typeface="Arial"/>
              </a:rPr>
              <a:t>eau</a:t>
            </a:r>
            <a:endParaRPr kumimoji="0" lang="de-CH" sz="3200" b="1" i="0" u="none" strike="noStrike" kern="1200" cap="none" spc="0" normalizeH="0" baseline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0CD10C1-AD27-4206-9235-CDF12CBEA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564" y="1225423"/>
            <a:ext cx="3929372" cy="4921377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C55E92B-95B8-4321-A5A4-1E7FA9B53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2060079"/>
            <a:ext cx="424847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tabLst>
                <a:tab pos="6638925" algn="l"/>
              </a:tabLst>
            </a:pPr>
            <a:r>
              <a:rPr lang="de-CH" sz="3200" kern="0" dirty="0" err="1"/>
              <a:t>Directive</a:t>
            </a:r>
            <a:r>
              <a:rPr lang="de-CH" sz="3200" kern="0" dirty="0"/>
              <a:t>/</a:t>
            </a:r>
            <a:r>
              <a:rPr lang="de-CH" sz="3200" kern="0" dirty="0" err="1"/>
              <a:t>guide</a:t>
            </a:r>
            <a:r>
              <a:rPr lang="de-CH" sz="3200" kern="0" dirty="0"/>
              <a:t> </a:t>
            </a:r>
            <a:r>
              <a:rPr lang="de-CH" sz="3200" kern="0" dirty="0" err="1"/>
              <a:t>pour</a:t>
            </a:r>
            <a:endParaRPr lang="de-CH" sz="3200" kern="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C55E92B-95B8-4321-A5A4-1E7FA9B53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12776"/>
            <a:ext cx="739049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tabLst>
                <a:tab pos="6638925" algn="l"/>
              </a:tabLst>
            </a:pPr>
            <a:r>
              <a:rPr lang="de-CH" sz="3200" kern="0" dirty="0"/>
              <a:t>RL02</a:t>
            </a:r>
          </a:p>
        </p:txBody>
      </p:sp>
    </p:spTree>
    <p:extLst>
      <p:ext uri="{BB962C8B-B14F-4D97-AF65-F5344CB8AC3E}">
        <p14:creationId xmlns:p14="http://schemas.microsoft.com/office/powerpoint/2010/main" val="194762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365125" y="2251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de-DE" sz="2400">
              <a:latin typeface="Times New Roman" panose="02020603050405020304" pitchFamily="18" charset="0"/>
            </a:endParaRPr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auto">
          <a:xfrm>
            <a:off x="1150937" y="1124744"/>
            <a:ext cx="7669535" cy="5004594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7463">
              <a:lnSpc>
                <a:spcPct val="90000"/>
              </a:lnSpc>
              <a:spcBef>
                <a:spcPct val="20000"/>
              </a:spcBef>
            </a:pPr>
            <a:endParaRPr lang="de-CH" altLang="de-DE" sz="2800" b="1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800" b="1" dirty="0"/>
              <a:t>Peter Stauffer</a:t>
            </a:r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400" dirty="0" err="1"/>
              <a:t>Directeur</a:t>
            </a:r>
            <a:endParaRPr lang="de-CH" altLang="de-DE" sz="2400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400" dirty="0"/>
              <a:t>peter.stauffer@vkr.ch</a:t>
            </a:r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endParaRPr lang="de-CH" altLang="de-DE" sz="2000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800" b="1" dirty="0"/>
              <a:t>VKR</a:t>
            </a:r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400" dirty="0" err="1"/>
              <a:t>Association</a:t>
            </a:r>
            <a:r>
              <a:rPr lang="de-CH" altLang="de-DE" sz="2400" dirty="0"/>
              <a:t> </a:t>
            </a:r>
            <a:r>
              <a:rPr lang="de-CH" altLang="de-DE" sz="2400" dirty="0" err="1"/>
              <a:t>tubes</a:t>
            </a:r>
            <a:r>
              <a:rPr lang="de-CH" altLang="de-DE" sz="2400" dirty="0"/>
              <a:t> et </a:t>
            </a:r>
            <a:r>
              <a:rPr lang="de-CH" altLang="de-DE" sz="2400" dirty="0" err="1"/>
              <a:t>raccords</a:t>
            </a:r>
            <a:r>
              <a:rPr lang="de-CH" altLang="de-DE" sz="2400" dirty="0"/>
              <a:t> en </a:t>
            </a:r>
            <a:r>
              <a:rPr lang="de-CH" altLang="de-DE" sz="2400" dirty="0" err="1"/>
              <a:t>matières</a:t>
            </a:r>
            <a:r>
              <a:rPr lang="de-CH" altLang="de-DE" sz="2400" dirty="0"/>
              <a:t> </a:t>
            </a:r>
            <a:r>
              <a:rPr lang="de-CH" altLang="de-DE" sz="2400" dirty="0" err="1"/>
              <a:t>plastiques</a:t>
            </a:r>
            <a:endParaRPr lang="de-CH" altLang="de-DE" sz="2400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400" dirty="0" err="1"/>
              <a:t>Schachenallee</a:t>
            </a:r>
            <a:r>
              <a:rPr lang="de-CH" altLang="de-DE" sz="2400" dirty="0"/>
              <a:t> 29 C</a:t>
            </a:r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400" dirty="0"/>
              <a:t>5000 Aarau / AG</a:t>
            </a:r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400" dirty="0"/>
              <a:t>www.vkr.ch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23528" y="-34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600" b="1" kern="0" dirty="0" err="1"/>
              <a:t>Présentation</a:t>
            </a:r>
            <a:endParaRPr lang="de-DE" sz="3600" b="1" kern="0" dirty="0"/>
          </a:p>
        </p:txBody>
      </p:sp>
    </p:spTree>
    <p:extLst>
      <p:ext uri="{BB962C8B-B14F-4D97-AF65-F5344CB8AC3E}">
        <p14:creationId xmlns:p14="http://schemas.microsoft.com/office/powerpoint/2010/main" val="231033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365125" y="2251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de-DE" sz="2400">
              <a:latin typeface="Times New Roman" panose="02020603050405020304" pitchFamily="18" charset="0"/>
            </a:endParaRPr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auto">
          <a:xfrm>
            <a:off x="971600" y="1124744"/>
            <a:ext cx="7848872" cy="5004594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7463">
              <a:lnSpc>
                <a:spcPct val="90000"/>
              </a:lnSpc>
              <a:spcBef>
                <a:spcPct val="20000"/>
              </a:spcBef>
            </a:pPr>
            <a:endParaRPr lang="de-CH" altLang="de-DE" sz="2800" b="1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800" b="1" dirty="0"/>
              <a:t>Mirko </a:t>
            </a:r>
            <a:r>
              <a:rPr lang="de-CH" altLang="de-DE" sz="2800" b="1" dirty="0" err="1"/>
              <a:t>Possamai</a:t>
            </a:r>
            <a:endParaRPr lang="de-CH" altLang="de-DE" sz="2800" b="1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400" dirty="0" err="1"/>
              <a:t>Applications</a:t>
            </a:r>
            <a:r>
              <a:rPr lang="de-CH" altLang="de-DE" sz="2400" dirty="0"/>
              <a:t> / </a:t>
            </a:r>
            <a:r>
              <a:rPr lang="de-CH" altLang="de-DE" sz="2400" dirty="0" err="1"/>
              <a:t>gestions</a:t>
            </a:r>
            <a:r>
              <a:rPr lang="de-CH" altLang="de-DE" sz="2400" dirty="0"/>
              <a:t> </a:t>
            </a:r>
            <a:r>
              <a:rPr lang="de-CH" altLang="de-DE" sz="2400" dirty="0" err="1"/>
              <a:t>produits</a:t>
            </a:r>
            <a:r>
              <a:rPr lang="de-CH" altLang="de-DE" sz="2400" dirty="0"/>
              <a:t> et </a:t>
            </a:r>
            <a:r>
              <a:rPr lang="de-CH" altLang="de-DE" sz="2400" dirty="0" err="1"/>
              <a:t>systèmes</a:t>
            </a:r>
            <a:r>
              <a:rPr lang="de-CH" altLang="de-DE" sz="2400" dirty="0"/>
              <a:t> de </a:t>
            </a:r>
            <a:r>
              <a:rPr lang="de-CH" altLang="de-DE" sz="2400" dirty="0" err="1"/>
              <a:t>tubes</a:t>
            </a:r>
            <a:endParaRPr lang="de-CH" altLang="de-DE" sz="2400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endParaRPr lang="de-CH" altLang="de-DE" sz="2000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endParaRPr lang="de-CH" altLang="de-DE" sz="2000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800" b="1" dirty="0" err="1"/>
              <a:t>Haka</a:t>
            </a:r>
            <a:r>
              <a:rPr lang="de-CH" altLang="de-DE" sz="2800" b="1" dirty="0"/>
              <a:t> </a:t>
            </a:r>
            <a:r>
              <a:rPr lang="de-CH" altLang="de-DE" sz="2800" b="1" dirty="0" err="1"/>
              <a:t>Gerodur</a:t>
            </a:r>
            <a:endParaRPr lang="de-CH" altLang="de-DE" sz="2800" b="1" dirty="0"/>
          </a:p>
          <a:p>
            <a:pPr lvl="0" indent="17463">
              <a:lnSpc>
                <a:spcPct val="90000"/>
              </a:lnSpc>
              <a:spcBef>
                <a:spcPct val="20000"/>
              </a:spcBef>
            </a:pPr>
            <a:r>
              <a:rPr lang="de-DE" altLang="de-DE" sz="2400" dirty="0" err="1"/>
              <a:t>Giessenstrasse</a:t>
            </a:r>
            <a:r>
              <a:rPr lang="de-DE" altLang="de-DE" sz="2400" dirty="0"/>
              <a:t> 3</a:t>
            </a:r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400" dirty="0"/>
              <a:t>8717 </a:t>
            </a:r>
            <a:r>
              <a:rPr lang="de-CH" altLang="de-DE" sz="2400" dirty="0" err="1"/>
              <a:t>Benken</a:t>
            </a:r>
            <a:endParaRPr lang="de-CH" altLang="de-DE" sz="2400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DE" altLang="de-DE" sz="2400" dirty="0"/>
              <a:t>www.hakagerodur.ch</a:t>
            </a:r>
            <a:endParaRPr lang="de-CH" altLang="de-DE" sz="24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23528" y="-34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600" b="1" kern="0" dirty="0" err="1"/>
              <a:t>Présentation</a:t>
            </a:r>
            <a:endParaRPr lang="de-DE" sz="3600" b="1" kern="0" dirty="0"/>
          </a:p>
        </p:txBody>
      </p:sp>
      <p:sp>
        <p:nvSpPr>
          <p:cNvPr id="3" name="AutoShape 2" descr="Logo_Signatur_Outlook"/>
          <p:cNvSpPr>
            <a:spLocks noChangeAspect="1" noChangeArrowheads="1"/>
          </p:cNvSpPr>
          <p:nvPr/>
        </p:nvSpPr>
        <p:spPr bwMode="auto">
          <a:xfrm>
            <a:off x="31750" y="-449263"/>
            <a:ext cx="14668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73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 </a:t>
            </a:r>
            <a:r>
              <a:rPr lang="de-CH" dirty="0" err="1"/>
              <a:t>quoi</a:t>
            </a:r>
            <a:r>
              <a:rPr lang="de-CH" dirty="0"/>
              <a:t> </a:t>
            </a:r>
            <a:r>
              <a:rPr lang="de-CH" dirty="0" err="1"/>
              <a:t>s’agit-il</a:t>
            </a:r>
            <a:r>
              <a:rPr lang="de-CH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85395"/>
          </a:xfrm>
        </p:spPr>
        <p:txBody>
          <a:bodyPr/>
          <a:lstStyle/>
          <a:p>
            <a:r>
              <a:rPr lang="de-CH" sz="2400" dirty="0" err="1">
                <a:solidFill>
                  <a:srgbClr val="FF0000"/>
                </a:solidFill>
              </a:rPr>
              <a:t>Présentation</a:t>
            </a:r>
            <a:r>
              <a:rPr lang="de-CH" sz="2400" dirty="0">
                <a:solidFill>
                  <a:srgbClr val="FF0000"/>
                </a:solidFill>
              </a:rPr>
              <a:t> VKR</a:t>
            </a:r>
          </a:p>
          <a:p>
            <a:r>
              <a:rPr lang="de-CH" sz="2400" dirty="0"/>
              <a:t>La </a:t>
            </a:r>
            <a:r>
              <a:rPr lang="de-CH" sz="2400" dirty="0" err="1"/>
              <a:t>problématique</a:t>
            </a:r>
            <a:endParaRPr lang="de-CH" sz="2000" dirty="0"/>
          </a:p>
          <a:p>
            <a:r>
              <a:rPr lang="de-CH" sz="2400" dirty="0"/>
              <a:t>La </a:t>
            </a:r>
            <a:r>
              <a:rPr lang="de-CH" sz="2400" dirty="0" err="1"/>
              <a:t>solution</a:t>
            </a:r>
            <a:r>
              <a:rPr lang="de-CH" sz="2400" dirty="0"/>
              <a:t>: RL02-2017</a:t>
            </a:r>
          </a:p>
        </p:txBody>
      </p:sp>
    </p:spTree>
    <p:extLst>
      <p:ext uri="{BB962C8B-B14F-4D97-AF65-F5344CB8AC3E}">
        <p14:creationId xmlns:p14="http://schemas.microsoft.com/office/powerpoint/2010/main" val="125440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s\Pictures\Logo Pumpen Lech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5600"/>
            <a:ext cx="1593548" cy="64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s\Pictures\Logo Etertu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71" y="2108125"/>
            <a:ext cx="1730292" cy="62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:\2VKR\Kommunikation\Web\Vorstellung REHAU\REHAU LOGO_0000CF49 Kop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70" y="5208968"/>
            <a:ext cx="1767403" cy="88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S:\2VKR\Kommunikation\Web\Firmen_Logos\jpeg\INNOplastics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53" y="5649620"/>
            <a:ext cx="1315367" cy="114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Entreprises</a:t>
            </a:r>
            <a:r>
              <a:rPr lang="de-CH" dirty="0"/>
              <a:t> </a:t>
            </a:r>
            <a:r>
              <a:rPr lang="de-CH" dirty="0" err="1"/>
              <a:t>affiliées</a:t>
            </a:r>
            <a:r>
              <a:rPr lang="de-CH" dirty="0"/>
              <a:t> au VKR</a:t>
            </a:r>
          </a:p>
        </p:txBody>
      </p:sp>
      <p:pic>
        <p:nvPicPr>
          <p:cNvPr id="2050" name="Picture 2" descr="S:\2VKR\Kommunikation\Web\Firmen_Logos\jpeg\WIDOS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49" y="2730809"/>
            <a:ext cx="960138" cy="7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2VKR\Kommunikation\Web\Firmen_Logos\jpeg\APR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56" y="2885199"/>
            <a:ext cx="1722476" cy="6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2VKR\Kommunikation\Web\Firmen_Logos\jpeg\Borealis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993" y="5954240"/>
            <a:ext cx="2562013" cy="9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2VKR\Kommunikation\Web\Firmen_Logos\jpeg\CANPLAST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27" y="3648275"/>
            <a:ext cx="1323571" cy="30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:\2VKR\Kommunikation\Web\Firmen_Logos\jpeg\GeorgFischer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10" y="3123467"/>
            <a:ext cx="1631311" cy="5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S:\2VKR\Kommunikation\Web\Firmen_Logos\jpeg\Haka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4" y="1989810"/>
            <a:ext cx="2662807" cy="46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:\2VKR\Kommunikation\Web\Firmen_Logos\jpeg\hawle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52" y="4696569"/>
            <a:ext cx="2004257" cy="5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S:\2VKR\Kommunikation\Web\Firmen_Logos\jpeg\Herbert_Hofmann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1" y="4277058"/>
            <a:ext cx="3831939" cy="2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:\2VKR\Kommunikation\Web\Firmen_Logos\jpeg\hobas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47" y="4681098"/>
            <a:ext cx="1512490" cy="102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:\2VKR\Kommunikation\Web\Firmen_Logos\jpeg\InterApp.jpe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2" y="3917150"/>
            <a:ext cx="924379" cy="78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S:\2VKR\Kommunikation\Web\Firmen_Logos\jpeg\jansen.jpe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312" y="1197762"/>
            <a:ext cx="2592244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:\2VKR\Kommunikation\Web\Firmen_Logos\jpeg\Macomass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7" y="4611748"/>
            <a:ext cx="934115" cy="116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S:\2VKR\Kommunikation\Web\Firmen_Logos\jpeg\Mauderli.jpe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47" y="1833204"/>
            <a:ext cx="960903" cy="86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:\2VKR\Kommunikation\Web\Firmen_Logos\jpeg\Omya.jpe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90" y="5954240"/>
            <a:ext cx="1114129" cy="71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S:\2VKR\Kommunikation\Web\Firmen_Logos\jpeg\rowatec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36" y="4696569"/>
            <a:ext cx="1990356" cy="9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:\2VKR\Kommunikation\Web\Firmen_Logos\jpeg\Schaettin.jpe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70" y="5053080"/>
            <a:ext cx="1471957" cy="4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S:\2VKR\Kommunikation\Web\Firmen_Logos\jpeg\STALDER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60" y="2115551"/>
            <a:ext cx="2079229" cy="6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S:\2VKR\Kommunikation\Web\Firmen_Logos\jpeg\streng.jpe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2" y="1201443"/>
            <a:ext cx="2656470" cy="6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:\2VKR\Kommunikation\Web\Firmen_Logos\jpeg\symalit.jpe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92" y="1196752"/>
            <a:ext cx="2303711" cy="77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S:\2VKR\Kommunikation\Web\Firmen_Logos\jpeg\Total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21" y="5813304"/>
            <a:ext cx="1306467" cy="8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R:\2VKR\Aliaxis_image001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5" y="2730809"/>
            <a:ext cx="1748992" cy="5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5" y="3429000"/>
            <a:ext cx="1751951" cy="76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>
          <a:xfrm rot="19907685">
            <a:off x="1144136" y="3054968"/>
            <a:ext cx="6946132" cy="1323439"/>
          </a:xfrm>
          <a:prstGeom prst="rect">
            <a:avLst/>
          </a:prstGeom>
          <a:solidFill>
            <a:srgbClr val="A0FEFC">
              <a:alpha val="79000"/>
            </a:srgbClr>
          </a:solidFill>
        </p:spPr>
        <p:txBody>
          <a:bodyPr wrap="none" rtlCol="0">
            <a:spAutoFit/>
          </a:bodyPr>
          <a:lstStyle/>
          <a:p>
            <a:r>
              <a:rPr lang="de-CH" sz="4000" b="1" dirty="0">
                <a:solidFill>
                  <a:srgbClr val="0000FF"/>
                </a:solidFill>
                <a:latin typeface="+mj-lt"/>
              </a:rPr>
              <a:t>26 </a:t>
            </a:r>
            <a:r>
              <a:rPr lang="de-CH" sz="4000" b="1" dirty="0" err="1">
                <a:solidFill>
                  <a:srgbClr val="0000FF"/>
                </a:solidFill>
                <a:latin typeface="+mj-lt"/>
              </a:rPr>
              <a:t>entreprises</a:t>
            </a:r>
            <a:r>
              <a:rPr lang="de-CH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de-CH" sz="4000" b="1" dirty="0" err="1">
                <a:solidFill>
                  <a:srgbClr val="0000FF"/>
                </a:solidFill>
                <a:latin typeface="+mj-lt"/>
              </a:rPr>
              <a:t>affiliées</a:t>
            </a:r>
            <a:endParaRPr lang="de-CH" sz="4000" b="1" dirty="0">
              <a:solidFill>
                <a:srgbClr val="0000FF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4000" b="1" dirty="0" err="1">
                <a:solidFill>
                  <a:srgbClr val="0000FF"/>
                </a:solidFill>
                <a:latin typeface="+mj-lt"/>
              </a:rPr>
              <a:t>dont</a:t>
            </a:r>
            <a:r>
              <a:rPr lang="de-CH" sz="4000" b="1" dirty="0">
                <a:solidFill>
                  <a:srgbClr val="0000FF"/>
                </a:solidFill>
                <a:latin typeface="+mj-lt"/>
              </a:rPr>
              <a:t>  5 </a:t>
            </a:r>
            <a:r>
              <a:rPr lang="de-CH" sz="4000" b="1" dirty="0" err="1">
                <a:solidFill>
                  <a:srgbClr val="0000FF"/>
                </a:solidFill>
                <a:latin typeface="+mj-lt"/>
              </a:rPr>
              <a:t>membres</a:t>
            </a:r>
            <a:r>
              <a:rPr lang="de-CH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de-CH" sz="4000" b="1" dirty="0" err="1">
                <a:solidFill>
                  <a:srgbClr val="0000FF"/>
                </a:solidFill>
                <a:latin typeface="+mj-lt"/>
              </a:rPr>
              <a:t>associés</a:t>
            </a:r>
            <a:endParaRPr lang="de-CH" sz="40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029" name="Picture 5" descr="C:\Users\ps\Downloads\Simona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41" y="4087026"/>
            <a:ext cx="1931629" cy="3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97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trom.ch/fileadmin/templateRedesign/images/Logo_VSE_klei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66" y="4221088"/>
            <a:ext cx="1452314" cy="145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4" y="3525975"/>
            <a:ext cx="2042983" cy="936104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6051" y="490190"/>
            <a:ext cx="839040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b="1" kern="0" dirty="0">
                <a:latin typeface="+mj-lt"/>
              </a:rPr>
              <a:t>Le VKR et </a:t>
            </a:r>
            <a:r>
              <a:rPr lang="de-DE" b="1" kern="0" dirty="0" err="1">
                <a:latin typeface="+mj-lt"/>
              </a:rPr>
              <a:t>ses</a:t>
            </a:r>
            <a:r>
              <a:rPr lang="de-DE" b="1" kern="0" dirty="0">
                <a:latin typeface="+mj-lt"/>
              </a:rPr>
              <a:t> </a:t>
            </a:r>
            <a:r>
              <a:rPr lang="de-DE" b="1" kern="0" dirty="0" err="1">
                <a:latin typeface="+mj-lt"/>
              </a:rPr>
              <a:t>partenaires</a:t>
            </a:r>
            <a:endParaRPr lang="de-DE" b="1" kern="0" dirty="0">
              <a:latin typeface="+mj-lt"/>
            </a:endParaRPr>
          </a:p>
          <a:p>
            <a:r>
              <a:rPr lang="de-CH" sz="1800" dirty="0"/>
              <a:t>Des </a:t>
            </a:r>
            <a:r>
              <a:rPr lang="de-CH" sz="1800" dirty="0" err="1"/>
              <a:t>acteurs</a:t>
            </a:r>
            <a:r>
              <a:rPr lang="de-CH" sz="1800" dirty="0"/>
              <a:t> </a:t>
            </a:r>
            <a:r>
              <a:rPr lang="de-CH" sz="1800" dirty="0" err="1"/>
              <a:t>partageant</a:t>
            </a:r>
            <a:r>
              <a:rPr lang="de-CH" sz="1800" dirty="0"/>
              <a:t> des </a:t>
            </a:r>
            <a:r>
              <a:rPr lang="de-CH" sz="1800" dirty="0" err="1"/>
              <a:t>intérêts</a:t>
            </a:r>
            <a:r>
              <a:rPr lang="de-CH" sz="1800" dirty="0"/>
              <a:t> </a:t>
            </a:r>
            <a:r>
              <a:rPr lang="de-CH" sz="1800" dirty="0" err="1"/>
              <a:t>communs</a:t>
            </a:r>
            <a:r>
              <a:rPr lang="de-CH" sz="1800" dirty="0"/>
              <a:t> </a:t>
            </a:r>
          </a:p>
          <a:p>
            <a:endParaRPr lang="de-DE" b="1" kern="0" dirty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928"/>
            <a:ext cx="9144000" cy="2245056"/>
          </a:xfrm>
          <a:prstGeom prst="rect">
            <a:avLst/>
          </a:prstGeom>
          <a:ln>
            <a:solidFill>
              <a:srgbClr val="CCCCFF"/>
            </a:solidFill>
          </a:ln>
        </p:spPr>
      </p:pic>
      <p:sp>
        <p:nvSpPr>
          <p:cNvPr id="2" name="AutoShape 2" descr="Bildergebnis für suissetec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pic>
        <p:nvPicPr>
          <p:cNvPr id="3076" name="Picture 4" descr="http://www.meier-kopp.ch/media/1005/suissetec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47" y="3443089"/>
            <a:ext cx="3647094" cy="7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wisswaterpartnership.ch/wp-content/uploads/2014/09/logo_SVGW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84" y="3715977"/>
            <a:ext cx="2828925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vkr.ch/fileadmin/user_upload/VKR/Verband/Partner/QPlus_Logo.gif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841" y="5129559"/>
            <a:ext cx="13335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swisswaterpartnership.ch/wp-content/uploads/2014/09/logo_VSA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70" y="5540375"/>
            <a:ext cx="282892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6" y="4880098"/>
            <a:ext cx="1879290" cy="99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http://www.burri.world/sites/default/files/svs_web.pn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5658630"/>
            <a:ext cx="2932545" cy="16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age.jimcdn.com/app/cms/image/transf/none/path/sf56258aed679f40a/image/i6608db083a563a4f/version/1439813811/image.jp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31200"/>
            <a:ext cx="1257172" cy="9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887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algn="l"/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activités</a:t>
            </a:r>
            <a:r>
              <a:rPr lang="de-CH" sz="2000" dirty="0"/>
              <a:t> du VKR se </a:t>
            </a:r>
            <a:r>
              <a:rPr lang="de-CH" sz="2000" dirty="0" err="1"/>
              <a:t>focalisent</a:t>
            </a:r>
            <a:r>
              <a:rPr lang="de-CH" sz="2000" dirty="0"/>
              <a:t> </a:t>
            </a:r>
            <a:r>
              <a:rPr lang="de-CH" sz="2000" dirty="0" err="1"/>
              <a:t>sur</a:t>
            </a:r>
            <a:r>
              <a:rPr lang="de-CH" sz="2000" dirty="0"/>
              <a:t> deux </a:t>
            </a:r>
            <a:r>
              <a:rPr lang="de-CH" sz="2000" dirty="0" err="1"/>
              <a:t>cibles</a:t>
            </a:r>
            <a:r>
              <a:rPr lang="de-CH" sz="2000" dirty="0"/>
              <a:t>:</a:t>
            </a:r>
            <a:endParaRPr lang="de-CH" dirty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181268843"/>
              </p:ext>
            </p:extLst>
          </p:nvPr>
        </p:nvGraphicFramePr>
        <p:xfrm>
          <a:off x="3597" y="1471728"/>
          <a:ext cx="936104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870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A2ACF4-5BF9-47B8-8CDE-908588FC4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825C0F-1695-47B2-AD7F-D02EE0B52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E59E6F-22B3-43ED-B501-46EB2305A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0B6AA6-0985-43CF-A4EE-4D45212A2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VKR 2013 4zu3">
  <a:themeElements>
    <a:clrScheme name="VK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K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K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K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K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K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K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K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K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K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K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K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K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K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E17FCBCEC5C64783E08D059B329B72" ma:contentTypeVersion="0" ma:contentTypeDescription="Ein neues Dokument erstellen." ma:contentTypeScope="" ma:versionID="fc149d5d447f71802f56a4523b5527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b715de677b26ad619381b53932d724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FA62B4-E2B8-4A2B-A1A1-C4B70ED1A7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7439686-D6CD-4DFA-B3C0-8370625140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5906A4-C7EE-4758-AB7D-F2C0E92C0B0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583</Words>
  <Application>Microsoft Office PowerPoint</Application>
  <PresentationFormat>On-screen Show (4:3)</PresentationFormat>
  <Paragraphs>151</Paragraphs>
  <Slides>23</Slides>
  <Notes>12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Times New Roman</vt:lpstr>
      <vt:lpstr>Wingdings</vt:lpstr>
      <vt:lpstr>VKR 2013 4zu3</vt:lpstr>
      <vt:lpstr>PowerPoint Presentation</vt:lpstr>
      <vt:lpstr>VKR RL02 Directive/guide  pour les conduites pression enterrées  GAZ et EAU</vt:lpstr>
      <vt:lpstr>PowerPoint Presentation</vt:lpstr>
      <vt:lpstr>PowerPoint Presentation</vt:lpstr>
      <vt:lpstr>PowerPoint Presentation</vt:lpstr>
      <vt:lpstr>De quoi s’agit-il?</vt:lpstr>
      <vt:lpstr>Entreprises affiliées au VKR</vt:lpstr>
      <vt:lpstr>PowerPoint Presentation</vt:lpstr>
      <vt:lpstr>Les activités du VKR se focalisent sur deux cibles:</vt:lpstr>
      <vt:lpstr>De quoi s’agit-il?</vt:lpstr>
      <vt:lpstr>Manuels de formation / Documentation technique</vt:lpstr>
      <vt:lpstr>Directives RL02 et RL03 révisées</vt:lpstr>
      <vt:lpstr>PowerPoint Presentation</vt:lpstr>
      <vt:lpstr>De quoi s’agit-il?</vt:lpstr>
      <vt:lpstr>PowerPoint Presentation</vt:lpstr>
      <vt:lpstr>Subdivision du document principal</vt:lpstr>
      <vt:lpstr>Version à jour disponible sur internet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Stauffer</dc:creator>
  <cp:lastModifiedBy>Henri Chappuis</cp:lastModifiedBy>
  <cp:revision>99</cp:revision>
  <cp:lastPrinted>2017-01-12T12:59:22Z</cp:lastPrinted>
  <dcterms:created xsi:type="dcterms:W3CDTF">2014-10-08T12:38:19Z</dcterms:created>
  <dcterms:modified xsi:type="dcterms:W3CDTF">2018-04-17T06:58:30Z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0x010100E4E17FCBCEC5C64783E08D059B329B72</vt:lpwstr>
  </property>
</Properties>
</file>