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26"/>
  </p:notesMasterIdLst>
  <p:handoutMasterIdLst>
    <p:handoutMasterId r:id="rId27"/>
  </p:handoutMasterIdLst>
  <p:sldIdLst>
    <p:sldId id="258" r:id="rId2"/>
    <p:sldId id="441" r:id="rId3"/>
    <p:sldId id="434" r:id="rId4"/>
    <p:sldId id="415" r:id="rId5"/>
    <p:sldId id="435" r:id="rId6"/>
    <p:sldId id="442" r:id="rId7"/>
    <p:sldId id="417" r:id="rId8"/>
    <p:sldId id="443" r:id="rId9"/>
    <p:sldId id="416" r:id="rId10"/>
    <p:sldId id="420" r:id="rId11"/>
    <p:sldId id="432" r:id="rId12"/>
    <p:sldId id="418" r:id="rId13"/>
    <p:sldId id="430" r:id="rId14"/>
    <p:sldId id="419" r:id="rId15"/>
    <p:sldId id="431" r:id="rId16"/>
    <p:sldId id="444" r:id="rId17"/>
    <p:sldId id="436" r:id="rId18"/>
    <p:sldId id="438" r:id="rId19"/>
    <p:sldId id="447" r:id="rId20"/>
    <p:sldId id="439" r:id="rId21"/>
    <p:sldId id="424" r:id="rId22"/>
    <p:sldId id="445" r:id="rId23"/>
    <p:sldId id="446" r:id="rId24"/>
    <p:sldId id="428" r:id="rId25"/>
  </p:sldIdLst>
  <p:sldSz cx="9906000" cy="6858000" type="A4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6">
          <p15:clr>
            <a:srgbClr val="A4A3A4"/>
          </p15:clr>
        </p15:guide>
        <p15:guide id="2" pos="1805">
          <p15:clr>
            <a:srgbClr val="A4A3A4"/>
          </p15:clr>
        </p15:guide>
        <p15:guide id="3" pos="241">
          <p15:clr>
            <a:srgbClr val="A4A3A4"/>
          </p15:clr>
        </p15:guide>
        <p15:guide id="4" pos="60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9FC"/>
    <a:srgbClr val="CC6600"/>
    <a:srgbClr val="F8F8F8"/>
    <a:srgbClr val="EAEAEA"/>
    <a:srgbClr val="0099CC"/>
    <a:srgbClr val="00CCFF"/>
    <a:srgbClr val="0099FF"/>
    <a:srgbClr val="33CC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601" autoAdjust="0"/>
  </p:normalViewPr>
  <p:slideViewPr>
    <p:cSldViewPr snapToGrid="0" snapToObjects="1">
      <p:cViewPr varScale="1">
        <p:scale>
          <a:sx n="116" d="100"/>
          <a:sy n="116" d="100"/>
        </p:scale>
        <p:origin x="108" y="108"/>
      </p:cViewPr>
      <p:guideLst>
        <p:guide orient="horz" pos="2166"/>
        <p:guide pos="1805"/>
        <p:guide pos="241"/>
        <p:guide pos="60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2070" y="102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4D709C1-1B1E-428F-B89D-DFC48C2C43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18A4E43-DAF6-4CEF-801A-7A4EEFFD13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20.03.2014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D5DF17-A650-4B61-9374-3E41A87505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CCBC3-FEB4-409A-9D4D-14ABF7CDB2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3F9B7C2-EE1F-4438-B575-D5101A6A201C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01BC64E-4BB2-41DD-B8C2-CB9DE0501B8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4" tIns="46248" rIns="92494" bIns="46248" numCol="1" anchor="t" anchorCtr="0" compatLnSpc="1">
            <a:prstTxWarp prst="textNoShape">
              <a:avLst/>
            </a:prstTxWarp>
          </a:bodyPr>
          <a:lstStyle>
            <a:lvl1pPr defTabSz="925047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2B28849-DF08-4C1C-8E52-7727043C4D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4" tIns="46248" rIns="92494" bIns="46248" numCol="1" anchor="t" anchorCtr="0" compatLnSpc="1">
            <a:prstTxWarp prst="textNoShape">
              <a:avLst/>
            </a:prstTxWarp>
          </a:bodyPr>
          <a:lstStyle>
            <a:lvl1pPr algn="r" defTabSz="925047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20.03.2014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70EFAEF7-BB62-4A43-9211-4CD641BF5A7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4538"/>
            <a:ext cx="537210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EEA5E07-E13C-402B-97C6-B6D46A8640E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4" tIns="46248" rIns="92494" bIns="462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4B19AA3-2D07-4D4B-B174-E2DF146105A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4" tIns="46248" rIns="92494" bIns="46248" numCol="1" anchor="b" anchorCtr="0" compatLnSpc="1">
            <a:prstTxWarp prst="textNoShape">
              <a:avLst/>
            </a:prstTxWarp>
          </a:bodyPr>
          <a:lstStyle>
            <a:lvl1pPr defTabSz="925047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A0129546-F549-4FBF-A66D-11AEF25134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4" tIns="46248" rIns="92494" bIns="46248" numCol="1" anchor="b" anchorCtr="0" compatLnSpc="1">
            <a:prstTxWarp prst="textNoShape">
              <a:avLst/>
            </a:prstTxWarp>
          </a:bodyPr>
          <a:lstStyle>
            <a:lvl1pPr algn="r" defTabSz="925047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59BF24F-5DCF-4D6E-8C4A-18C5DEAAA51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FD04EFA1-2EB2-494F-9BEB-AE15C8ACD1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500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6724" indent="-275663" defTabSz="92500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02652" indent="-220530" defTabSz="92500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43713" indent="-220530" defTabSz="92500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84774" indent="-220530" defTabSz="92500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25835" indent="-220530" defTabSz="9250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66895" indent="-220530" defTabSz="9250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7956" indent="-220530" defTabSz="9250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49017" indent="-220530" defTabSz="9250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fld id="{379C2640-BB06-4EFB-BE70-9C7EE80B43EF}" type="slidenum">
              <a:rPr lang="de-DE" smtClean="0">
                <a:latin typeface="Times New Roman" pitchFamily="18" charset="0"/>
              </a:rPr>
              <a:pPr>
                <a:defRPr/>
              </a:pPr>
              <a:t>1</a:t>
            </a:fld>
            <a:endParaRPr lang="de-DE" dirty="0">
              <a:latin typeface="Times New Roman" pitchFamily="18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56C38F2-4F35-440F-BAAE-EAA9198DF8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7ACE4407-C12C-41A2-97CB-7ECB1899EF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CH" altLang="fr-FR"/>
          </a:p>
        </p:txBody>
      </p:sp>
      <p:sp>
        <p:nvSpPr>
          <p:cNvPr id="29701" name="Datumsplatzhalter 2">
            <a:extLst>
              <a:ext uri="{FF2B5EF4-FFF2-40B4-BE49-F238E27FC236}">
                <a16:creationId xmlns:a16="http://schemas.microsoft.com/office/drawing/2014/main" id="{BA195159-A135-4FDC-9350-5489ED73B9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>
            <a:lvl1pPr defTabSz="92500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6724" indent="-275663" defTabSz="92500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02652" indent="-220530" defTabSz="92500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43713" indent="-220530" defTabSz="92500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84774" indent="-220530" defTabSz="92500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25835" indent="-220530" defTabSz="9250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66895" indent="-220530" defTabSz="9250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7956" indent="-220530" defTabSz="9250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49017" indent="-220530" defTabSz="9250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dirty="0">
                <a:latin typeface="Times New Roman" pitchFamily="18" charset="0"/>
              </a:rPr>
              <a:t>20.03.2014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F27A504D-1A57-45BC-B117-8107D0245F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izenplatzhalter 2">
            <a:extLst>
              <a:ext uri="{FF2B5EF4-FFF2-40B4-BE49-F238E27FC236}">
                <a16:creationId xmlns:a16="http://schemas.microsoft.com/office/drawing/2014/main" id="{3D5547F6-7DB5-4A34-B4EF-FB1A88D14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CH" altLang="fr-F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57812D-2B91-4D69-92CC-BED8B7713D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20.03.2014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B39266-D0D1-4B32-9281-A70CF99EF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625868-0D6E-4827-B397-234A70FA4936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CCD03275-64C3-4CA0-97B9-B993874046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E85AE-C9D9-4305-BCF0-650B50A48B81}" type="slidenum">
              <a:rPr lang="de-DE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21912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338138"/>
            <a:ext cx="7676547" cy="542925"/>
          </a:xfrm>
        </p:spPr>
        <p:txBody>
          <a:bodyPr/>
          <a:lstStyle>
            <a:lvl1pPr>
              <a:defRPr sz="3000"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268413"/>
            <a:ext cx="8915399" cy="4930256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23BD7B-5F6F-48D2-8E94-D23E2CC4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8888" y="6583363"/>
            <a:ext cx="206375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F27AB6-4C91-4DB3-A744-4C58A779B2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5B7A6-1599-4C47-ACB1-8AC5CB3603C5}" type="slidenum">
              <a:rPr lang="de-DE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17672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338138"/>
            <a:ext cx="7676547" cy="542925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491" y="1268413"/>
            <a:ext cx="5185208" cy="4930256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495300" y="1268413"/>
            <a:ext cx="3643563" cy="4930256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00AF46B-3465-426C-9E76-6741104F3CE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98888" y="6583363"/>
            <a:ext cx="206375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19B2C4D8-EB8B-4AA3-BC9E-08056C2965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ADF9-5FBA-492F-82C8-6408D3A5719F}" type="slidenum">
              <a:rPr lang="de-DE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961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C16DA34-D8F3-4FC0-A101-E6200E00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8888" y="6583363"/>
            <a:ext cx="2063750" cy="27463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EC1C601-B727-494D-9791-344479F927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D418E-2ACA-4582-892C-38378EFB7E7C}" type="slidenum">
              <a:rPr lang="de-DE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77829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39E463A-463A-46EF-8C74-5D41DA7E1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8888" y="6583363"/>
            <a:ext cx="206375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51179E-9541-40DA-9816-B99F43BB9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F1FE-1CFC-481E-982D-BA5F6149D7DA}" type="slidenum">
              <a:rPr lang="de-DE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077611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9E615C6-A00B-4BE1-812F-295D76CB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8888" y="6583363"/>
            <a:ext cx="206375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24FE5E4-C49C-4454-B96D-E15E541DF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25550-3B4F-429C-A0FE-45A730A7AC0E}" type="slidenum">
              <a:rPr lang="de-DE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9749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0282CF8-FB81-4982-8EFA-8FA0E231B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8888" y="6583363"/>
            <a:ext cx="206375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16F66E-872D-47C9-8EEF-2FBB409C99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DE6A-EB23-489C-ADFA-2437287B597E}" type="slidenum">
              <a:rPr lang="de-DE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01991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034FB8-EB56-4613-95CE-847EF2A58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8888" y="6583363"/>
            <a:ext cx="206375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86A4B8-8EFE-40A9-B3E7-E73CD15CBF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0C463-BD0E-4F13-92D3-4E3E92FCDD52}" type="slidenum">
              <a:rPr lang="de-DE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13291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>
            <a:extLst>
              <a:ext uri="{FF2B5EF4-FFF2-40B4-BE49-F238E27FC236}">
                <a16:creationId xmlns:a16="http://schemas.microsoft.com/office/drawing/2014/main" id="{EB54EC60-9CAF-44DC-8A46-255DD5FE2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5213" y="1268413"/>
            <a:ext cx="201453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fr-FR"/>
              <a:t>Klicken Sie, um die Formate des Vorlagentextes zu bearbeiten</a:t>
            </a:r>
          </a:p>
          <a:p>
            <a:pPr lvl="1"/>
            <a:r>
              <a:rPr lang="de-DE" altLang="fr-FR"/>
              <a:t>Zweite Ebene</a:t>
            </a:r>
          </a:p>
          <a:p>
            <a:pPr lvl="2"/>
            <a:r>
              <a:rPr lang="de-DE" altLang="fr-FR"/>
              <a:t>Dritte Ebene</a:t>
            </a:r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5B3CF754-CE01-48DA-AA67-8D3615621B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8088" y="6484938"/>
            <a:ext cx="2063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8C2890B-734F-4820-AAE9-A2FE91AD0F7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9875C76-18BE-4A22-8604-5D4641F88D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5313" y="338138"/>
            <a:ext cx="51657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fr-FR"/>
              <a:t>Für unsere Kunden</a:t>
            </a:r>
          </a:p>
        </p:txBody>
      </p:sp>
      <p:sp>
        <p:nvSpPr>
          <p:cNvPr id="1029" name="Rectangle 73">
            <a:extLst>
              <a:ext uri="{FF2B5EF4-FFF2-40B4-BE49-F238E27FC236}">
                <a16:creationId xmlns:a16="http://schemas.microsoft.com/office/drawing/2014/main" id="{175DC6EE-906A-4212-9763-F4A64A933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8" y="6489700"/>
            <a:ext cx="26717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fr-FR" sz="1200" dirty="0">
                <a:latin typeface="Frutiger 45 Light"/>
              </a:rPr>
              <a:t>Formation </a:t>
            </a:r>
            <a:r>
              <a:rPr lang="de-DE" altLang="fr-FR" sz="1200" dirty="0" err="1">
                <a:latin typeface="Frutiger 45 Light"/>
              </a:rPr>
              <a:t>continue</a:t>
            </a:r>
            <a:r>
              <a:rPr lang="de-DE" altLang="fr-FR" sz="1200" dirty="0">
                <a:latin typeface="Frutiger 45 Light"/>
              </a:rPr>
              <a:t> ASF 2018</a:t>
            </a:r>
          </a:p>
        </p:txBody>
      </p:sp>
      <p:pic>
        <p:nvPicPr>
          <p:cNvPr id="1030" name="Grafik 1">
            <a:extLst>
              <a:ext uri="{FF2B5EF4-FFF2-40B4-BE49-F238E27FC236}">
                <a16:creationId xmlns:a16="http://schemas.microsoft.com/office/drawing/2014/main" id="{7BA4BB25-0B87-48F4-832B-8C40F2898B1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152400"/>
            <a:ext cx="18764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Frutiger 95 Ultra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Frutiger 95 Ultra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Frutiger 95 Ultra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Frutiger 95 Ultra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Frutiger 95 Ultra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Frutiger 95 Ultra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Frutiger 95 Ultra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Frutiger 95 Ultra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80" name="Rectangle 16">
            <a:extLst>
              <a:ext uri="{FF2B5EF4-FFF2-40B4-BE49-F238E27FC236}">
                <a16:creationId xmlns:a16="http://schemas.microsoft.com/office/drawing/2014/main" id="{47C247CA-BCCF-4EC2-89E1-9D4AFD972B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7338" y="1063625"/>
            <a:ext cx="9215437" cy="901700"/>
          </a:xfrm>
        </p:spPr>
        <p:txBody>
          <a:bodyPr anchor="t"/>
          <a:lstStyle/>
          <a:p>
            <a:pPr algn="ctr">
              <a:defRPr/>
            </a:pPr>
            <a:r>
              <a:rPr lang="de-CH" sz="2400" b="1" dirty="0">
                <a:solidFill>
                  <a:schemeClr val="tx1"/>
                </a:solidFill>
                <a:latin typeface="+mn-lt"/>
              </a:rPr>
              <a:t>Abandon du chlore</a:t>
            </a:r>
            <a:br>
              <a:rPr lang="de-CH" sz="2400" b="1" dirty="0">
                <a:solidFill>
                  <a:schemeClr val="tx1"/>
                </a:solidFill>
                <a:latin typeface="+mn-lt"/>
              </a:rPr>
            </a:br>
            <a:r>
              <a:rPr lang="de-CH" sz="2400" b="1" dirty="0" err="1">
                <a:solidFill>
                  <a:schemeClr val="tx1"/>
                </a:solidFill>
                <a:latin typeface="+mn-lt"/>
              </a:rPr>
              <a:t>Dégermination</a:t>
            </a:r>
            <a:r>
              <a:rPr lang="de-CH" sz="2400" b="1" dirty="0">
                <a:solidFill>
                  <a:schemeClr val="tx1"/>
                </a:solidFill>
                <a:latin typeface="+mn-lt"/>
              </a:rPr>
              <a:t> par UV </a:t>
            </a:r>
            <a:r>
              <a:rPr lang="de-CH" sz="2400" b="1" dirty="0" err="1">
                <a:solidFill>
                  <a:schemeClr val="tx1"/>
                </a:solidFill>
                <a:latin typeface="+mn-lt"/>
              </a:rPr>
              <a:t>ou</a:t>
            </a:r>
            <a:r>
              <a:rPr lang="de-CH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de-CH" sz="2400" b="1" dirty="0" err="1">
                <a:solidFill>
                  <a:schemeClr val="tx1"/>
                </a:solidFill>
                <a:latin typeface="+mn-lt"/>
              </a:rPr>
              <a:t>ultrafiltration</a:t>
            </a:r>
            <a:br>
              <a:rPr lang="de-CH" dirty="0">
                <a:solidFill>
                  <a:schemeClr val="tx1"/>
                </a:solidFill>
              </a:rPr>
            </a:br>
            <a:br>
              <a:rPr lang="de-CH" sz="2400" dirty="0">
                <a:solidFill>
                  <a:schemeClr val="tx1"/>
                </a:solidFill>
              </a:rPr>
            </a:br>
            <a:br>
              <a:rPr lang="de-CH" sz="2400" dirty="0">
                <a:solidFill>
                  <a:schemeClr val="tx1"/>
                </a:solidFill>
              </a:rPr>
            </a:br>
            <a:br>
              <a:rPr lang="de-CH" sz="2400" dirty="0">
                <a:solidFill>
                  <a:schemeClr val="tx1"/>
                </a:solidFill>
              </a:rPr>
            </a:br>
            <a:br>
              <a:rPr lang="de-CH" sz="2400" dirty="0">
                <a:solidFill>
                  <a:schemeClr val="tx1"/>
                </a:solidFill>
              </a:rPr>
            </a:br>
            <a:br>
              <a:rPr lang="de-CH" sz="2400" dirty="0">
                <a:solidFill>
                  <a:schemeClr val="tx1"/>
                </a:solidFill>
              </a:rPr>
            </a:br>
            <a:br>
              <a:rPr lang="de-CH" sz="2400" dirty="0">
                <a:solidFill>
                  <a:schemeClr val="tx1"/>
                </a:solidFill>
              </a:rPr>
            </a:br>
            <a:br>
              <a:rPr lang="de-CH" sz="2000" dirty="0">
                <a:solidFill>
                  <a:schemeClr val="tx1"/>
                </a:solidFill>
                <a:latin typeface="+mn-lt"/>
              </a:rPr>
            </a:br>
            <a:br>
              <a:rPr lang="de-CH" sz="2400" dirty="0">
                <a:solidFill>
                  <a:schemeClr val="tx1"/>
                </a:solidFill>
                <a:latin typeface="+mn-lt"/>
              </a:rPr>
            </a:br>
            <a:br>
              <a:rPr lang="de-CH" sz="1800" b="1" dirty="0"/>
            </a:br>
            <a:br>
              <a:rPr lang="de-CH" b="1" dirty="0"/>
            </a:br>
            <a:endParaRPr lang="de-DE" b="1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DE0A99EB-BEEE-4C96-9F88-4B47AB8874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0C7774-1FE9-4A62-92DA-EEA4E25D1397}" type="slidenum">
              <a:rPr lang="de-DE"/>
              <a:pPr>
                <a:defRPr/>
              </a:pPr>
              <a:t>1</a:t>
            </a:fld>
            <a:endParaRPr lang="de-DE" sz="1400" dirty="0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F4F4FFE0-3B2C-4D22-B19B-325B9AD1B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8" y="5413375"/>
            <a:ext cx="8742362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Frutiger 95 Ultra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Frutiger 95 Ultra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Frutiger 95 Ultra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Frutiger 95 UltraBlack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Frutiger 95 UltraBlack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Frutiger 95 UltraBlack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Frutiger 95 UltraBlack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Frutiger 95 UltraBlack" pitchFamily="34" charset="0"/>
              </a:defRPr>
            </a:lvl9pPr>
          </a:lstStyle>
          <a:p>
            <a:pPr algn="ctr">
              <a:spcBef>
                <a:spcPts val="2400"/>
              </a:spcBef>
              <a:defRPr/>
            </a:pPr>
            <a:r>
              <a:rPr lang="de-CH" sz="2000" kern="0" dirty="0">
                <a:solidFill>
                  <a:schemeClr val="tx1"/>
                </a:solidFill>
                <a:latin typeface="+mn-lt"/>
              </a:rPr>
              <a:t>Marc Huber, HOLINGER AG</a:t>
            </a:r>
          </a:p>
          <a:p>
            <a:pPr algn="ctr">
              <a:spcBef>
                <a:spcPts val="1200"/>
              </a:spcBef>
              <a:defRPr/>
            </a:pPr>
            <a:r>
              <a:rPr lang="de-CH" sz="2000" kern="0" dirty="0">
                <a:solidFill>
                  <a:srgbClr val="000000"/>
                </a:solidFill>
                <a:latin typeface="Frutiger 45 Light"/>
              </a:rPr>
              <a:t>Formation </a:t>
            </a:r>
            <a:r>
              <a:rPr lang="de-CH" sz="2000" kern="0" dirty="0" err="1">
                <a:solidFill>
                  <a:srgbClr val="000000"/>
                </a:solidFill>
                <a:latin typeface="Frutiger 45 Light"/>
              </a:rPr>
              <a:t>continue</a:t>
            </a:r>
            <a:r>
              <a:rPr lang="de-CH" sz="2000" kern="0" dirty="0">
                <a:solidFill>
                  <a:srgbClr val="000000"/>
                </a:solidFill>
                <a:latin typeface="Frutiger 45 Light"/>
              </a:rPr>
              <a:t> ASF 2018</a:t>
            </a:r>
            <a:br>
              <a:rPr lang="de-CH" sz="2400" kern="0" dirty="0">
                <a:solidFill>
                  <a:schemeClr val="tx1"/>
                </a:solidFill>
                <a:latin typeface="+mn-lt"/>
              </a:rPr>
            </a:br>
            <a:br>
              <a:rPr lang="de-CH" sz="2400" kern="0" dirty="0">
                <a:solidFill>
                  <a:schemeClr val="tx1"/>
                </a:solidFill>
                <a:latin typeface="+mn-lt"/>
              </a:rPr>
            </a:br>
            <a:br>
              <a:rPr lang="de-CH" sz="1800" b="1" kern="0" dirty="0"/>
            </a:br>
            <a:br>
              <a:rPr lang="de-CH" b="1" kern="0" dirty="0"/>
            </a:br>
            <a:endParaRPr lang="de-DE" b="1" kern="0" dirty="0"/>
          </a:p>
        </p:txBody>
      </p:sp>
      <p:grpSp>
        <p:nvGrpSpPr>
          <p:cNvPr id="12293" name="Gruppieren 2">
            <a:extLst>
              <a:ext uri="{FF2B5EF4-FFF2-40B4-BE49-F238E27FC236}">
                <a16:creationId xmlns:a16="http://schemas.microsoft.com/office/drawing/2014/main" id="{2048C2D6-E1C5-4D36-B46C-BD38C36401E4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2184400"/>
            <a:ext cx="4271963" cy="2743200"/>
            <a:chOff x="3219450" y="2198916"/>
            <a:chExt cx="5480500" cy="4071245"/>
          </a:xfrm>
        </p:grpSpPr>
        <p:pic>
          <p:nvPicPr>
            <p:cNvPr id="12295" name="Picture 2" descr="P:\3098_hlt\1_Konzept_Beratung\6_Fotos\GWPW Birshalden\IMG_3016.JPG">
              <a:extLst>
                <a:ext uri="{FF2B5EF4-FFF2-40B4-BE49-F238E27FC236}">
                  <a16:creationId xmlns:a16="http://schemas.microsoft.com/office/drawing/2014/main" id="{0532AF18-503F-4C52-A608-444904106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95" y="2198916"/>
              <a:ext cx="2761155" cy="4071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2" descr="C:\Users\hum\Desktop\Dossier Fotos\IMG_7528.JPG">
              <a:extLst>
                <a:ext uri="{FF2B5EF4-FFF2-40B4-BE49-F238E27FC236}">
                  <a16:creationId xmlns:a16="http://schemas.microsoft.com/office/drawing/2014/main" id="{93703332-C54D-4178-8B75-326DA6D96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543500" y="2874866"/>
              <a:ext cx="4071245" cy="2719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4" name="Grafik 8">
            <a:extLst>
              <a:ext uri="{FF2B5EF4-FFF2-40B4-BE49-F238E27FC236}">
                <a16:creationId xmlns:a16="http://schemas.microsoft.com/office/drawing/2014/main" id="{EE6B1DC3-1933-4594-BC2E-C356925E7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003425"/>
            <a:ext cx="8505825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>
            <a:extLst>
              <a:ext uri="{FF2B5EF4-FFF2-40B4-BE49-F238E27FC236}">
                <a16:creationId xmlns:a16="http://schemas.microsoft.com/office/drawing/2014/main" id="{B715EC17-BE6C-41AE-A531-5E3DB59DFE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6167438" cy="542925"/>
          </a:xfrm>
        </p:spPr>
        <p:txBody>
          <a:bodyPr/>
          <a:lstStyle/>
          <a:p>
            <a:r>
              <a:rPr lang="de-CH" altLang="fr-FR" dirty="0" err="1"/>
              <a:t>Conception</a:t>
            </a:r>
            <a:r>
              <a:rPr lang="de-CH" altLang="fr-FR" dirty="0"/>
              <a:t>: </a:t>
            </a:r>
            <a:r>
              <a:rPr lang="de-CH" altLang="fr-FR" dirty="0" err="1"/>
              <a:t>conditions</a:t>
            </a:r>
            <a:r>
              <a:rPr lang="de-CH" altLang="fr-FR" dirty="0"/>
              <a:t> </a:t>
            </a:r>
            <a:r>
              <a:rPr lang="de-CH" altLang="fr-FR" dirty="0" err="1"/>
              <a:t>requises</a:t>
            </a:r>
            <a:endParaRPr lang="de-CH" altLang="fr-FR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B455CA-13D0-44E7-AEE5-4E79B019DDC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D48959-2A36-4439-853D-745B05869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3FE68-C569-4210-9251-7AB8E3B339A4}" type="slidenum">
              <a:rPr lang="de-DE" smtClean="0"/>
              <a:pPr>
                <a:defRPr/>
              </a:pPr>
              <a:t>10</a:t>
            </a:fld>
            <a:endParaRPr lang="de-DE" sz="140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B74ACAC-2DFE-4118-8FC2-AD0F3BDA2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68413"/>
            <a:ext cx="8915400" cy="49307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CH" sz="2000" dirty="0" err="1"/>
              <a:t>Paramètres</a:t>
            </a:r>
            <a:r>
              <a:rPr lang="de-CH" sz="2000" dirty="0"/>
              <a:t> de </a:t>
            </a:r>
            <a:r>
              <a:rPr lang="de-CH" sz="2000" dirty="0" err="1"/>
              <a:t>base</a:t>
            </a:r>
            <a:r>
              <a:rPr lang="de-CH" sz="2000" dirty="0"/>
              <a:t>:</a:t>
            </a:r>
          </a:p>
          <a:p>
            <a:pPr>
              <a:defRPr/>
            </a:pPr>
            <a:r>
              <a:rPr lang="de-CH" sz="2000" dirty="0" err="1"/>
              <a:t>Analyses</a:t>
            </a:r>
            <a:r>
              <a:rPr lang="de-CH" sz="2000" dirty="0"/>
              <a:t> des </a:t>
            </a:r>
            <a:r>
              <a:rPr lang="de-CH" sz="2000" dirty="0" err="1"/>
              <a:t>eaux</a:t>
            </a:r>
            <a:r>
              <a:rPr lang="de-CH" sz="2000" dirty="0"/>
              <a:t> </a:t>
            </a:r>
            <a:r>
              <a:rPr lang="de-CH" sz="2000" dirty="0" err="1"/>
              <a:t>brutes</a:t>
            </a:r>
            <a:r>
              <a:rPr lang="de-CH" sz="2000" dirty="0"/>
              <a:t> </a:t>
            </a:r>
            <a:r>
              <a:rPr lang="de-CH" sz="2000" dirty="0" err="1"/>
              <a:t>pendant</a:t>
            </a:r>
            <a:r>
              <a:rPr lang="de-CH" sz="2000" dirty="0"/>
              <a:t> min. 1 </a:t>
            </a:r>
            <a:r>
              <a:rPr lang="de-CH" sz="2000" dirty="0" err="1"/>
              <a:t>année</a:t>
            </a:r>
            <a:r>
              <a:rPr lang="de-CH" sz="2000" dirty="0"/>
              <a:t> (en </a:t>
            </a:r>
            <a:r>
              <a:rPr lang="de-CH" sz="2000" dirty="0" err="1"/>
              <a:t>particulier</a:t>
            </a:r>
            <a:r>
              <a:rPr lang="de-CH" sz="2000" dirty="0"/>
              <a:t> </a:t>
            </a:r>
            <a:r>
              <a:rPr lang="de-CH" sz="2000" dirty="0" err="1"/>
              <a:t>pour</a:t>
            </a:r>
            <a:r>
              <a:rPr lang="de-CH" sz="2000" dirty="0"/>
              <a:t> SSK/SAK</a:t>
            </a:r>
            <a:r>
              <a:rPr lang="de-CH" sz="2000" baseline="-25000" dirty="0"/>
              <a:t>254</a:t>
            </a:r>
            <a:r>
              <a:rPr lang="de-CH" sz="2000" dirty="0"/>
              <a:t>, </a:t>
            </a:r>
            <a:r>
              <a:rPr lang="de-CH" sz="2000" dirty="0" err="1"/>
              <a:t>turbidité</a:t>
            </a:r>
            <a:r>
              <a:rPr lang="de-CH" sz="2000" dirty="0"/>
              <a:t>, </a:t>
            </a:r>
            <a:r>
              <a:rPr lang="de-CH" sz="2000" dirty="0" err="1"/>
              <a:t>qualité</a:t>
            </a:r>
            <a:r>
              <a:rPr lang="de-CH" sz="2000" dirty="0"/>
              <a:t> </a:t>
            </a:r>
            <a:r>
              <a:rPr lang="de-CH" sz="2000" dirty="0" err="1"/>
              <a:t>microbiologique</a:t>
            </a:r>
            <a:r>
              <a:rPr lang="de-CH" sz="2000" dirty="0"/>
              <a:t>)</a:t>
            </a:r>
            <a:endParaRPr lang="de-CH" sz="20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de-CH" sz="2000" dirty="0" err="1"/>
              <a:t>Évaluation</a:t>
            </a:r>
            <a:r>
              <a:rPr lang="de-CH" sz="2000" dirty="0"/>
              <a:t> des </a:t>
            </a:r>
            <a:r>
              <a:rPr lang="de-CH" sz="2000" dirty="0" err="1"/>
              <a:t>risques</a:t>
            </a:r>
            <a:r>
              <a:rPr lang="de-CH" sz="2000" dirty="0"/>
              <a:t> (</a:t>
            </a:r>
            <a:r>
              <a:rPr lang="de-CH" sz="2000" dirty="0" err="1"/>
              <a:t>affectations</a:t>
            </a:r>
            <a:r>
              <a:rPr lang="de-CH" sz="2000" dirty="0"/>
              <a:t> des </a:t>
            </a:r>
            <a:r>
              <a:rPr lang="de-CH" sz="2000" dirty="0" err="1"/>
              <a:t>zones</a:t>
            </a:r>
            <a:r>
              <a:rPr lang="de-CH" sz="2000" dirty="0"/>
              <a:t> de </a:t>
            </a:r>
            <a:r>
              <a:rPr lang="de-CH" sz="2000" dirty="0" err="1"/>
              <a:t>protection</a:t>
            </a:r>
            <a:r>
              <a:rPr lang="de-CH" sz="2000" dirty="0"/>
              <a:t>, </a:t>
            </a:r>
            <a:r>
              <a:rPr lang="de-CH" sz="2000" dirty="0" err="1"/>
              <a:t>risques</a:t>
            </a:r>
            <a:r>
              <a:rPr lang="de-CH" sz="2000" dirty="0"/>
              <a:t> </a:t>
            </a:r>
            <a:r>
              <a:rPr lang="de-CH" sz="2000" dirty="0" err="1"/>
              <a:t>dans</a:t>
            </a:r>
            <a:r>
              <a:rPr lang="de-CH" sz="2000" dirty="0"/>
              <a:t> le </a:t>
            </a:r>
            <a:r>
              <a:rPr lang="de-CH" sz="2000" dirty="0" err="1"/>
              <a:t>bassin</a:t>
            </a:r>
            <a:r>
              <a:rPr lang="de-CH" sz="2000" dirty="0"/>
              <a:t> </a:t>
            </a:r>
            <a:r>
              <a:rPr lang="de-CH" sz="2000" dirty="0" err="1"/>
              <a:t>versant</a:t>
            </a:r>
            <a:r>
              <a:rPr lang="de-CH" sz="2000" dirty="0"/>
              <a:t>?)</a:t>
            </a:r>
          </a:p>
          <a:p>
            <a:pPr marL="0" indent="0">
              <a:buFontTx/>
              <a:buNone/>
              <a:defRPr/>
            </a:pPr>
            <a:endParaRPr lang="de-CH" sz="2000" dirty="0"/>
          </a:p>
          <a:p>
            <a:pPr marL="0" indent="0">
              <a:buFontTx/>
              <a:buNone/>
              <a:defRPr/>
            </a:pPr>
            <a:r>
              <a:rPr lang="de-CH" sz="2000" dirty="0"/>
              <a:t>Evaluation des </a:t>
            </a:r>
            <a:r>
              <a:rPr lang="de-CH" sz="2000" dirty="0" err="1"/>
              <a:t>paramètres</a:t>
            </a:r>
            <a:r>
              <a:rPr lang="de-CH" sz="2000" dirty="0"/>
              <a:t> de </a:t>
            </a:r>
            <a:r>
              <a:rPr lang="de-CH" sz="2000" dirty="0" err="1"/>
              <a:t>base</a:t>
            </a:r>
            <a:r>
              <a:rPr lang="de-CH" sz="2000" dirty="0"/>
              <a:t>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CH" sz="2000" dirty="0" err="1">
                <a:sym typeface="Wingdings" panose="05000000000000000000" pitchFamily="2" charset="2"/>
              </a:rPr>
              <a:t>Capacité</a:t>
            </a:r>
            <a:r>
              <a:rPr lang="de-CH" sz="2000" dirty="0">
                <a:sym typeface="Wingdings" panose="05000000000000000000" pitchFamily="2" charset="2"/>
              </a:rPr>
              <a:t> de </a:t>
            </a:r>
            <a:r>
              <a:rPr lang="de-CH" sz="2000" dirty="0" err="1">
                <a:sym typeface="Wingdings" panose="05000000000000000000" pitchFamily="2" charset="2"/>
              </a:rPr>
              <a:t>traitement</a:t>
            </a:r>
            <a:r>
              <a:rPr lang="de-CH" sz="2000" dirty="0">
                <a:sym typeface="Wingdings" panose="05000000000000000000" pitchFamily="2" charset="2"/>
              </a:rPr>
              <a:t> </a:t>
            </a:r>
            <a:r>
              <a:rPr lang="de-CH" sz="2000" dirty="0" err="1">
                <a:sym typeface="Wingdings" panose="05000000000000000000" pitchFamily="2" charset="2"/>
              </a:rPr>
              <a:t>nécessaire</a:t>
            </a:r>
            <a:r>
              <a:rPr lang="de-CH" sz="2000" dirty="0">
                <a:sym typeface="Wingdings" panose="05000000000000000000" pitchFamily="2" charset="2"/>
              </a:rPr>
              <a:t>?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CH" sz="2000" dirty="0" err="1">
                <a:sym typeface="Wingdings" panose="05000000000000000000" pitchFamily="2" charset="2"/>
              </a:rPr>
              <a:t>Un</a:t>
            </a:r>
            <a:r>
              <a:rPr lang="de-CH" sz="2000" dirty="0">
                <a:sym typeface="Wingdings" panose="05000000000000000000" pitchFamily="2" charset="2"/>
              </a:rPr>
              <a:t> </a:t>
            </a:r>
            <a:r>
              <a:rPr lang="de-CH" sz="2000" dirty="0" err="1">
                <a:sym typeface="Wingdings" panose="05000000000000000000" pitchFamily="2" charset="2"/>
              </a:rPr>
              <a:t>seul</a:t>
            </a:r>
            <a:r>
              <a:rPr lang="de-CH" sz="2000" dirty="0">
                <a:sym typeface="Wingdings" panose="05000000000000000000" pitchFamily="2" charset="2"/>
              </a:rPr>
              <a:t> </a:t>
            </a:r>
            <a:r>
              <a:rPr lang="de-CH" sz="2000" dirty="0" err="1">
                <a:sym typeface="Wingdings" panose="05000000000000000000" pitchFamily="2" charset="2"/>
              </a:rPr>
              <a:t>palier</a:t>
            </a:r>
            <a:r>
              <a:rPr lang="de-CH" sz="2000" dirty="0">
                <a:sym typeface="Wingdings" panose="05000000000000000000" pitchFamily="2" charset="2"/>
              </a:rPr>
              <a:t> de </a:t>
            </a:r>
            <a:r>
              <a:rPr lang="de-CH" sz="2000" dirty="0" err="1">
                <a:sym typeface="Wingdings" panose="05000000000000000000" pitchFamily="2" charset="2"/>
              </a:rPr>
              <a:t>traitement</a:t>
            </a:r>
            <a:r>
              <a:rPr lang="de-CH" sz="2000" dirty="0">
                <a:sym typeface="Wingdings" panose="05000000000000000000" pitchFamily="2" charset="2"/>
              </a:rPr>
              <a:t> </a:t>
            </a:r>
            <a:r>
              <a:rPr lang="de-CH" sz="2000" dirty="0" err="1">
                <a:sym typeface="Wingdings" panose="05000000000000000000" pitchFamily="2" charset="2"/>
              </a:rPr>
              <a:t>suffit</a:t>
            </a:r>
            <a:r>
              <a:rPr lang="de-CH" sz="2000" dirty="0">
                <a:sym typeface="Wingdings" panose="05000000000000000000" pitchFamily="2" charset="2"/>
              </a:rPr>
              <a:t>?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CH" sz="2000" dirty="0" err="1">
                <a:sym typeface="Wingdings" panose="05000000000000000000" pitchFamily="2" charset="2"/>
              </a:rPr>
              <a:t>Quantité</a:t>
            </a:r>
            <a:r>
              <a:rPr lang="de-CH" sz="2000" dirty="0">
                <a:sym typeface="Wingdings" panose="05000000000000000000" pitchFamily="2" charset="2"/>
              </a:rPr>
              <a:t> </a:t>
            </a:r>
            <a:r>
              <a:rPr lang="de-CH" sz="2000" dirty="0" err="1">
                <a:sym typeface="Wingdings" panose="05000000000000000000" pitchFamily="2" charset="2"/>
              </a:rPr>
              <a:t>d’eau</a:t>
            </a:r>
            <a:r>
              <a:rPr lang="de-CH" sz="2000" dirty="0">
                <a:sym typeface="Wingdings" panose="05000000000000000000" pitchFamily="2" charset="2"/>
              </a:rPr>
              <a:t> </a:t>
            </a:r>
            <a:r>
              <a:rPr lang="de-CH" sz="2000" dirty="0" err="1">
                <a:sym typeface="Wingdings" panose="05000000000000000000" pitchFamily="2" charset="2"/>
              </a:rPr>
              <a:t>utilisable</a:t>
            </a:r>
            <a:r>
              <a:rPr lang="de-CH" sz="2000" dirty="0">
                <a:sym typeface="Wingdings" panose="05000000000000000000" pitchFamily="2" charset="2"/>
              </a:rPr>
              <a:t>? (</a:t>
            </a:r>
            <a:r>
              <a:rPr lang="de-CH" sz="2000" dirty="0" err="1">
                <a:sym typeface="Wingdings" panose="05000000000000000000" pitchFamily="2" charset="2"/>
              </a:rPr>
              <a:t>critère</a:t>
            </a:r>
            <a:r>
              <a:rPr lang="de-CH" sz="2000" dirty="0">
                <a:sym typeface="Wingdings" panose="05000000000000000000" pitchFamily="2" charset="2"/>
              </a:rPr>
              <a:t> </a:t>
            </a:r>
            <a:r>
              <a:rPr lang="de-CH" sz="2000" dirty="0" err="1">
                <a:sym typeface="Wingdings" panose="05000000000000000000" pitchFamily="2" charset="2"/>
              </a:rPr>
              <a:t>pertinent</a:t>
            </a:r>
            <a:r>
              <a:rPr lang="de-CH" sz="2000" dirty="0">
                <a:sym typeface="Wingdings" panose="05000000000000000000" pitchFamily="2" charset="2"/>
              </a:rPr>
              <a:t> si </a:t>
            </a:r>
            <a:r>
              <a:rPr lang="de-CH" sz="2000" dirty="0" err="1">
                <a:sym typeface="Wingdings" panose="05000000000000000000" pitchFamily="2" charset="2"/>
              </a:rPr>
              <a:t>rejet</a:t>
            </a:r>
            <a:r>
              <a:rPr lang="de-CH" sz="2000" dirty="0">
                <a:sym typeface="Wingdings" panose="05000000000000000000" pitchFamily="2" charset="2"/>
              </a:rPr>
              <a:t> </a:t>
            </a:r>
            <a:r>
              <a:rPr lang="de-CH" sz="2000" dirty="0" err="1">
                <a:sym typeface="Wingdings" panose="05000000000000000000" pitchFamily="2" charset="2"/>
              </a:rPr>
              <a:t>nécessaire</a:t>
            </a:r>
            <a:r>
              <a:rPr lang="de-CH" sz="2000" dirty="0">
                <a:sym typeface="Wingdings" panose="05000000000000000000" pitchFamily="2" charset="2"/>
              </a:rPr>
              <a:t>) </a:t>
            </a:r>
            <a:endParaRPr lang="de-CH" sz="2000" dirty="0"/>
          </a:p>
          <a:p>
            <a:pPr marL="0" indent="0">
              <a:buFontTx/>
              <a:buNone/>
              <a:defRPr/>
            </a:pPr>
            <a:endParaRPr lang="de-CH" dirty="0"/>
          </a:p>
          <a:p>
            <a:pPr marL="0" indent="0">
              <a:buFontTx/>
              <a:buNone/>
              <a:defRPr/>
            </a:pPr>
            <a:r>
              <a:rPr lang="de-CH" sz="2000" dirty="0"/>
              <a:t>Attention:</a:t>
            </a:r>
          </a:p>
          <a:p>
            <a:pPr>
              <a:defRPr/>
            </a:pPr>
            <a:r>
              <a:rPr lang="de-CH" sz="2000" dirty="0"/>
              <a:t>Information </a:t>
            </a:r>
            <a:r>
              <a:rPr lang="de-CH" sz="2000" dirty="0" err="1"/>
              <a:t>préalable</a:t>
            </a:r>
            <a:r>
              <a:rPr lang="de-CH" sz="2000" dirty="0"/>
              <a:t> du </a:t>
            </a:r>
            <a:r>
              <a:rPr lang="de-CH" sz="2000" dirty="0" err="1"/>
              <a:t>Laboratoire</a:t>
            </a:r>
            <a:r>
              <a:rPr lang="de-CH" sz="2000" dirty="0"/>
              <a:t> </a:t>
            </a:r>
            <a:r>
              <a:rPr lang="de-CH" sz="2000" dirty="0" err="1"/>
              <a:t>cantonal</a:t>
            </a:r>
            <a:endParaRPr lang="de-CH" sz="2000" dirty="0"/>
          </a:p>
          <a:p>
            <a:pPr>
              <a:defRPr/>
            </a:pPr>
            <a:r>
              <a:rPr lang="de-CH" sz="2000" dirty="0" err="1"/>
              <a:t>Économicité</a:t>
            </a:r>
            <a:r>
              <a:rPr lang="de-CH" sz="2000" dirty="0"/>
              <a:t> du </a:t>
            </a:r>
            <a:r>
              <a:rPr lang="de-CH" sz="2000" dirty="0" err="1"/>
              <a:t>captage</a:t>
            </a:r>
            <a:r>
              <a:rPr lang="de-CH" sz="2000" dirty="0"/>
              <a:t> </a:t>
            </a:r>
            <a:r>
              <a:rPr lang="de-CH" sz="2000" dirty="0" err="1"/>
              <a:t>d’eau</a:t>
            </a:r>
            <a:r>
              <a:rPr lang="de-CH" sz="2000" dirty="0"/>
              <a:t> / </a:t>
            </a:r>
            <a:r>
              <a:rPr lang="de-CH" sz="2000" dirty="0" err="1"/>
              <a:t>zones</a:t>
            </a:r>
            <a:r>
              <a:rPr lang="de-CH" sz="2000" dirty="0"/>
              <a:t> de </a:t>
            </a:r>
            <a:r>
              <a:rPr lang="de-CH" sz="2000" dirty="0" err="1"/>
              <a:t>protection</a:t>
            </a:r>
            <a:r>
              <a:rPr lang="de-CH" sz="2000" dirty="0"/>
              <a:t> </a:t>
            </a:r>
            <a:r>
              <a:rPr lang="de-CH" sz="2000" dirty="0" err="1"/>
              <a:t>conformes</a:t>
            </a:r>
            <a:r>
              <a:rPr lang="de-CH" sz="2000" dirty="0"/>
              <a:t> à la </a:t>
            </a:r>
            <a:r>
              <a:rPr lang="de-CH" sz="2000" dirty="0" err="1"/>
              <a:t>loi</a:t>
            </a:r>
            <a:endParaRPr lang="de-CH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>
            <a:extLst>
              <a:ext uri="{FF2B5EF4-FFF2-40B4-BE49-F238E27FC236}">
                <a16:creationId xmlns:a16="http://schemas.microsoft.com/office/drawing/2014/main" id="{821C1D02-4139-4DA9-82C1-BC4F92100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 err="1"/>
              <a:t>Réacteur</a:t>
            </a:r>
            <a:r>
              <a:rPr lang="de-CH" altLang="fr-FR" dirty="0"/>
              <a:t> UV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179CD2-0221-4886-A143-D43B785C92C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E5B143-941E-4024-8D72-AE082C0935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F7252-1451-41FF-B62A-DDD9AEE0C008}" type="slidenum">
              <a:rPr lang="de-DE" smtClean="0"/>
              <a:pPr>
                <a:defRPr/>
              </a:pPr>
              <a:t>11</a:t>
            </a:fld>
            <a:endParaRPr lang="de-DE" sz="1400" dirty="0"/>
          </a:p>
        </p:txBody>
      </p:sp>
      <p:sp>
        <p:nvSpPr>
          <p:cNvPr id="24581" name="Inhaltsplatzhalter 13">
            <a:extLst>
              <a:ext uri="{FF2B5EF4-FFF2-40B4-BE49-F238E27FC236}">
                <a16:creationId xmlns:a16="http://schemas.microsoft.com/office/drawing/2014/main" id="{138D72DE-17DC-458B-886A-2EB8FBC2D5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300" y="5553075"/>
            <a:ext cx="8915400" cy="228600"/>
          </a:xfrm>
        </p:spPr>
        <p:txBody>
          <a:bodyPr/>
          <a:lstStyle/>
          <a:p>
            <a:pPr marL="0" indent="0" algn="r">
              <a:buFontTx/>
              <a:buNone/>
            </a:pPr>
            <a:r>
              <a:rPr lang="de-CH" altLang="fr-FR" sz="1000" dirty="0" err="1"/>
              <a:t>Schéma</a:t>
            </a:r>
            <a:r>
              <a:rPr lang="de-CH" altLang="fr-FR" sz="1000" dirty="0"/>
              <a:t> </a:t>
            </a:r>
            <a:r>
              <a:rPr lang="de-CH" altLang="fr-FR" sz="1000" dirty="0" err="1"/>
              <a:t>selon</a:t>
            </a:r>
            <a:r>
              <a:rPr lang="de-CH" altLang="fr-FR" sz="1000" dirty="0"/>
              <a:t> </a:t>
            </a:r>
            <a:r>
              <a:rPr lang="de-CH" altLang="fr-FR" sz="1000" dirty="0" err="1"/>
              <a:t>brochure</a:t>
            </a:r>
            <a:r>
              <a:rPr lang="de-CH" altLang="fr-FR" sz="1000" dirty="0"/>
              <a:t> WEDECO </a:t>
            </a:r>
            <a:r>
              <a:rPr lang="de-CH" altLang="fr-FR" sz="1000" dirty="0" err="1"/>
              <a:t>Spektron</a:t>
            </a:r>
            <a:endParaRPr lang="de-CH" altLang="fr-FR" sz="1000" dirty="0"/>
          </a:p>
        </p:txBody>
      </p:sp>
      <p:pic>
        <p:nvPicPr>
          <p:cNvPr id="24582" name="Picture 3">
            <a:extLst>
              <a:ext uri="{FF2B5EF4-FFF2-40B4-BE49-F238E27FC236}">
                <a16:creationId xmlns:a16="http://schemas.microsoft.com/office/drawing/2014/main" id="{766B278F-8245-4B40-B639-F2BD05034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335087"/>
            <a:ext cx="8918575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E0EEEE-4269-4B5F-A1E8-F9AA4EE25E61}"/>
              </a:ext>
            </a:extLst>
          </p:cNvPr>
          <p:cNvSpPr txBox="1"/>
          <p:nvPr/>
        </p:nvSpPr>
        <p:spPr>
          <a:xfrm>
            <a:off x="707666" y="1352604"/>
            <a:ext cx="148689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Bornes de raccordement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44F63-89AD-4D56-B437-6088220D13A5}"/>
              </a:ext>
            </a:extLst>
          </p:cNvPr>
          <p:cNvSpPr txBox="1"/>
          <p:nvPr/>
        </p:nvSpPr>
        <p:spPr>
          <a:xfrm>
            <a:off x="2132275" y="1702978"/>
            <a:ext cx="148689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Ecoulement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DDC7B-3C83-479A-AB52-BC098F395299}"/>
              </a:ext>
            </a:extLst>
          </p:cNvPr>
          <p:cNvSpPr txBox="1"/>
          <p:nvPr/>
        </p:nvSpPr>
        <p:spPr>
          <a:xfrm>
            <a:off x="8041418" y="1632294"/>
            <a:ext cx="17068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Tube de quartz avec émetteur UV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CDE86-4FA2-4DC0-9BFB-1FC96A2706FA}"/>
              </a:ext>
            </a:extLst>
          </p:cNvPr>
          <p:cNvSpPr txBox="1"/>
          <p:nvPr/>
        </p:nvSpPr>
        <p:spPr>
          <a:xfrm>
            <a:off x="8511870" y="2159955"/>
            <a:ext cx="12364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Arrivée d’eau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AF9FDB-8B1B-4E1D-B094-D9C6EEA94777}"/>
              </a:ext>
            </a:extLst>
          </p:cNvPr>
          <p:cNvSpPr txBox="1"/>
          <p:nvPr/>
        </p:nvSpPr>
        <p:spPr>
          <a:xfrm>
            <a:off x="3382499" y="5139033"/>
            <a:ext cx="20323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400" dirty="0"/>
              <a:t>Capteur UV certifié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>
            <a:extLst>
              <a:ext uri="{FF2B5EF4-FFF2-40B4-BE49-F238E27FC236}">
                <a16:creationId xmlns:a16="http://schemas.microsoft.com/office/drawing/2014/main" id="{281CA095-8D94-4BB5-930B-B1643B1421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 err="1"/>
              <a:t>Réacteur</a:t>
            </a:r>
            <a:r>
              <a:rPr lang="de-CH" altLang="fr-FR" dirty="0"/>
              <a:t> UV: </a:t>
            </a:r>
            <a:r>
              <a:rPr lang="de-CH" altLang="fr-FR" dirty="0" err="1"/>
              <a:t>conditions</a:t>
            </a:r>
            <a:r>
              <a:rPr lang="de-CH" altLang="fr-FR" dirty="0"/>
              <a:t> </a:t>
            </a:r>
            <a:r>
              <a:rPr lang="de-CH" altLang="fr-FR" dirty="0" err="1"/>
              <a:t>requises</a:t>
            </a:r>
            <a:endParaRPr lang="de-CH" altLang="fr-FR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E1C92-0E6F-43B5-9B42-2C20F7E1A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650" y="1096963"/>
            <a:ext cx="4543425" cy="4586287"/>
          </a:xfrm>
        </p:spPr>
        <p:txBody>
          <a:bodyPr/>
          <a:lstStyle/>
          <a:p>
            <a:pPr>
              <a:defRPr/>
            </a:pPr>
            <a:r>
              <a:rPr lang="de-CH" sz="2000" dirty="0" err="1"/>
              <a:t>Certifié</a:t>
            </a:r>
            <a:r>
              <a:rPr lang="de-CH" sz="2000" dirty="0"/>
              <a:t> </a:t>
            </a:r>
            <a:r>
              <a:rPr lang="de-CH" sz="2000" dirty="0" err="1"/>
              <a:t>selon</a:t>
            </a:r>
            <a:r>
              <a:rPr lang="de-CH" sz="2000" dirty="0"/>
              <a:t> DVGW W 294 </a:t>
            </a:r>
            <a:r>
              <a:rPr lang="de-CH" sz="2000" dirty="0" err="1"/>
              <a:t>ou</a:t>
            </a:r>
            <a:r>
              <a:rPr lang="de-CH" sz="2000" dirty="0"/>
              <a:t> ÖNORM M 5873-1/2</a:t>
            </a:r>
          </a:p>
          <a:p>
            <a:pPr>
              <a:defRPr/>
            </a:pPr>
            <a:r>
              <a:rPr lang="de-CH" sz="2000" dirty="0"/>
              <a:t>Dose UV min. 400 J/m</a:t>
            </a:r>
            <a:r>
              <a:rPr lang="de-CH" sz="2000" baseline="30000" dirty="0"/>
              <a:t>2</a:t>
            </a:r>
            <a:r>
              <a:rPr lang="de-CH" sz="2000" dirty="0"/>
              <a:t> (</a:t>
            </a:r>
            <a:r>
              <a:rPr lang="de-CH" sz="2000" dirty="0" err="1"/>
              <a:t>pour</a:t>
            </a:r>
            <a:r>
              <a:rPr lang="de-CH" sz="2000" dirty="0"/>
              <a:t> </a:t>
            </a:r>
            <a:r>
              <a:rPr lang="de-CH" sz="2000" dirty="0" err="1"/>
              <a:t>débit</a:t>
            </a:r>
            <a:r>
              <a:rPr lang="de-CH" sz="2000" dirty="0"/>
              <a:t> </a:t>
            </a:r>
            <a:r>
              <a:rPr lang="de-CH" sz="2000" dirty="0" err="1"/>
              <a:t>max</a:t>
            </a:r>
            <a:r>
              <a:rPr lang="de-CH" sz="2000" dirty="0"/>
              <a:t> et </a:t>
            </a:r>
            <a:r>
              <a:rPr lang="de-CH" sz="2000" dirty="0" err="1"/>
              <a:t>perméabilité</a:t>
            </a:r>
            <a:r>
              <a:rPr lang="de-CH" sz="2000" dirty="0"/>
              <a:t> </a:t>
            </a:r>
            <a:r>
              <a:rPr lang="de-CH" sz="2000" dirty="0" err="1"/>
              <a:t>aux</a:t>
            </a:r>
            <a:r>
              <a:rPr lang="de-CH" sz="2000" dirty="0"/>
              <a:t> UV min.) </a:t>
            </a:r>
          </a:p>
          <a:p>
            <a:pPr>
              <a:defRPr/>
            </a:pPr>
            <a:r>
              <a:rPr lang="de-CH" sz="2000" dirty="0" err="1"/>
              <a:t>Capteur</a:t>
            </a:r>
            <a:r>
              <a:rPr lang="de-CH" sz="2000" dirty="0"/>
              <a:t> UV</a:t>
            </a:r>
          </a:p>
          <a:p>
            <a:pPr>
              <a:defRPr/>
            </a:pPr>
            <a:r>
              <a:rPr lang="de-CH" sz="2000" dirty="0"/>
              <a:t>Surveillance de la </a:t>
            </a:r>
            <a:r>
              <a:rPr lang="de-CH" sz="2000" dirty="0" err="1"/>
              <a:t>lampe</a:t>
            </a:r>
            <a:endParaRPr lang="de-CH" sz="2000" dirty="0"/>
          </a:p>
          <a:p>
            <a:pPr>
              <a:defRPr/>
            </a:pPr>
            <a:r>
              <a:rPr lang="de-CH" sz="2000" dirty="0" err="1"/>
              <a:t>Compteur</a:t>
            </a:r>
            <a:r>
              <a:rPr lang="de-CH" sz="2000" dirty="0"/>
              <a:t> </a:t>
            </a:r>
            <a:r>
              <a:rPr lang="de-CH" sz="2000" dirty="0" err="1"/>
              <a:t>d’heures</a:t>
            </a:r>
            <a:r>
              <a:rPr lang="de-CH" sz="2000" dirty="0"/>
              <a:t> de </a:t>
            </a:r>
            <a:r>
              <a:rPr lang="de-CH" sz="2000" dirty="0" err="1"/>
              <a:t>service</a:t>
            </a:r>
            <a:endParaRPr lang="de-CH" sz="2000" dirty="0"/>
          </a:p>
          <a:p>
            <a:pPr marL="0" indent="0">
              <a:buFontTx/>
              <a:buNone/>
              <a:defRPr/>
            </a:pPr>
            <a:endParaRPr lang="de-CH" sz="2000" dirty="0"/>
          </a:p>
          <a:p>
            <a:pPr marL="0" indent="0">
              <a:buFontTx/>
              <a:buNone/>
              <a:defRPr/>
            </a:pPr>
            <a:r>
              <a:rPr lang="de-CH" sz="2000" dirty="0"/>
              <a:t>Conduite:</a:t>
            </a:r>
          </a:p>
          <a:p>
            <a:pPr>
              <a:defRPr/>
            </a:pPr>
            <a:r>
              <a:rPr lang="de-CH" sz="2000" dirty="0" err="1"/>
              <a:t>Robinet</a:t>
            </a:r>
            <a:r>
              <a:rPr lang="de-CH" sz="2000" dirty="0"/>
              <a:t> de </a:t>
            </a:r>
            <a:r>
              <a:rPr lang="de-CH" sz="2000" dirty="0" err="1"/>
              <a:t>soutirage</a:t>
            </a:r>
            <a:r>
              <a:rPr lang="de-CH" sz="2000" dirty="0"/>
              <a:t> en </a:t>
            </a:r>
            <a:r>
              <a:rPr lang="de-CH" sz="2000" dirty="0" err="1"/>
              <a:t>amont</a:t>
            </a:r>
            <a:r>
              <a:rPr lang="de-CH" sz="2000" dirty="0"/>
              <a:t> (min. 10 x Ø) et en </a:t>
            </a:r>
            <a:r>
              <a:rPr lang="de-CH" sz="2000" dirty="0" err="1"/>
              <a:t>aval</a:t>
            </a:r>
            <a:r>
              <a:rPr lang="de-CH" sz="2000" dirty="0"/>
              <a:t> (</a:t>
            </a:r>
            <a:r>
              <a:rPr lang="de-CH" sz="2000" dirty="0" err="1"/>
              <a:t>aussi</a:t>
            </a:r>
            <a:r>
              <a:rPr lang="de-CH" sz="2000" dirty="0"/>
              <a:t> </a:t>
            </a:r>
            <a:r>
              <a:rPr lang="de-CH" sz="2000" dirty="0" err="1"/>
              <a:t>proche</a:t>
            </a:r>
            <a:r>
              <a:rPr lang="de-CH" sz="2000" dirty="0"/>
              <a:t> </a:t>
            </a:r>
            <a:r>
              <a:rPr lang="de-CH" sz="2000" dirty="0" err="1"/>
              <a:t>que</a:t>
            </a:r>
            <a:r>
              <a:rPr lang="de-CH" sz="2000" dirty="0"/>
              <a:t> possible)</a:t>
            </a:r>
          </a:p>
          <a:p>
            <a:pPr marL="0" indent="0">
              <a:buFontTx/>
              <a:buNone/>
              <a:defRPr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CEF6F6-597D-4E69-803D-82F1496DA1B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6CC0FD-A251-40AE-A1C3-55539B3409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959152-ACEC-49EE-946C-F6EF8039EE1B}" type="slidenum">
              <a:rPr lang="de-DE" smtClean="0"/>
              <a:pPr>
                <a:defRPr/>
              </a:pPr>
              <a:t>12</a:t>
            </a:fld>
            <a:endParaRPr lang="de-DE" sz="1400" dirty="0"/>
          </a:p>
        </p:txBody>
      </p:sp>
      <p:pic>
        <p:nvPicPr>
          <p:cNvPr id="25606" name="Picture 2" descr="C:\Users\Marc\Documents\Career\Technical Resources\Water and Wastewater Treatment\Layout&amp;Plants\Water Treatment\Flüh\Fotos\P1020626.JPG">
            <a:extLst>
              <a:ext uri="{FF2B5EF4-FFF2-40B4-BE49-F238E27FC236}">
                <a16:creationId xmlns:a16="http://schemas.microsoft.com/office/drawing/2014/main" id="{C12FCC5D-7D09-482F-865F-1C6B37B2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95375"/>
            <a:ext cx="373380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>
            <a:extLst>
              <a:ext uri="{FF2B5EF4-FFF2-40B4-BE49-F238E27FC236}">
                <a16:creationId xmlns:a16="http://schemas.microsoft.com/office/drawing/2014/main" id="{1E27C215-468F-4264-9928-BD92B404D8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 err="1"/>
              <a:t>Rejet</a:t>
            </a:r>
            <a:endParaRPr lang="de-CH" altLang="fr-FR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A495A7-94C9-4E40-9FFB-8E215CD9B77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99E363-6119-4E03-B231-C90888BE5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A7E9E2-F2B9-4668-9A6C-6D87463E6077}" type="slidenum">
              <a:rPr lang="de-DE" smtClean="0"/>
              <a:pPr>
                <a:defRPr/>
              </a:pPr>
              <a:t>13</a:t>
            </a:fld>
            <a:endParaRPr lang="de-DE" sz="1400" dirty="0"/>
          </a:p>
        </p:txBody>
      </p:sp>
      <p:pic>
        <p:nvPicPr>
          <p:cNvPr id="26629" name="Picture 2">
            <a:extLst>
              <a:ext uri="{FF2B5EF4-FFF2-40B4-BE49-F238E27FC236}">
                <a16:creationId xmlns:a16="http://schemas.microsoft.com/office/drawing/2014/main" id="{6DD7A166-E37C-415D-94BB-A7C929FE90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8" y="1173163"/>
            <a:ext cx="5043487" cy="3128962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65F2850-C284-4084-9506-427E5FFB22C1}"/>
              </a:ext>
            </a:extLst>
          </p:cNvPr>
          <p:cNvSpPr txBox="1"/>
          <p:nvPr/>
        </p:nvSpPr>
        <p:spPr>
          <a:xfrm>
            <a:off x="652462" y="4618038"/>
            <a:ext cx="911173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de-CH" sz="2000" dirty="0" err="1">
                <a:latin typeface="+mn-lt"/>
                <a:cs typeface="+mn-cs"/>
              </a:rPr>
              <a:t>Rejet</a:t>
            </a:r>
            <a:r>
              <a:rPr lang="de-CH" sz="2000" dirty="0">
                <a:latin typeface="+mn-lt"/>
                <a:cs typeface="+mn-cs"/>
              </a:rPr>
              <a:t> </a:t>
            </a:r>
            <a:r>
              <a:rPr lang="de-CH" sz="2000" dirty="0" err="1">
                <a:latin typeface="+mn-lt"/>
                <a:cs typeface="+mn-cs"/>
              </a:rPr>
              <a:t>automatique</a:t>
            </a:r>
            <a:r>
              <a:rPr lang="de-CH" sz="2000" dirty="0">
                <a:latin typeface="+mn-lt"/>
                <a:cs typeface="+mn-cs"/>
              </a:rPr>
              <a:t> </a:t>
            </a:r>
            <a:r>
              <a:rPr lang="de-CH" sz="2000" dirty="0" err="1">
                <a:latin typeface="+mn-lt"/>
                <a:cs typeface="+mn-cs"/>
              </a:rPr>
              <a:t>obligatoire</a:t>
            </a:r>
            <a:r>
              <a:rPr lang="de-CH" sz="2000" dirty="0">
                <a:latin typeface="+mn-lt"/>
                <a:cs typeface="+mn-cs"/>
              </a:rPr>
              <a:t> si: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CH" sz="2000" dirty="0" err="1">
                <a:latin typeface="+mn-lt"/>
                <a:cs typeface="+mn-cs"/>
              </a:rPr>
              <a:t>Turbidité</a:t>
            </a:r>
            <a:r>
              <a:rPr lang="de-CH" sz="2000" dirty="0">
                <a:latin typeface="+mn-lt"/>
                <a:cs typeface="+mn-cs"/>
              </a:rPr>
              <a:t> </a:t>
            </a:r>
            <a:r>
              <a:rPr lang="de-CH" sz="2000" dirty="0" err="1">
                <a:latin typeface="+mn-lt"/>
                <a:cs typeface="+mn-cs"/>
              </a:rPr>
              <a:t>momentanée</a:t>
            </a:r>
            <a:r>
              <a:rPr lang="de-CH" sz="2000" dirty="0">
                <a:latin typeface="+mn-lt"/>
                <a:cs typeface="+mn-cs"/>
              </a:rPr>
              <a:t> &gt; </a:t>
            </a:r>
            <a:r>
              <a:rPr lang="de-CH" sz="2000" dirty="0" err="1">
                <a:latin typeface="+mn-lt"/>
                <a:cs typeface="+mn-cs"/>
              </a:rPr>
              <a:t>prescription</a:t>
            </a:r>
            <a:r>
              <a:rPr lang="de-CH" sz="2000" dirty="0">
                <a:latin typeface="+mn-lt"/>
                <a:cs typeface="+mn-cs"/>
              </a:rPr>
              <a:t> LC (</a:t>
            </a:r>
            <a:r>
              <a:rPr lang="de-CH" sz="2000" dirty="0" err="1">
                <a:latin typeface="+mn-lt"/>
                <a:cs typeface="+mn-cs"/>
              </a:rPr>
              <a:t>Labo</a:t>
            </a:r>
            <a:r>
              <a:rPr lang="de-CH" sz="2000" dirty="0">
                <a:latin typeface="+mn-lt"/>
                <a:cs typeface="+mn-cs"/>
              </a:rPr>
              <a:t> </a:t>
            </a:r>
            <a:r>
              <a:rPr lang="de-CH" sz="2000" dirty="0" err="1">
                <a:latin typeface="+mn-lt"/>
                <a:cs typeface="+mn-cs"/>
              </a:rPr>
              <a:t>cantonal</a:t>
            </a:r>
            <a:r>
              <a:rPr lang="de-CH" sz="2000" dirty="0">
                <a:latin typeface="+mn-lt"/>
                <a:cs typeface="+mn-cs"/>
              </a:rPr>
              <a:t>: en </a:t>
            </a:r>
            <a:r>
              <a:rPr lang="de-CH" sz="2000" dirty="0" err="1">
                <a:latin typeface="+mn-lt"/>
                <a:cs typeface="+mn-cs"/>
              </a:rPr>
              <a:t>général</a:t>
            </a:r>
            <a:r>
              <a:rPr lang="de-CH" sz="2000" dirty="0">
                <a:latin typeface="+mn-lt"/>
                <a:cs typeface="+mn-cs"/>
              </a:rPr>
              <a:t> &gt;0.5-1.0 NTU)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CH" sz="2000" dirty="0" err="1">
                <a:latin typeface="+mn-lt"/>
                <a:cs typeface="+mn-cs"/>
              </a:rPr>
              <a:t>Quantité</a:t>
            </a:r>
            <a:r>
              <a:rPr lang="de-CH" sz="2000" dirty="0">
                <a:latin typeface="+mn-lt"/>
                <a:cs typeface="+mn-cs"/>
              </a:rPr>
              <a:t> </a:t>
            </a:r>
            <a:r>
              <a:rPr lang="de-CH" sz="2000" dirty="0" err="1">
                <a:latin typeface="+mn-lt"/>
                <a:cs typeface="+mn-cs"/>
              </a:rPr>
              <a:t>d’eau</a:t>
            </a:r>
            <a:r>
              <a:rPr lang="de-CH" sz="2000" dirty="0">
                <a:latin typeface="+mn-lt"/>
                <a:cs typeface="+mn-cs"/>
              </a:rPr>
              <a:t> </a:t>
            </a:r>
            <a:r>
              <a:rPr lang="de-CH" sz="2000" dirty="0" err="1">
                <a:latin typeface="+mn-lt"/>
                <a:cs typeface="+mn-cs"/>
              </a:rPr>
              <a:t>momentanée</a:t>
            </a:r>
            <a:r>
              <a:rPr lang="de-CH" sz="2000" dirty="0">
                <a:latin typeface="+mn-lt"/>
                <a:cs typeface="+mn-cs"/>
              </a:rPr>
              <a:t> &gt; </a:t>
            </a:r>
            <a:r>
              <a:rPr lang="de-CH" sz="2000" dirty="0" err="1">
                <a:latin typeface="+mn-lt"/>
                <a:cs typeface="+mn-cs"/>
              </a:rPr>
              <a:t>dimensionnement</a:t>
            </a:r>
            <a:r>
              <a:rPr lang="de-CH" sz="2000" dirty="0">
                <a:latin typeface="+mn-lt"/>
                <a:cs typeface="+mn-cs"/>
              </a:rPr>
              <a:t> du </a:t>
            </a:r>
            <a:r>
              <a:rPr lang="de-CH" sz="2000" dirty="0" err="1">
                <a:latin typeface="+mn-lt"/>
                <a:cs typeface="+mn-cs"/>
              </a:rPr>
              <a:t>réacteur</a:t>
            </a:r>
            <a:r>
              <a:rPr lang="de-CH" sz="2000" dirty="0">
                <a:latin typeface="+mn-lt"/>
                <a:cs typeface="+mn-cs"/>
              </a:rPr>
              <a:t> UV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CH" sz="2000" dirty="0" err="1">
                <a:latin typeface="+mn-lt"/>
                <a:cs typeface="+mn-cs"/>
              </a:rPr>
              <a:t>Coefficient</a:t>
            </a:r>
            <a:r>
              <a:rPr lang="de-CH" sz="2000" dirty="0">
                <a:latin typeface="+mn-lt"/>
                <a:cs typeface="+mn-cs"/>
              </a:rPr>
              <a:t> </a:t>
            </a:r>
            <a:r>
              <a:rPr lang="de-CH" sz="2000" dirty="0" err="1">
                <a:latin typeface="+mn-lt"/>
                <a:cs typeface="+mn-cs"/>
              </a:rPr>
              <a:t>d’absorption</a:t>
            </a:r>
            <a:r>
              <a:rPr lang="de-CH" sz="2000" dirty="0">
                <a:latin typeface="+mn-lt"/>
                <a:cs typeface="+mn-cs"/>
              </a:rPr>
              <a:t> </a:t>
            </a:r>
            <a:r>
              <a:rPr lang="de-CH" sz="2000" dirty="0" err="1">
                <a:latin typeface="+mn-lt"/>
                <a:cs typeface="+mn-cs"/>
              </a:rPr>
              <a:t>spectrale</a:t>
            </a:r>
            <a:r>
              <a:rPr lang="de-CH" sz="2000" dirty="0">
                <a:latin typeface="+mn-lt"/>
                <a:cs typeface="+mn-cs"/>
              </a:rPr>
              <a:t> </a:t>
            </a:r>
            <a:r>
              <a:rPr lang="de-CH" sz="2000" dirty="0" err="1">
                <a:latin typeface="+mn-lt"/>
                <a:cs typeface="+mn-cs"/>
              </a:rPr>
              <a:t>momentané</a:t>
            </a:r>
            <a:r>
              <a:rPr lang="de-CH" sz="2000" dirty="0">
                <a:latin typeface="+mn-lt"/>
                <a:cs typeface="+mn-cs"/>
              </a:rPr>
              <a:t> &gt; </a:t>
            </a:r>
            <a:r>
              <a:rPr lang="de-CH" sz="2000" dirty="0" err="1">
                <a:latin typeface="+mn-lt"/>
                <a:cs typeface="+mn-cs"/>
              </a:rPr>
              <a:t>dimensionnement</a:t>
            </a:r>
            <a:r>
              <a:rPr lang="de-CH" sz="2000" dirty="0">
                <a:latin typeface="+mn-lt"/>
                <a:cs typeface="+mn-cs"/>
              </a:rPr>
              <a:t> du </a:t>
            </a:r>
            <a:r>
              <a:rPr lang="de-CH" sz="2000" dirty="0" err="1">
                <a:latin typeface="+mn-lt"/>
                <a:cs typeface="+mn-cs"/>
              </a:rPr>
              <a:t>réacteur</a:t>
            </a:r>
            <a:r>
              <a:rPr lang="de-CH" sz="2000" dirty="0">
                <a:latin typeface="+mn-lt"/>
                <a:cs typeface="+mn-cs"/>
              </a:rPr>
              <a:t> UV</a:t>
            </a:r>
          </a:p>
          <a:p>
            <a:pPr eaLnBrk="1" hangingPunct="1">
              <a:defRPr/>
            </a:pPr>
            <a:endParaRPr lang="de-CH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>
            <a:extLst>
              <a:ext uri="{FF2B5EF4-FFF2-40B4-BE49-F238E27FC236}">
                <a16:creationId xmlns:a16="http://schemas.microsoft.com/office/drawing/2014/main" id="{F95ECB1D-6C57-4B0F-8DA1-4A79C448D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/>
              <a:t>Exploitation: </a:t>
            </a:r>
            <a:r>
              <a:rPr lang="de-CH" altLang="fr-FR" dirty="0" err="1"/>
              <a:t>conditions</a:t>
            </a:r>
            <a:r>
              <a:rPr lang="de-CH" altLang="fr-FR" dirty="0"/>
              <a:t> </a:t>
            </a:r>
            <a:r>
              <a:rPr lang="de-CH" altLang="fr-FR" dirty="0" err="1"/>
              <a:t>requises</a:t>
            </a:r>
            <a:r>
              <a:rPr lang="de-CH" altLang="fr-FR" dirty="0"/>
              <a:t> (1)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ED4A6E-6AEC-42B6-8D0C-36D24E542F6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D73425-B1BA-459C-BAFA-5A503878DB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A2888C-45C4-403D-B062-A8D34FEE8EF2}" type="slidenum">
              <a:rPr lang="de-DE" smtClean="0"/>
              <a:pPr>
                <a:defRPr/>
              </a:pPr>
              <a:t>14</a:t>
            </a:fld>
            <a:endParaRPr lang="de-DE" sz="1400" dirty="0"/>
          </a:p>
        </p:txBody>
      </p:sp>
      <p:pic>
        <p:nvPicPr>
          <p:cNvPr id="27653" name="Picture 4">
            <a:extLst>
              <a:ext uri="{FF2B5EF4-FFF2-40B4-BE49-F238E27FC236}">
                <a16:creationId xmlns:a16="http://schemas.microsoft.com/office/drawing/2014/main" id="{F1D83192-5987-47E0-A17A-1CC007287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" t="1559" r="104"/>
          <a:stretch>
            <a:fillRect/>
          </a:stretch>
        </p:blipFill>
        <p:spPr bwMode="auto">
          <a:xfrm>
            <a:off x="495300" y="1781175"/>
            <a:ext cx="27305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D0C757A-34EC-478A-A4AF-39F78A3FBC7A}"/>
              </a:ext>
            </a:extLst>
          </p:cNvPr>
          <p:cNvSpPr txBox="1">
            <a:spLocks/>
          </p:cNvSpPr>
          <p:nvPr/>
        </p:nvSpPr>
        <p:spPr bwMode="auto">
          <a:xfrm>
            <a:off x="495300" y="1195388"/>
            <a:ext cx="83264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de-CH" sz="2000" b="1" kern="0" dirty="0" err="1"/>
              <a:t>Monitorage</a:t>
            </a:r>
            <a:r>
              <a:rPr lang="de-CH" sz="2000" b="1" kern="0" dirty="0"/>
              <a:t> de </a:t>
            </a:r>
            <a:r>
              <a:rPr lang="de-CH" sz="2000" b="1" kern="0" dirty="0" err="1"/>
              <a:t>l’irradiance</a:t>
            </a:r>
            <a:r>
              <a:rPr lang="de-CH" sz="2000" b="1" kern="0" dirty="0"/>
              <a:t> de </a:t>
            </a:r>
            <a:r>
              <a:rPr lang="de-CH" sz="2000" b="1" kern="0" dirty="0" err="1"/>
              <a:t>référence</a:t>
            </a:r>
            <a:endParaRPr lang="de-CH" sz="2000" b="1" kern="0" dirty="0"/>
          </a:p>
          <a:p>
            <a:pPr marL="0" indent="0">
              <a:buFontTx/>
              <a:buNone/>
              <a:defRPr/>
            </a:pPr>
            <a:endParaRPr lang="de-CH" kern="0" dirty="0"/>
          </a:p>
          <a:p>
            <a:pPr>
              <a:defRPr/>
            </a:pPr>
            <a:endParaRPr lang="de-CH" kern="0" dirty="0"/>
          </a:p>
        </p:txBody>
      </p:sp>
      <p:sp>
        <p:nvSpPr>
          <p:cNvPr id="27655" name="Textfeld 5">
            <a:extLst>
              <a:ext uri="{FF2B5EF4-FFF2-40B4-BE49-F238E27FC236}">
                <a16:creationId xmlns:a16="http://schemas.microsoft.com/office/drawing/2014/main" id="{EC92158A-D49A-4D9C-8851-41BD4BD48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6164263"/>
            <a:ext cx="5003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fr-FR">
                <a:latin typeface="Arial" panose="020B0604020202020204" pitchFamily="34" charset="0"/>
              </a:rPr>
              <a:t>*HACCP = Hazard Analysis and Critical Control Point</a:t>
            </a:r>
          </a:p>
        </p:txBody>
      </p:sp>
      <p:pic>
        <p:nvPicPr>
          <p:cNvPr id="27656" name="Grafik 11">
            <a:extLst>
              <a:ext uri="{FF2B5EF4-FFF2-40B4-BE49-F238E27FC236}">
                <a16:creationId xmlns:a16="http://schemas.microsoft.com/office/drawing/2014/main" id="{511F5277-8DA6-4394-8649-64D877DD2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1781175"/>
            <a:ext cx="5995988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156D7AB7-F95A-4EA3-8B13-3771FCA9B380}"/>
              </a:ext>
            </a:extLst>
          </p:cNvPr>
          <p:cNvSpPr txBox="1">
            <a:spLocks/>
          </p:cNvSpPr>
          <p:nvPr/>
        </p:nvSpPr>
        <p:spPr bwMode="auto">
          <a:xfrm>
            <a:off x="495300" y="4346575"/>
            <a:ext cx="9126538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CH" sz="2000" kern="0" dirty="0" err="1"/>
              <a:t>Irradiance</a:t>
            </a:r>
            <a:r>
              <a:rPr lang="de-CH" sz="2000" kern="0" dirty="0"/>
              <a:t> de </a:t>
            </a:r>
            <a:r>
              <a:rPr lang="de-CH" sz="2000" kern="0" dirty="0" err="1"/>
              <a:t>référence</a:t>
            </a:r>
            <a:r>
              <a:rPr lang="de-CH" sz="2000" kern="0" dirty="0"/>
              <a:t> = </a:t>
            </a:r>
            <a:r>
              <a:rPr lang="de-CH" sz="2000" kern="0" dirty="0" err="1"/>
              <a:t>point</a:t>
            </a:r>
            <a:r>
              <a:rPr lang="de-CH" sz="2000" kern="0" dirty="0"/>
              <a:t> de </a:t>
            </a:r>
            <a:r>
              <a:rPr lang="de-CH" sz="2000" kern="0" dirty="0" err="1"/>
              <a:t>contrôle</a:t>
            </a:r>
            <a:r>
              <a:rPr lang="de-CH" sz="2000" kern="0" dirty="0"/>
              <a:t> </a:t>
            </a:r>
            <a:r>
              <a:rPr lang="de-CH" sz="2000" kern="0" dirty="0" err="1"/>
              <a:t>critique</a:t>
            </a:r>
            <a:r>
              <a:rPr lang="de-CH" sz="2000" kern="0" dirty="0"/>
              <a:t> </a:t>
            </a:r>
            <a:r>
              <a:rPr lang="de-CH" sz="2000" kern="0" dirty="0" err="1"/>
              <a:t>dans</a:t>
            </a:r>
            <a:r>
              <a:rPr lang="de-CH" sz="2000" kern="0" dirty="0"/>
              <a:t> le </a:t>
            </a:r>
            <a:r>
              <a:rPr lang="de-CH" sz="2000" kern="0" dirty="0" err="1"/>
              <a:t>modèle</a:t>
            </a:r>
            <a:r>
              <a:rPr lang="de-CH" sz="2000" kern="0" dirty="0"/>
              <a:t> HACCP* (SAQ)</a:t>
            </a:r>
          </a:p>
          <a:p>
            <a:pPr>
              <a:defRPr/>
            </a:pPr>
            <a:r>
              <a:rPr lang="de-CH" sz="2000" kern="0" dirty="0" err="1"/>
              <a:t>Contrôle</a:t>
            </a:r>
            <a:r>
              <a:rPr lang="de-CH" sz="2000" kern="0" dirty="0"/>
              <a:t> </a:t>
            </a:r>
            <a:r>
              <a:rPr lang="de-CH" sz="2000" kern="0" dirty="0" err="1"/>
              <a:t>régulier</a:t>
            </a:r>
            <a:r>
              <a:rPr lang="de-CH" sz="2000" kern="0" dirty="0"/>
              <a:t> du </a:t>
            </a:r>
            <a:r>
              <a:rPr lang="de-CH" sz="2000" kern="0" dirty="0" err="1"/>
              <a:t>capteur</a:t>
            </a:r>
            <a:r>
              <a:rPr lang="de-CH" sz="2000" kern="0" dirty="0"/>
              <a:t> UV à </a:t>
            </a:r>
            <a:r>
              <a:rPr lang="de-CH" sz="2000" kern="0" dirty="0" err="1"/>
              <a:t>l’aide</a:t>
            </a:r>
            <a:r>
              <a:rPr lang="de-CH" sz="2000" kern="0" dirty="0"/>
              <a:t> </a:t>
            </a:r>
            <a:r>
              <a:rPr lang="de-CH" sz="2000" kern="0" dirty="0" err="1"/>
              <a:t>d’un</a:t>
            </a:r>
            <a:r>
              <a:rPr lang="de-CH" sz="2000" kern="0" dirty="0"/>
              <a:t> </a:t>
            </a:r>
            <a:r>
              <a:rPr lang="de-CH" sz="2000" kern="0" dirty="0" err="1"/>
              <a:t>capteur</a:t>
            </a:r>
            <a:r>
              <a:rPr lang="de-CH" sz="2000" kern="0" dirty="0"/>
              <a:t> de </a:t>
            </a:r>
            <a:r>
              <a:rPr lang="de-CH" sz="2000" kern="0" dirty="0" err="1"/>
              <a:t>référence</a:t>
            </a:r>
            <a:endParaRPr lang="de-CH" sz="2000" kern="0" dirty="0"/>
          </a:p>
          <a:p>
            <a:pPr>
              <a:defRPr/>
            </a:pPr>
            <a:r>
              <a:rPr lang="de-CH" sz="2000" kern="0" dirty="0"/>
              <a:t>Attention: </a:t>
            </a:r>
            <a:r>
              <a:rPr lang="de-CH" sz="2000" kern="0" dirty="0" err="1"/>
              <a:t>irradiance</a:t>
            </a:r>
            <a:r>
              <a:rPr lang="de-CH" sz="2000" kern="0" dirty="0"/>
              <a:t> (W/m2)</a:t>
            </a:r>
            <a:r>
              <a:rPr lang="de-CH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≠</a:t>
            </a:r>
            <a:r>
              <a:rPr lang="de-CH" sz="2000" kern="0" dirty="0"/>
              <a:t> dose </a:t>
            </a:r>
            <a:r>
              <a:rPr lang="de-CH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UV (J/m2) </a:t>
            </a:r>
            <a:endParaRPr lang="de-CH" sz="2000" kern="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>
            <a:extLst>
              <a:ext uri="{FF2B5EF4-FFF2-40B4-BE49-F238E27FC236}">
                <a16:creationId xmlns:a16="http://schemas.microsoft.com/office/drawing/2014/main" id="{98631201-2FE5-4EF2-837A-4ADF1056B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 err="1"/>
              <a:t>Capteur</a:t>
            </a:r>
            <a:r>
              <a:rPr lang="de-CH" altLang="fr-FR" dirty="0"/>
              <a:t> UV: </a:t>
            </a:r>
            <a:r>
              <a:rPr lang="de-CH" altLang="fr-FR" dirty="0" err="1"/>
              <a:t>paramètres</a:t>
            </a:r>
            <a:r>
              <a:rPr lang="de-CH" altLang="fr-FR" dirty="0"/>
              <a:t> de </a:t>
            </a:r>
            <a:r>
              <a:rPr lang="de-CH" altLang="fr-FR" dirty="0" err="1"/>
              <a:t>perturbation</a:t>
            </a:r>
            <a:endParaRPr lang="de-CH" altLang="fr-FR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FA959D-29AD-40CC-8F57-2D7A1C5762A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4E71E5-D066-48AC-9046-0E153E7AEC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BB05BA-55D2-4105-AE2B-0DF04C1B067E}" type="slidenum">
              <a:rPr lang="de-DE" smtClean="0"/>
              <a:pPr>
                <a:defRPr/>
              </a:pPr>
              <a:t>15</a:t>
            </a:fld>
            <a:endParaRPr lang="de-DE" sz="1400" dirty="0"/>
          </a:p>
        </p:txBody>
      </p:sp>
      <p:pic>
        <p:nvPicPr>
          <p:cNvPr id="28677" name="Picture 2">
            <a:extLst>
              <a:ext uri="{FF2B5EF4-FFF2-40B4-BE49-F238E27FC236}">
                <a16:creationId xmlns:a16="http://schemas.microsoft.com/office/drawing/2014/main" id="{D606FF63-B2F6-4C83-A7D6-09AA773BB0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00" y="982663"/>
            <a:ext cx="4513263" cy="5186362"/>
          </a:xfrm>
        </p:spPr>
      </p:pic>
      <p:sp>
        <p:nvSpPr>
          <p:cNvPr id="28678" name="Textfeld 7">
            <a:extLst>
              <a:ext uri="{FF2B5EF4-FFF2-40B4-BE49-F238E27FC236}">
                <a16:creationId xmlns:a16="http://schemas.microsoft.com/office/drawing/2014/main" id="{E070E788-EC39-4165-8B3C-7065192DC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2" y="3871913"/>
            <a:ext cx="51657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fr-FR" sz="2000" dirty="0">
                <a:latin typeface="Arial" panose="020B0604020202020204" pitchFamily="34" charset="0"/>
              </a:rPr>
              <a:t>Formation </a:t>
            </a:r>
            <a:r>
              <a:rPr lang="de-CH" altLang="fr-FR" sz="2000" dirty="0" err="1">
                <a:latin typeface="Arial" panose="020B0604020202020204" pitchFamily="34" charset="0"/>
              </a:rPr>
              <a:t>d’un</a:t>
            </a:r>
            <a:r>
              <a:rPr lang="de-CH" altLang="fr-FR" sz="2000" dirty="0">
                <a:latin typeface="Arial" panose="020B0604020202020204" pitchFamily="34" charset="0"/>
              </a:rPr>
              <a:t> film </a:t>
            </a:r>
            <a:r>
              <a:rPr lang="de-CH" altLang="fr-FR" sz="2000" dirty="0" err="1">
                <a:latin typeface="Arial" panose="020B0604020202020204" pitchFamily="34" charset="0"/>
              </a:rPr>
              <a:t>sur</a:t>
            </a:r>
            <a:r>
              <a:rPr lang="de-CH" altLang="fr-FR" sz="2000" dirty="0">
                <a:latin typeface="Arial" panose="020B0604020202020204" pitchFamily="34" charset="0"/>
              </a:rPr>
              <a:t> </a:t>
            </a:r>
            <a:r>
              <a:rPr lang="de-CH" altLang="fr-FR" sz="2000" dirty="0" err="1">
                <a:latin typeface="Arial" panose="020B0604020202020204" pitchFamily="34" charset="0"/>
              </a:rPr>
              <a:t>les</a:t>
            </a:r>
            <a:r>
              <a:rPr lang="de-CH" altLang="fr-FR" sz="2000" dirty="0">
                <a:latin typeface="Arial" panose="020B0604020202020204" pitchFamily="34" charset="0"/>
              </a:rPr>
              <a:t> </a:t>
            </a:r>
            <a:r>
              <a:rPr lang="de-CH" altLang="fr-FR" sz="2000" dirty="0" err="1">
                <a:latin typeface="Arial" panose="020B0604020202020204" pitchFamily="34" charset="0"/>
              </a:rPr>
              <a:t>tubes</a:t>
            </a:r>
            <a:r>
              <a:rPr lang="de-CH" altLang="fr-FR" sz="2000" dirty="0">
                <a:latin typeface="Arial" panose="020B0604020202020204" pitchFamily="34" charset="0"/>
              </a:rPr>
              <a:t> </a:t>
            </a:r>
            <a:r>
              <a:rPr lang="de-CH" altLang="fr-FR" sz="2000" dirty="0" err="1">
                <a:latin typeface="Arial" panose="020B0604020202020204" pitchFamily="34" charset="0"/>
              </a:rPr>
              <a:t>émetteurs</a:t>
            </a:r>
            <a:r>
              <a:rPr lang="de-CH" altLang="fr-FR" sz="20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28679" name="Textfeld 8">
            <a:extLst>
              <a:ext uri="{FF2B5EF4-FFF2-40B4-BE49-F238E27FC236}">
                <a16:creationId xmlns:a16="http://schemas.microsoft.com/office/drawing/2014/main" id="{6E6F6A09-C5CE-4446-B4FF-FE55315B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1" y="2847975"/>
            <a:ext cx="520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CH" altLang="fr-FR" sz="2000" dirty="0" err="1">
                <a:latin typeface="Arial" panose="020B0604020202020204" pitchFamily="34" charset="0"/>
              </a:rPr>
              <a:t>Qualité</a:t>
            </a:r>
            <a:r>
              <a:rPr lang="de-CH" altLang="fr-FR" sz="2000" dirty="0">
                <a:latin typeface="Arial" panose="020B0604020202020204" pitchFamily="34" charset="0"/>
              </a:rPr>
              <a:t> de </a:t>
            </a:r>
            <a:r>
              <a:rPr lang="de-CH" altLang="fr-FR" sz="2000" dirty="0" err="1">
                <a:latin typeface="Arial" panose="020B0604020202020204" pitchFamily="34" charset="0"/>
              </a:rPr>
              <a:t>l’eau</a:t>
            </a:r>
            <a:r>
              <a:rPr lang="de-CH" altLang="fr-FR" sz="2000" dirty="0">
                <a:latin typeface="Arial" panose="020B0604020202020204" pitchFamily="34" charset="0"/>
              </a:rPr>
              <a:t> (</a:t>
            </a:r>
            <a:r>
              <a:rPr lang="de-CH" altLang="fr-FR" sz="2000" dirty="0" err="1">
                <a:latin typeface="Arial" panose="020B0604020202020204" pitchFamily="34" charset="0"/>
              </a:rPr>
              <a:t>absorption</a:t>
            </a:r>
            <a:r>
              <a:rPr lang="de-CH" altLang="fr-FR" sz="2000" dirty="0">
                <a:latin typeface="Arial" panose="020B0604020202020204" pitchFamily="34" charset="0"/>
              </a:rPr>
              <a:t> des </a:t>
            </a:r>
            <a:r>
              <a:rPr lang="de-CH" altLang="fr-FR" sz="2000" dirty="0" err="1">
                <a:latin typeface="Arial" panose="020B0604020202020204" pitchFamily="34" charset="0"/>
              </a:rPr>
              <a:t>rayons</a:t>
            </a:r>
            <a:r>
              <a:rPr lang="de-CH" altLang="fr-FR" sz="2000" dirty="0">
                <a:latin typeface="Arial" panose="020B0604020202020204" pitchFamily="34" charset="0"/>
              </a:rPr>
              <a:t> UV par </a:t>
            </a:r>
            <a:r>
              <a:rPr lang="de-CH" altLang="fr-FR" sz="2000" dirty="0" err="1">
                <a:latin typeface="Arial" panose="020B0604020202020204" pitchFamily="34" charset="0"/>
              </a:rPr>
              <a:t>les</a:t>
            </a:r>
            <a:r>
              <a:rPr lang="de-CH" altLang="fr-FR" sz="2000" dirty="0">
                <a:latin typeface="Arial" panose="020B0604020202020204" pitchFamily="34" charset="0"/>
              </a:rPr>
              <a:t> </a:t>
            </a:r>
            <a:r>
              <a:rPr lang="de-CH" altLang="fr-FR" sz="2000" dirty="0" err="1">
                <a:latin typeface="Arial" panose="020B0604020202020204" pitchFamily="34" charset="0"/>
              </a:rPr>
              <a:t>particules</a:t>
            </a:r>
            <a:r>
              <a:rPr lang="de-CH" altLang="fr-FR" sz="2000" dirty="0">
                <a:latin typeface="Arial" panose="020B0604020202020204" pitchFamily="34" charset="0"/>
              </a:rPr>
              <a:t> / </a:t>
            </a:r>
            <a:r>
              <a:rPr lang="de-CH" altLang="fr-FR" sz="2000" dirty="0" err="1">
                <a:latin typeface="Arial" panose="020B0604020202020204" pitchFamily="34" charset="0"/>
              </a:rPr>
              <a:t>matières</a:t>
            </a:r>
            <a:r>
              <a:rPr lang="de-CH" altLang="fr-FR" sz="2000" dirty="0">
                <a:latin typeface="Arial" panose="020B0604020202020204" pitchFamily="34" charset="0"/>
              </a:rPr>
              <a:t> </a:t>
            </a:r>
            <a:r>
              <a:rPr lang="de-CH" altLang="fr-FR" sz="2000" dirty="0" err="1">
                <a:latin typeface="Arial" panose="020B0604020202020204" pitchFamily="34" charset="0"/>
              </a:rPr>
              <a:t>dissoutes</a:t>
            </a:r>
            <a:r>
              <a:rPr lang="de-CH" altLang="fr-FR" sz="20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8680" name="Textfeld 9">
            <a:extLst>
              <a:ext uri="{FF2B5EF4-FFF2-40B4-BE49-F238E27FC236}">
                <a16:creationId xmlns:a16="http://schemas.microsoft.com/office/drawing/2014/main" id="{C813F4F5-4BEA-4960-B5BB-2BEB6FBFE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447925"/>
            <a:ext cx="4498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CH" altLang="fr-FR" sz="2000" dirty="0" err="1">
                <a:latin typeface="Arial" panose="020B0604020202020204" pitchFamily="34" charset="0"/>
              </a:rPr>
              <a:t>Vieillissement</a:t>
            </a:r>
            <a:r>
              <a:rPr lang="de-CH" altLang="fr-FR" sz="2000" dirty="0">
                <a:latin typeface="Arial" panose="020B0604020202020204" pitchFamily="34" charset="0"/>
              </a:rPr>
              <a:t> du </a:t>
            </a:r>
            <a:r>
              <a:rPr lang="de-CH" altLang="fr-FR" sz="2000" dirty="0" err="1">
                <a:latin typeface="Arial" panose="020B0604020202020204" pitchFamily="34" charset="0"/>
              </a:rPr>
              <a:t>capteur</a:t>
            </a:r>
            <a:r>
              <a:rPr lang="de-CH" altLang="fr-FR" sz="2000" dirty="0">
                <a:latin typeface="Arial" panose="020B0604020202020204" pitchFamily="34" charset="0"/>
              </a:rPr>
              <a:t> UV</a:t>
            </a:r>
          </a:p>
        </p:txBody>
      </p:sp>
      <p:sp>
        <p:nvSpPr>
          <p:cNvPr id="28681" name="Textfeld 10">
            <a:extLst>
              <a:ext uri="{FF2B5EF4-FFF2-40B4-BE49-F238E27FC236}">
                <a16:creationId xmlns:a16="http://schemas.microsoft.com/office/drawing/2014/main" id="{556F32DE-A91B-4EDC-A28F-8CBC4BA4D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19300"/>
            <a:ext cx="5207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CH" altLang="fr-FR" sz="2000" dirty="0">
                <a:latin typeface="Arial" panose="020B0604020202020204" pitchFamily="34" charset="0"/>
              </a:rPr>
              <a:t>Formation </a:t>
            </a:r>
            <a:r>
              <a:rPr lang="de-CH" altLang="fr-FR" sz="2000" dirty="0" err="1">
                <a:latin typeface="Arial" panose="020B0604020202020204" pitchFamily="34" charset="0"/>
              </a:rPr>
              <a:t>d’un</a:t>
            </a:r>
            <a:r>
              <a:rPr lang="de-CH" altLang="fr-FR" sz="2000" dirty="0">
                <a:latin typeface="Arial" panose="020B0604020202020204" pitchFamily="34" charset="0"/>
              </a:rPr>
              <a:t> film </a:t>
            </a:r>
            <a:r>
              <a:rPr lang="de-CH" altLang="fr-FR" sz="2000" dirty="0" err="1">
                <a:latin typeface="Arial" panose="020B0604020202020204" pitchFamily="34" charset="0"/>
              </a:rPr>
              <a:t>sur</a:t>
            </a:r>
            <a:r>
              <a:rPr lang="de-CH" altLang="fr-FR" sz="2000" dirty="0">
                <a:latin typeface="Arial" panose="020B0604020202020204" pitchFamily="34" charset="0"/>
              </a:rPr>
              <a:t> la </a:t>
            </a:r>
            <a:r>
              <a:rPr lang="de-CH" altLang="fr-FR" sz="2000" dirty="0" err="1">
                <a:latin typeface="Arial" panose="020B0604020202020204" pitchFamily="34" charset="0"/>
              </a:rPr>
              <a:t>fenêtre</a:t>
            </a:r>
            <a:r>
              <a:rPr lang="de-CH" altLang="fr-FR" sz="2000" dirty="0">
                <a:latin typeface="Arial" panose="020B0604020202020204" pitchFamily="34" charset="0"/>
              </a:rPr>
              <a:t> de </a:t>
            </a:r>
            <a:r>
              <a:rPr lang="de-CH" altLang="fr-FR" sz="2000" dirty="0" err="1">
                <a:latin typeface="Arial" panose="020B0604020202020204" pitchFamily="34" charset="0"/>
              </a:rPr>
              <a:t>mesure</a:t>
            </a:r>
            <a:endParaRPr lang="de-CH" altLang="fr-FR" sz="2000" dirty="0">
              <a:latin typeface="Arial" panose="020B0604020202020204" pitchFamily="34" charset="0"/>
            </a:endParaRPr>
          </a:p>
        </p:txBody>
      </p:sp>
      <p:sp>
        <p:nvSpPr>
          <p:cNvPr id="28682" name="Rechteck 5">
            <a:extLst>
              <a:ext uri="{FF2B5EF4-FFF2-40B4-BE49-F238E27FC236}">
                <a16:creationId xmlns:a16="http://schemas.microsoft.com/office/drawing/2014/main" id="{EA7290E7-9009-4933-9667-594DFD3DD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982663"/>
            <a:ext cx="2670175" cy="715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fr-FR" sz="1800">
              <a:latin typeface="Arial" panose="020B0604020202020204" pitchFamily="34" charset="0"/>
            </a:endParaRPr>
          </a:p>
        </p:txBody>
      </p:sp>
      <p:sp>
        <p:nvSpPr>
          <p:cNvPr id="28683" name="Textfeld 11">
            <a:extLst>
              <a:ext uri="{FF2B5EF4-FFF2-40B4-BE49-F238E27FC236}">
                <a16:creationId xmlns:a16="http://schemas.microsoft.com/office/drawing/2014/main" id="{B76D549F-8113-4908-9433-B6556A5B8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6169025"/>
            <a:ext cx="5207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fr-FR" sz="1000" dirty="0">
                <a:latin typeface="Arial" panose="020B0604020202020204" pitchFamily="34" charset="0"/>
              </a:rPr>
              <a:t>Source: </a:t>
            </a:r>
            <a:r>
              <a:rPr lang="de-CH" altLang="fr-FR" sz="1000" dirty="0" err="1">
                <a:latin typeface="Arial" panose="020B0604020202020204" pitchFamily="34" charset="0"/>
              </a:rPr>
              <a:t>Groupe</a:t>
            </a:r>
            <a:r>
              <a:rPr lang="de-CH" altLang="fr-FR" sz="1000" dirty="0">
                <a:latin typeface="Arial" panose="020B0604020202020204" pitchFamily="34" charset="0"/>
              </a:rPr>
              <a:t> de </a:t>
            </a:r>
            <a:r>
              <a:rPr lang="de-CH" altLang="fr-FR" sz="1000" dirty="0" err="1">
                <a:latin typeface="Arial" panose="020B0604020202020204" pitchFamily="34" charset="0"/>
              </a:rPr>
              <a:t>travail</a:t>
            </a:r>
            <a:r>
              <a:rPr lang="de-CH" altLang="fr-FR" sz="1000" dirty="0">
                <a:latin typeface="Arial" panose="020B0604020202020204" pitchFamily="34" charset="0"/>
              </a:rPr>
              <a:t> </a:t>
            </a:r>
            <a:r>
              <a:rPr lang="de-CH" altLang="fr-FR" sz="1000" dirty="0" err="1">
                <a:latin typeface="Arial" panose="020B0604020202020204" pitchFamily="34" charset="0"/>
              </a:rPr>
              <a:t>figawa</a:t>
            </a:r>
            <a:r>
              <a:rPr lang="de-CH" altLang="fr-FR" sz="1000" dirty="0">
                <a:latin typeface="Arial" panose="020B0604020202020204" pitchFamily="34" charset="0"/>
              </a:rPr>
              <a:t> „UV-Wasserbehandlung“ – Technische Mitteilung 01/08 </a:t>
            </a:r>
          </a:p>
        </p:txBody>
      </p:sp>
      <p:sp>
        <p:nvSpPr>
          <p:cNvPr id="28684" name="Textfeld 17">
            <a:extLst>
              <a:ext uri="{FF2B5EF4-FFF2-40B4-BE49-F238E27FC236}">
                <a16:creationId xmlns:a16="http://schemas.microsoft.com/office/drawing/2014/main" id="{E29E3600-C536-4A34-8483-86DE7C3C0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5605463"/>
            <a:ext cx="46656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fr-FR" sz="2000" dirty="0">
                <a:latin typeface="Arial" panose="020B0604020202020204" pitchFamily="34" charset="0"/>
              </a:rPr>
              <a:t>* </a:t>
            </a:r>
            <a:r>
              <a:rPr lang="de-CH" altLang="fr-FR" sz="2000" dirty="0" err="1">
                <a:latin typeface="Arial" panose="020B0604020202020204" pitchFamily="34" charset="0"/>
              </a:rPr>
              <a:t>p.ex</a:t>
            </a:r>
            <a:r>
              <a:rPr lang="de-CH" altLang="fr-FR" sz="2000" dirty="0">
                <a:latin typeface="Arial" panose="020B0604020202020204" pitchFamily="34" charset="0"/>
              </a:rPr>
              <a:t>. </a:t>
            </a:r>
            <a:r>
              <a:rPr lang="de-CH" altLang="fr-FR" sz="2000" dirty="0" err="1">
                <a:latin typeface="Arial" panose="020B0604020202020204" pitchFamily="34" charset="0"/>
              </a:rPr>
              <a:t>calcaire</a:t>
            </a:r>
            <a:r>
              <a:rPr lang="de-CH" altLang="fr-FR" sz="2000" dirty="0">
                <a:latin typeface="Arial" panose="020B0604020202020204" pitchFamily="34" charset="0"/>
              </a:rPr>
              <a:t>, </a:t>
            </a:r>
            <a:r>
              <a:rPr lang="de-CH" altLang="fr-FR" sz="2000" dirty="0" err="1">
                <a:latin typeface="Arial" panose="020B0604020202020204" pitchFamily="34" charset="0"/>
              </a:rPr>
              <a:t>fer</a:t>
            </a:r>
            <a:r>
              <a:rPr lang="de-CH" altLang="fr-FR" sz="2000" dirty="0">
                <a:latin typeface="Arial" panose="020B0604020202020204" pitchFamily="34" charset="0"/>
              </a:rPr>
              <a:t>, </a:t>
            </a:r>
            <a:r>
              <a:rPr lang="de-CH" altLang="fr-FR" sz="2000" dirty="0" err="1">
                <a:latin typeface="Arial" panose="020B0604020202020204" pitchFamily="34" charset="0"/>
              </a:rPr>
              <a:t>manganèse</a:t>
            </a:r>
            <a:r>
              <a:rPr lang="de-CH" altLang="fr-FR" sz="2000" dirty="0">
                <a:latin typeface="Arial" panose="020B0604020202020204" pitchFamily="34" charset="0"/>
              </a:rPr>
              <a:t>, etc.</a:t>
            </a:r>
          </a:p>
        </p:txBody>
      </p:sp>
      <p:grpSp>
        <p:nvGrpSpPr>
          <p:cNvPr id="28685" name="Gruppieren 13">
            <a:extLst>
              <a:ext uri="{FF2B5EF4-FFF2-40B4-BE49-F238E27FC236}">
                <a16:creationId xmlns:a16="http://schemas.microsoft.com/office/drawing/2014/main" id="{41C86A43-5557-44EA-B6A3-62E5DAC81C65}"/>
              </a:ext>
            </a:extLst>
          </p:cNvPr>
          <p:cNvGrpSpPr>
            <a:grpSpLocks/>
          </p:cNvGrpSpPr>
          <p:nvPr/>
        </p:nvGrpSpPr>
        <p:grpSpPr bwMode="auto">
          <a:xfrm>
            <a:off x="922350" y="2119313"/>
            <a:ext cx="8591537" cy="3587750"/>
            <a:chOff x="922344" y="2118775"/>
            <a:chExt cx="8591513" cy="3587563"/>
          </a:xfrm>
        </p:grpSpPr>
        <p:sp>
          <p:nvSpPr>
            <p:cNvPr id="28686" name="Textfeld 2">
              <a:extLst>
                <a:ext uri="{FF2B5EF4-FFF2-40B4-BE49-F238E27FC236}">
                  <a16:creationId xmlns:a16="http://schemas.microsoft.com/office/drawing/2014/main" id="{4704463B-882F-451D-BD8A-6A72BB027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2344" y="4357434"/>
              <a:ext cx="4186674" cy="400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2000" dirty="0" err="1">
                  <a:latin typeface="Arial" panose="020B0604020202020204" pitchFamily="34" charset="0"/>
                </a:rPr>
                <a:t>Vieillissement</a:t>
              </a:r>
              <a:r>
                <a:rPr lang="de-CH" altLang="fr-FR" sz="2000" dirty="0">
                  <a:latin typeface="Arial" panose="020B0604020202020204" pitchFamily="34" charset="0"/>
                </a:rPr>
                <a:t> du </a:t>
              </a:r>
              <a:r>
                <a:rPr lang="de-CH" altLang="fr-FR" sz="2000" dirty="0" err="1">
                  <a:latin typeface="Arial" panose="020B0604020202020204" pitchFamily="34" charset="0"/>
                </a:rPr>
                <a:t>générateur</a:t>
              </a:r>
              <a:r>
                <a:rPr lang="de-CH" altLang="fr-FR" sz="2000" dirty="0">
                  <a:latin typeface="Arial" panose="020B0604020202020204" pitchFamily="34" charset="0"/>
                </a:rPr>
                <a:t> UV</a:t>
              </a:r>
            </a:p>
          </p:txBody>
        </p:sp>
        <p:sp>
          <p:nvSpPr>
            <p:cNvPr id="28687" name="Pfeil nach rechts 6">
              <a:extLst>
                <a:ext uri="{FF2B5EF4-FFF2-40B4-BE49-F238E27FC236}">
                  <a16:creationId xmlns:a16="http://schemas.microsoft.com/office/drawing/2014/main" id="{7A4D7E7D-00A4-468D-B9D1-442177D7B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1674" y="5505522"/>
              <a:ext cx="505839" cy="200816"/>
            </a:xfrm>
            <a:prstGeom prst="rightArrow">
              <a:avLst>
                <a:gd name="adj1" fmla="val 50000"/>
                <a:gd name="adj2" fmla="val 50005"/>
              </a:avLst>
            </a:prstGeom>
            <a:solidFill>
              <a:srgbClr val="CC66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CH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15" name="Pfeil nach rechts 14">
              <a:extLst>
                <a:ext uri="{FF2B5EF4-FFF2-40B4-BE49-F238E27FC236}">
                  <a16:creationId xmlns:a16="http://schemas.microsoft.com/office/drawing/2014/main" id="{4AE79C02-79CB-45CC-87CB-35C2453FDA3E}"/>
                </a:ext>
              </a:extLst>
            </p:cNvPr>
            <p:cNvSpPr/>
            <p:nvPr/>
          </p:nvSpPr>
          <p:spPr bwMode="auto">
            <a:xfrm>
              <a:off x="9007445" y="2118775"/>
              <a:ext cx="506412" cy="201601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de-CH"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90324652-5331-483D-89BF-C038B76D89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/>
              <a:t>Exploitation: </a:t>
            </a:r>
            <a:r>
              <a:rPr lang="de-CH" altLang="fr-FR" dirty="0" err="1"/>
              <a:t>conditions</a:t>
            </a:r>
            <a:r>
              <a:rPr lang="de-CH" altLang="fr-FR" dirty="0"/>
              <a:t> </a:t>
            </a:r>
            <a:r>
              <a:rPr lang="de-CH" altLang="fr-FR" dirty="0" err="1"/>
              <a:t>requises</a:t>
            </a:r>
            <a:r>
              <a:rPr lang="de-CH" altLang="fr-FR" dirty="0"/>
              <a:t> (2)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B02458-B45E-4F70-9DAF-D16075F88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155874"/>
            <a:ext cx="9027310" cy="470974"/>
          </a:xfrm>
          <a:extLst/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CH" sz="2000" b="1" dirty="0" err="1"/>
              <a:t>Monitorage</a:t>
            </a:r>
            <a:r>
              <a:rPr lang="de-CH" sz="2000" b="1" dirty="0"/>
              <a:t> de la </a:t>
            </a:r>
            <a:r>
              <a:rPr lang="de-CH" sz="2000" b="1" dirty="0" err="1"/>
              <a:t>turbidité</a:t>
            </a:r>
            <a:endParaRPr lang="de-CH" sz="2000" b="1" dirty="0">
              <a:highlight>
                <a:srgbClr val="FFFF00"/>
              </a:highlight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64A006-AAB4-4E78-887E-5147E4D2673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CA7E6C-E8E9-4D98-B837-174308ECE2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D3820-0ABF-417C-83C7-A90846E797E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de-DE" sz="1400" dirty="0">
              <a:solidFill>
                <a:srgbClr val="000000"/>
              </a:solidFill>
            </a:endParaRPr>
          </a:p>
        </p:txBody>
      </p:sp>
      <p:pic>
        <p:nvPicPr>
          <p:cNvPr id="29702" name="Picture 2" descr="C:\Users\Marc\Documents\Career\General Resources\Presentations\UV\Fotos\Eigene\007.JPG">
            <a:extLst>
              <a:ext uri="{FF2B5EF4-FFF2-40B4-BE49-F238E27FC236}">
                <a16:creationId xmlns:a16="http://schemas.microsoft.com/office/drawing/2014/main" id="{552492DD-71C7-4DF7-B642-0D102D097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38300"/>
            <a:ext cx="26035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8873F5C-D142-4A95-A290-462241704222}"/>
              </a:ext>
            </a:extLst>
          </p:cNvPr>
          <p:cNvSpPr txBox="1">
            <a:spLocks/>
          </p:cNvSpPr>
          <p:nvPr/>
        </p:nvSpPr>
        <p:spPr bwMode="auto">
          <a:xfrm>
            <a:off x="495300" y="5332413"/>
            <a:ext cx="934841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de-CH" sz="2000" b="1" kern="0" dirty="0" err="1">
                <a:solidFill>
                  <a:srgbClr val="000000"/>
                </a:solidFill>
              </a:rPr>
              <a:t>Monitorage</a:t>
            </a:r>
            <a:r>
              <a:rPr lang="de-CH" sz="2000" b="1" kern="0" dirty="0">
                <a:solidFill>
                  <a:srgbClr val="000000"/>
                </a:solidFill>
              </a:rPr>
              <a:t> du </a:t>
            </a:r>
            <a:r>
              <a:rPr lang="de-CH" sz="2000" b="1" kern="0" dirty="0" err="1">
                <a:solidFill>
                  <a:srgbClr val="000000"/>
                </a:solidFill>
              </a:rPr>
              <a:t>coefficient</a:t>
            </a:r>
            <a:r>
              <a:rPr lang="de-CH" sz="2000" b="1" kern="0" dirty="0">
                <a:solidFill>
                  <a:srgbClr val="000000"/>
                </a:solidFill>
              </a:rPr>
              <a:t> </a:t>
            </a:r>
            <a:r>
              <a:rPr lang="de-CH" sz="2000" b="1" kern="0" dirty="0" err="1">
                <a:solidFill>
                  <a:srgbClr val="000000"/>
                </a:solidFill>
              </a:rPr>
              <a:t>d’absorption</a:t>
            </a:r>
            <a:r>
              <a:rPr lang="de-CH" sz="2000" b="1" kern="0" dirty="0">
                <a:solidFill>
                  <a:srgbClr val="000000"/>
                </a:solidFill>
              </a:rPr>
              <a:t> </a:t>
            </a:r>
            <a:r>
              <a:rPr lang="de-CH" sz="2000" b="1" kern="0" dirty="0" err="1">
                <a:solidFill>
                  <a:srgbClr val="000000"/>
                </a:solidFill>
              </a:rPr>
              <a:t>spectrale</a:t>
            </a:r>
            <a:r>
              <a:rPr lang="de-CH" sz="2000" b="1" kern="0" dirty="0">
                <a:solidFill>
                  <a:srgbClr val="000000"/>
                </a:solidFill>
              </a:rPr>
              <a:t> / </a:t>
            </a:r>
            <a:r>
              <a:rPr lang="de-CH" sz="2000" b="1" kern="0" dirty="0" err="1">
                <a:solidFill>
                  <a:srgbClr val="000000"/>
                </a:solidFill>
              </a:rPr>
              <a:t>débit</a:t>
            </a:r>
            <a:endParaRPr lang="de-CH" sz="2000" b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de-CH" sz="2000" kern="0" dirty="0">
                <a:solidFill>
                  <a:srgbClr val="000000"/>
                </a:solidFill>
              </a:rPr>
              <a:t>(si </a:t>
            </a:r>
            <a:r>
              <a:rPr lang="de-CH" sz="2000" kern="0" dirty="0" err="1">
                <a:solidFill>
                  <a:srgbClr val="000000"/>
                </a:solidFill>
              </a:rPr>
              <a:t>valeur</a:t>
            </a:r>
            <a:r>
              <a:rPr lang="de-CH" sz="2000" kern="0" dirty="0">
                <a:solidFill>
                  <a:srgbClr val="000000"/>
                </a:solidFill>
              </a:rPr>
              <a:t> max. </a:t>
            </a:r>
            <a:r>
              <a:rPr lang="de-CH" sz="2000" kern="0" dirty="0" err="1">
                <a:solidFill>
                  <a:srgbClr val="000000"/>
                </a:solidFill>
              </a:rPr>
              <a:t>pas</a:t>
            </a:r>
            <a:r>
              <a:rPr lang="de-CH" sz="2000" kern="0" dirty="0">
                <a:solidFill>
                  <a:srgbClr val="000000"/>
                </a:solidFill>
              </a:rPr>
              <a:t> </a:t>
            </a:r>
            <a:r>
              <a:rPr lang="de-CH" sz="2000" kern="0" dirty="0" err="1">
                <a:solidFill>
                  <a:srgbClr val="000000"/>
                </a:solidFill>
              </a:rPr>
              <a:t>garantie</a:t>
            </a:r>
            <a:r>
              <a:rPr lang="de-CH" sz="2000" kern="0" dirty="0">
                <a:solidFill>
                  <a:srgbClr val="000000"/>
                </a:solidFill>
              </a:rPr>
              <a:t> par la </a:t>
            </a:r>
            <a:r>
              <a:rPr lang="de-CH" sz="2000" kern="0" dirty="0" err="1">
                <a:solidFill>
                  <a:srgbClr val="000000"/>
                </a:solidFill>
              </a:rPr>
              <a:t>qualité</a:t>
            </a:r>
            <a:r>
              <a:rPr lang="de-CH" sz="2000" kern="0" dirty="0">
                <a:solidFill>
                  <a:srgbClr val="000000"/>
                </a:solidFill>
              </a:rPr>
              <a:t> </a:t>
            </a:r>
            <a:r>
              <a:rPr lang="de-CH" sz="2000" kern="0" dirty="0" err="1">
                <a:solidFill>
                  <a:srgbClr val="000000"/>
                </a:solidFill>
              </a:rPr>
              <a:t>constante</a:t>
            </a:r>
            <a:r>
              <a:rPr lang="de-CH" sz="2000" kern="0" dirty="0">
                <a:solidFill>
                  <a:srgbClr val="000000"/>
                </a:solidFill>
              </a:rPr>
              <a:t> de </a:t>
            </a:r>
            <a:r>
              <a:rPr lang="de-CH" sz="2000" kern="0" dirty="0" err="1">
                <a:solidFill>
                  <a:srgbClr val="000000"/>
                </a:solidFill>
              </a:rPr>
              <a:t>l’eau</a:t>
            </a:r>
            <a:r>
              <a:rPr lang="de-CH" sz="2000" kern="0" dirty="0">
                <a:solidFill>
                  <a:srgbClr val="000000"/>
                </a:solidFill>
              </a:rPr>
              <a:t> </a:t>
            </a:r>
            <a:r>
              <a:rPr lang="de-CH" sz="2000" kern="0" dirty="0" err="1">
                <a:solidFill>
                  <a:srgbClr val="000000"/>
                </a:solidFill>
              </a:rPr>
              <a:t>ou</a:t>
            </a:r>
            <a:r>
              <a:rPr lang="de-CH" sz="2000" kern="0" dirty="0">
                <a:solidFill>
                  <a:srgbClr val="000000"/>
                </a:solidFill>
              </a:rPr>
              <a:t> le </a:t>
            </a:r>
            <a:r>
              <a:rPr lang="de-CH" sz="2000" kern="0" dirty="0" err="1">
                <a:solidFill>
                  <a:srgbClr val="000000"/>
                </a:solidFill>
              </a:rPr>
              <a:t>schéma</a:t>
            </a:r>
            <a:r>
              <a:rPr lang="de-CH" sz="2000" kern="0" dirty="0">
                <a:solidFill>
                  <a:srgbClr val="000000"/>
                </a:solidFill>
              </a:rPr>
              <a:t> </a:t>
            </a:r>
            <a:r>
              <a:rPr lang="de-CH" sz="2000" kern="0" dirty="0" err="1">
                <a:solidFill>
                  <a:srgbClr val="000000"/>
                </a:solidFill>
              </a:rPr>
              <a:t>d’installation</a:t>
            </a:r>
            <a:r>
              <a:rPr lang="de-CH" sz="2000" kern="0" dirty="0">
                <a:solidFill>
                  <a:srgbClr val="000000"/>
                </a:solidFill>
              </a:rPr>
              <a:t>) </a:t>
            </a:r>
          </a:p>
        </p:txBody>
      </p:sp>
      <p:pic>
        <p:nvPicPr>
          <p:cNvPr id="29704" name="Grafik 10">
            <a:extLst>
              <a:ext uri="{FF2B5EF4-FFF2-40B4-BE49-F238E27FC236}">
                <a16:creationId xmlns:a16="http://schemas.microsoft.com/office/drawing/2014/main" id="{9BA4CBE8-1B94-44AB-8B9B-563040541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1638300"/>
            <a:ext cx="385603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6348C20F-8275-4CBE-8BC7-729472973FA5}"/>
              </a:ext>
            </a:extLst>
          </p:cNvPr>
          <p:cNvSpPr txBox="1">
            <a:spLocks/>
          </p:cNvSpPr>
          <p:nvPr/>
        </p:nvSpPr>
        <p:spPr bwMode="auto">
          <a:xfrm>
            <a:off x="495300" y="4300538"/>
            <a:ext cx="9026525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de-CH" sz="2000" kern="0" dirty="0"/>
              <a:t>(sauf si </a:t>
            </a:r>
            <a:r>
              <a:rPr lang="de-CH" sz="2000" kern="0" dirty="0" err="1"/>
              <a:t>valeur</a:t>
            </a:r>
            <a:r>
              <a:rPr lang="de-CH" sz="2000" kern="0" dirty="0"/>
              <a:t> max. </a:t>
            </a:r>
            <a:r>
              <a:rPr lang="de-CH" sz="2000" kern="0" dirty="0" err="1"/>
              <a:t>respectée</a:t>
            </a:r>
            <a:r>
              <a:rPr lang="de-CH" sz="2000" kern="0" dirty="0"/>
              <a:t> par la </a:t>
            </a:r>
            <a:r>
              <a:rPr lang="de-CH" sz="2000" kern="0" dirty="0" err="1"/>
              <a:t>qualité</a:t>
            </a:r>
            <a:r>
              <a:rPr lang="de-CH" sz="2000" kern="0" dirty="0"/>
              <a:t> </a:t>
            </a:r>
            <a:r>
              <a:rPr lang="de-CH" sz="2000" kern="0" dirty="0" err="1"/>
              <a:t>constante</a:t>
            </a:r>
            <a:r>
              <a:rPr lang="de-CH" sz="2000" kern="0" dirty="0"/>
              <a:t> des </a:t>
            </a:r>
            <a:r>
              <a:rPr lang="de-CH" sz="2000" kern="0" dirty="0" err="1"/>
              <a:t>eaux</a:t>
            </a:r>
            <a:r>
              <a:rPr lang="de-CH" sz="2000" kern="0" dirty="0"/>
              <a:t> </a:t>
            </a:r>
            <a:r>
              <a:rPr lang="de-CH" sz="2000" kern="0" dirty="0" err="1"/>
              <a:t>brutes</a:t>
            </a:r>
            <a:r>
              <a:rPr lang="de-CH" sz="2000" kern="0" dirty="0"/>
              <a:t>)</a:t>
            </a:r>
          </a:p>
          <a:p>
            <a:pPr>
              <a:defRPr/>
            </a:pPr>
            <a:endParaRPr lang="de-CH" kern="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>
            <a:extLst>
              <a:ext uri="{FF2B5EF4-FFF2-40B4-BE49-F238E27FC236}">
                <a16:creationId xmlns:a16="http://schemas.microsoft.com/office/drawing/2014/main" id="{435BEAE0-47C0-4CE5-9851-8807A4444A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/>
              <a:t>Changement de </a:t>
            </a:r>
            <a:r>
              <a:rPr lang="de-CH" altLang="fr-FR" dirty="0" err="1"/>
              <a:t>lampe</a:t>
            </a:r>
            <a:r>
              <a:rPr lang="de-CH" altLang="fr-FR" dirty="0"/>
              <a:t> et </a:t>
            </a:r>
            <a:r>
              <a:rPr lang="de-CH" altLang="fr-FR" dirty="0" err="1"/>
              <a:t>maintenance</a:t>
            </a:r>
            <a:endParaRPr lang="de-CH" altLang="fr-FR" dirty="0"/>
          </a:p>
        </p:txBody>
      </p:sp>
      <p:sp>
        <p:nvSpPr>
          <p:cNvPr id="30723" name="Inhaltsplatzhalter 2">
            <a:extLst>
              <a:ext uri="{FF2B5EF4-FFF2-40B4-BE49-F238E27FC236}">
                <a16:creationId xmlns:a16="http://schemas.microsoft.com/office/drawing/2014/main" id="{79621ED2-A809-46DF-BBE6-FCF1E9DA47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299" y="1209675"/>
            <a:ext cx="9252999" cy="1444625"/>
          </a:xfrm>
        </p:spPr>
        <p:txBody>
          <a:bodyPr/>
          <a:lstStyle/>
          <a:p>
            <a:r>
              <a:rPr lang="de-CH" altLang="fr-FR" sz="1800" dirty="0"/>
              <a:t>Panne </a:t>
            </a:r>
            <a:r>
              <a:rPr lang="de-CH" altLang="fr-FR" sz="1800" dirty="0" err="1"/>
              <a:t>d’un</a:t>
            </a:r>
            <a:r>
              <a:rPr lang="de-CH" altLang="fr-FR" sz="1800" dirty="0"/>
              <a:t> </a:t>
            </a:r>
            <a:r>
              <a:rPr lang="de-CH" altLang="fr-FR" sz="1800" dirty="0" err="1"/>
              <a:t>émetteur</a:t>
            </a:r>
            <a:r>
              <a:rPr lang="de-CH" altLang="fr-FR" sz="1800" dirty="0"/>
              <a:t>: </a:t>
            </a:r>
            <a:r>
              <a:rPr lang="de-CH" altLang="fr-FR" sz="1800" dirty="0" err="1"/>
              <a:t>mettre</a:t>
            </a:r>
            <a:r>
              <a:rPr lang="de-CH" altLang="fr-FR" sz="1800" dirty="0"/>
              <a:t> </a:t>
            </a:r>
            <a:r>
              <a:rPr lang="de-CH" altLang="fr-FR" sz="1800" dirty="0" err="1"/>
              <a:t>l’appareil</a:t>
            </a:r>
            <a:r>
              <a:rPr lang="de-CH" altLang="fr-FR" sz="1800" dirty="0"/>
              <a:t> </a:t>
            </a:r>
            <a:r>
              <a:rPr lang="de-CH" altLang="fr-FR" sz="1800" dirty="0" err="1"/>
              <a:t>immédiatement</a:t>
            </a:r>
            <a:r>
              <a:rPr lang="de-CH" altLang="fr-FR" sz="1800" dirty="0"/>
              <a:t> </a:t>
            </a:r>
            <a:r>
              <a:rPr lang="de-CH" altLang="fr-FR" sz="1800" dirty="0" err="1"/>
              <a:t>hors</a:t>
            </a:r>
            <a:r>
              <a:rPr lang="de-CH" altLang="fr-FR" sz="1800" dirty="0"/>
              <a:t> </a:t>
            </a:r>
            <a:r>
              <a:rPr lang="de-CH" altLang="fr-FR" sz="1800" dirty="0" err="1"/>
              <a:t>service</a:t>
            </a:r>
            <a:endParaRPr lang="de-CH" altLang="fr-FR" sz="1800" dirty="0"/>
          </a:p>
          <a:p>
            <a:r>
              <a:rPr lang="de-CH" altLang="fr-FR" sz="1800" dirty="0" err="1"/>
              <a:t>Durée</a:t>
            </a:r>
            <a:r>
              <a:rPr lang="de-CH" altLang="fr-FR" sz="1800" dirty="0"/>
              <a:t> de </a:t>
            </a:r>
            <a:r>
              <a:rPr lang="de-CH" altLang="fr-FR" sz="1800" dirty="0" err="1"/>
              <a:t>vie</a:t>
            </a:r>
            <a:r>
              <a:rPr lang="de-CH" altLang="fr-FR" sz="1800" dirty="0"/>
              <a:t> </a:t>
            </a:r>
            <a:r>
              <a:rPr lang="de-CH" altLang="fr-FR" sz="1800" dirty="0" err="1"/>
              <a:t>garantie</a:t>
            </a:r>
            <a:r>
              <a:rPr lang="de-CH" altLang="fr-FR" sz="1800" dirty="0"/>
              <a:t> de </a:t>
            </a:r>
            <a:r>
              <a:rPr lang="de-CH" altLang="fr-FR" sz="1800" dirty="0" err="1"/>
              <a:t>l’émetteur</a:t>
            </a:r>
            <a:r>
              <a:rPr lang="de-CH" altLang="fr-FR" sz="1800" dirty="0"/>
              <a:t>: </a:t>
            </a:r>
            <a:r>
              <a:rPr lang="de-CH" altLang="fr-FR" sz="1800" dirty="0" err="1"/>
              <a:t>env</a:t>
            </a:r>
            <a:r>
              <a:rPr lang="de-CH" altLang="fr-FR" sz="1800" dirty="0"/>
              <a:t>. 5’000 à 14’000 h (</a:t>
            </a:r>
            <a:r>
              <a:rPr lang="de-CH" altLang="fr-FR" sz="1800" dirty="0" err="1"/>
              <a:t>programmer</a:t>
            </a:r>
            <a:r>
              <a:rPr lang="de-CH" altLang="fr-FR" sz="1800" dirty="0"/>
              <a:t> </a:t>
            </a:r>
            <a:r>
              <a:rPr lang="de-CH" altLang="fr-FR" sz="1800" dirty="0" err="1"/>
              <a:t>les</a:t>
            </a:r>
            <a:r>
              <a:rPr lang="de-CH" altLang="fr-FR" sz="1800" dirty="0"/>
              <a:t> </a:t>
            </a:r>
            <a:r>
              <a:rPr lang="de-CH" altLang="fr-FR" sz="1800" dirty="0" err="1"/>
              <a:t>remplacements</a:t>
            </a:r>
            <a:r>
              <a:rPr lang="de-CH" altLang="fr-FR" sz="1800" dirty="0"/>
              <a:t>!)</a:t>
            </a:r>
          </a:p>
          <a:p>
            <a:r>
              <a:rPr lang="de-CH" altLang="fr-FR" sz="1800" dirty="0"/>
              <a:t>Maintenance de </a:t>
            </a:r>
            <a:r>
              <a:rPr lang="de-CH" altLang="fr-FR" sz="1800" dirty="0" err="1"/>
              <a:t>l’appareil</a:t>
            </a:r>
            <a:r>
              <a:rPr lang="de-CH" altLang="fr-FR" sz="1800" dirty="0"/>
              <a:t> 1 x par an par le </a:t>
            </a:r>
            <a:r>
              <a:rPr lang="de-CH" altLang="fr-FR" sz="1800" dirty="0" err="1"/>
              <a:t>fournisseur</a:t>
            </a:r>
            <a:r>
              <a:rPr lang="de-CH" altLang="fr-FR" sz="1800" dirty="0"/>
              <a:t> (</a:t>
            </a:r>
            <a:r>
              <a:rPr lang="de-CH" altLang="fr-FR" sz="1800" dirty="0" err="1"/>
              <a:t>recommandé</a:t>
            </a:r>
            <a:r>
              <a:rPr lang="de-CH" altLang="fr-FR" sz="1800" dirty="0"/>
              <a:t>)</a:t>
            </a:r>
          </a:p>
          <a:p>
            <a:endParaRPr lang="de-CH" altLang="fr-FR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F48752-2F32-4F36-8BD9-CE824CACB1E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8419B5-0787-4B2E-9669-A37C167A7F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940906-E50A-4A09-85EB-8C57D6C70B1E}" type="slidenum">
              <a:rPr lang="de-DE" smtClean="0"/>
              <a:pPr>
                <a:defRPr/>
              </a:pPr>
              <a:t>17</a:t>
            </a:fld>
            <a:endParaRPr lang="de-DE" sz="1400" dirty="0"/>
          </a:p>
        </p:txBody>
      </p:sp>
      <p:grpSp>
        <p:nvGrpSpPr>
          <p:cNvPr id="30726" name="Gruppieren 8">
            <a:extLst>
              <a:ext uri="{FF2B5EF4-FFF2-40B4-BE49-F238E27FC236}">
                <a16:creationId xmlns:a16="http://schemas.microsoft.com/office/drawing/2014/main" id="{6EF44C83-C120-46ED-8E9F-0FBE928B6889}"/>
              </a:ext>
            </a:extLst>
          </p:cNvPr>
          <p:cNvGrpSpPr>
            <a:grpSpLocks/>
          </p:cNvGrpSpPr>
          <p:nvPr/>
        </p:nvGrpSpPr>
        <p:grpSpPr bwMode="auto">
          <a:xfrm>
            <a:off x="989013" y="2808288"/>
            <a:ext cx="7927975" cy="2674937"/>
            <a:chOff x="903668" y="2855088"/>
            <a:chExt cx="7928246" cy="2673841"/>
          </a:xfrm>
        </p:grpSpPr>
        <p:pic>
          <p:nvPicPr>
            <p:cNvPr id="30728" name="Picture 2">
              <a:extLst>
                <a:ext uri="{FF2B5EF4-FFF2-40B4-BE49-F238E27FC236}">
                  <a16:creationId xmlns:a16="http://schemas.microsoft.com/office/drawing/2014/main" id="{C9F4AA4E-2388-4C85-AB07-4AD65C12DB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967" y="2855088"/>
              <a:ext cx="1787396" cy="204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6" descr="http://shop.katadyn.com/media/dimg/d10455209ede56042efb11e5b6c536a8.jpg?l=5">
              <a:extLst>
                <a:ext uri="{FF2B5EF4-FFF2-40B4-BE49-F238E27FC236}">
                  <a16:creationId xmlns:a16="http://schemas.microsoft.com/office/drawing/2014/main" id="{99852785-7478-4841-83DE-B8DED8F4C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16" y="2855088"/>
              <a:ext cx="2953243" cy="2510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B6D4FC99-34D8-4EC6-88C9-DEDD8F8430AF}"/>
                </a:ext>
              </a:extLst>
            </p:cNvPr>
            <p:cNvSpPr/>
            <p:nvPr/>
          </p:nvSpPr>
          <p:spPr bwMode="auto">
            <a:xfrm>
              <a:off x="903668" y="2855088"/>
              <a:ext cx="7896495" cy="2673841"/>
            </a:xfrm>
            <a:prstGeom prst="rect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de-CH">
                <a:latin typeface="Arial" charset="0"/>
              </a:endParaRPr>
            </a:p>
          </p:txBody>
        </p:sp>
        <p:sp>
          <p:nvSpPr>
            <p:cNvPr id="30731" name="Textfeld 6">
              <a:extLst>
                <a:ext uri="{FF2B5EF4-FFF2-40B4-BE49-F238E27FC236}">
                  <a16:creationId xmlns:a16="http://schemas.microsoft.com/office/drawing/2014/main" id="{D9AE6BFB-01A6-4E00-8127-4B516A575D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5687" y="4975231"/>
              <a:ext cx="1274752" cy="36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dirty="0">
                  <a:latin typeface="Arial" panose="020B0604020202020204" pitchFamily="34" charset="0"/>
                </a:rPr>
                <a:t>Lampe UV</a:t>
              </a:r>
            </a:p>
          </p:txBody>
        </p:sp>
        <p:sp>
          <p:nvSpPr>
            <p:cNvPr id="30732" name="Textfeld 10">
              <a:extLst>
                <a:ext uri="{FF2B5EF4-FFF2-40B4-BE49-F238E27FC236}">
                  <a16:creationId xmlns:a16="http://schemas.microsoft.com/office/drawing/2014/main" id="{7FE18070-6A24-4CCA-9F86-896E1F23A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9319" y="4975231"/>
              <a:ext cx="2359248" cy="36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dirty="0">
                  <a:latin typeface="Arial" panose="020B0604020202020204" pitchFamily="34" charset="0"/>
                </a:rPr>
                <a:t>Tube de </a:t>
              </a:r>
              <a:r>
                <a:rPr lang="de-CH" altLang="fr-FR" sz="1800" dirty="0" err="1">
                  <a:latin typeface="Arial" panose="020B0604020202020204" pitchFamily="34" charset="0"/>
                </a:rPr>
                <a:t>quartz</a:t>
              </a:r>
              <a:endParaRPr lang="de-CH" altLang="fr-FR" sz="1800" dirty="0">
                <a:latin typeface="Arial" panose="020B0604020202020204" pitchFamily="34" charset="0"/>
              </a:endParaRPr>
            </a:p>
          </p:txBody>
        </p:sp>
        <p:sp>
          <p:nvSpPr>
            <p:cNvPr id="30733" name="Rechteck 7">
              <a:extLst>
                <a:ext uri="{FF2B5EF4-FFF2-40B4-BE49-F238E27FC236}">
                  <a16:creationId xmlns:a16="http://schemas.microsoft.com/office/drawing/2014/main" id="{F245D852-C9D6-4574-9A64-5A403F0E1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1064" y="5278374"/>
              <a:ext cx="29908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000" dirty="0" err="1">
                  <a:latin typeface="Arial" panose="020B0604020202020204" pitchFamily="34" charset="0"/>
                </a:rPr>
                <a:t>Photos</a:t>
              </a:r>
              <a:r>
                <a:rPr lang="de-CH" altLang="fr-FR" sz="1000" dirty="0">
                  <a:latin typeface="Arial" panose="020B0604020202020204" pitchFamily="34" charset="0"/>
                </a:rPr>
                <a:t>: </a:t>
              </a:r>
              <a:r>
                <a:rPr lang="de-CH" altLang="fr-FR" sz="1000" dirty="0" err="1">
                  <a:latin typeface="Arial" panose="020B0604020202020204" pitchFamily="34" charset="0"/>
                </a:rPr>
                <a:t>site</a:t>
              </a:r>
              <a:r>
                <a:rPr lang="de-CH" altLang="fr-FR" sz="1000" dirty="0">
                  <a:latin typeface="Arial" panose="020B0604020202020204" pitchFamily="34" charset="0"/>
                </a:rPr>
                <a:t> web AQUAFIDES</a:t>
              </a:r>
            </a:p>
          </p:txBody>
        </p:sp>
      </p:grp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9A241B4-3EE8-4EC6-83B5-761D42BEF0A5}"/>
              </a:ext>
            </a:extLst>
          </p:cNvPr>
          <p:cNvSpPr txBox="1">
            <a:spLocks/>
          </p:cNvSpPr>
          <p:nvPr/>
        </p:nvSpPr>
        <p:spPr bwMode="auto">
          <a:xfrm>
            <a:off x="361950" y="5667375"/>
            <a:ext cx="9182100" cy="7318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de-CH" sz="1800" kern="0" dirty="0" err="1"/>
              <a:t>Directive</a:t>
            </a:r>
            <a:r>
              <a:rPr lang="de-CH" sz="1800" kern="0" dirty="0"/>
              <a:t> SSIGE W12: </a:t>
            </a:r>
            <a:r>
              <a:rPr lang="de-CH" sz="1800" kern="0" dirty="0" err="1"/>
              <a:t>exposé</a:t>
            </a:r>
            <a:r>
              <a:rPr lang="de-CH" sz="1800" kern="0" dirty="0"/>
              <a:t> complet de </a:t>
            </a:r>
            <a:r>
              <a:rPr lang="de-CH" sz="1800" kern="0" dirty="0" err="1"/>
              <a:t>toutes</a:t>
            </a:r>
            <a:r>
              <a:rPr lang="de-CH" sz="1800" kern="0" dirty="0"/>
              <a:t> </a:t>
            </a:r>
            <a:r>
              <a:rPr lang="de-CH" sz="1800" kern="0" dirty="0" err="1"/>
              <a:t>les</a:t>
            </a:r>
            <a:r>
              <a:rPr lang="de-CH" sz="1800" kern="0" dirty="0"/>
              <a:t> </a:t>
            </a:r>
            <a:r>
              <a:rPr lang="de-CH" sz="1800" kern="0" dirty="0" err="1"/>
              <a:t>conditions</a:t>
            </a:r>
            <a:r>
              <a:rPr lang="de-CH" sz="1800" kern="0" dirty="0"/>
              <a:t> </a:t>
            </a:r>
            <a:r>
              <a:rPr lang="de-CH" sz="1800" kern="0" dirty="0" err="1"/>
              <a:t>requises</a:t>
            </a:r>
            <a:r>
              <a:rPr lang="de-CH" sz="1800" kern="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>
            <a:extLst>
              <a:ext uri="{FF2B5EF4-FFF2-40B4-BE49-F238E27FC236}">
                <a16:creationId xmlns:a16="http://schemas.microsoft.com/office/drawing/2014/main" id="{B613B28E-C87D-425A-AB4D-2BEB28975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/>
              <a:t>Filtration </a:t>
            </a:r>
            <a:r>
              <a:rPr lang="de-CH" altLang="fr-FR" dirty="0" err="1"/>
              <a:t>sur</a:t>
            </a:r>
            <a:r>
              <a:rPr lang="de-CH" altLang="fr-FR" dirty="0"/>
              <a:t> </a:t>
            </a:r>
            <a:r>
              <a:rPr lang="de-CH" altLang="fr-FR" dirty="0" err="1"/>
              <a:t>membrane</a:t>
            </a:r>
            <a:endParaRPr lang="de-CH" altLang="fr-FR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367FED-C838-4AAF-8972-2157B13FFA4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5BEAB6-604D-46C4-ADB3-226DC4BC8E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62A858-3C29-47E3-9F76-7F927F623BE9}" type="slidenum">
              <a:rPr lang="de-DE" smtClean="0"/>
              <a:pPr>
                <a:defRPr/>
              </a:pPr>
              <a:t>18</a:t>
            </a:fld>
            <a:endParaRPr lang="de-DE" sz="1400" dirty="0"/>
          </a:p>
        </p:txBody>
      </p:sp>
      <p:pic>
        <p:nvPicPr>
          <p:cNvPr id="31749" name="Grafik 6">
            <a:extLst>
              <a:ext uri="{FF2B5EF4-FFF2-40B4-BE49-F238E27FC236}">
                <a16:creationId xmlns:a16="http://schemas.microsoft.com/office/drawing/2014/main" id="{E8690BD2-406C-4379-BEB4-892127988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041400"/>
            <a:ext cx="876300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Grafik 7">
            <a:extLst>
              <a:ext uri="{FF2B5EF4-FFF2-40B4-BE49-F238E27FC236}">
                <a16:creationId xmlns:a16="http://schemas.microsoft.com/office/drawing/2014/main" id="{D7021BF5-44E4-469D-8A4B-FEA44053A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249613"/>
            <a:ext cx="8656638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C5B889F-CF3B-403B-A39D-7517152FE241}"/>
              </a:ext>
            </a:extLst>
          </p:cNvPr>
          <p:cNvGrpSpPr>
            <a:grpSpLocks/>
          </p:cNvGrpSpPr>
          <p:nvPr/>
        </p:nvGrpSpPr>
        <p:grpSpPr bwMode="auto">
          <a:xfrm>
            <a:off x="3470275" y="515938"/>
            <a:ext cx="2263775" cy="5969000"/>
            <a:chOff x="3470302" y="516547"/>
            <a:chExt cx="2264230" cy="5969074"/>
          </a:xfrm>
        </p:grpSpPr>
        <p:sp>
          <p:nvSpPr>
            <p:cNvPr id="31752" name="Textfeld 14">
              <a:extLst>
                <a:ext uri="{FF2B5EF4-FFF2-40B4-BE49-F238E27FC236}">
                  <a16:creationId xmlns:a16="http://schemas.microsoft.com/office/drawing/2014/main" id="{5B37E6CE-2E9A-46E1-B838-77A64C1E8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303" y="516547"/>
              <a:ext cx="6916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UF</a:t>
              </a:r>
            </a:p>
          </p:txBody>
        </p:sp>
        <p:sp>
          <p:nvSpPr>
            <p:cNvPr id="31753" name="Ellipse 15">
              <a:extLst>
                <a:ext uri="{FF2B5EF4-FFF2-40B4-BE49-F238E27FC236}">
                  <a16:creationId xmlns:a16="http://schemas.microsoft.com/office/drawing/2014/main" id="{9E95F04D-4E75-43A6-8CAA-9EF1AE981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302" y="881064"/>
              <a:ext cx="2264230" cy="5604557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CH" altLang="fr-FR" sz="1800">
                <a:latin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687169-9861-42A6-9EEB-C92137F22F11}"/>
              </a:ext>
            </a:extLst>
          </p:cNvPr>
          <p:cNvSpPr txBox="1"/>
          <p:nvPr/>
        </p:nvSpPr>
        <p:spPr>
          <a:xfrm>
            <a:off x="2130949" y="3339549"/>
            <a:ext cx="159026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Microfiltration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B37EA8-4F4F-4451-BB05-3BB47A6BD44F}"/>
              </a:ext>
            </a:extLst>
          </p:cNvPr>
          <p:cNvSpPr txBox="1"/>
          <p:nvPr/>
        </p:nvSpPr>
        <p:spPr>
          <a:xfrm>
            <a:off x="3924549" y="3319208"/>
            <a:ext cx="15398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Ultrafiltration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591145-32BE-4662-86B1-AEF6E2B73AC1}"/>
              </a:ext>
            </a:extLst>
          </p:cNvPr>
          <p:cNvSpPr txBox="1"/>
          <p:nvPr/>
        </p:nvSpPr>
        <p:spPr>
          <a:xfrm>
            <a:off x="5594822" y="3319209"/>
            <a:ext cx="159026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Nanofiltration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2EC531-AA3C-4E5E-A007-3D85BF792334}"/>
              </a:ext>
            </a:extLst>
          </p:cNvPr>
          <p:cNvSpPr txBox="1"/>
          <p:nvPr/>
        </p:nvSpPr>
        <p:spPr>
          <a:xfrm>
            <a:off x="7243391" y="3327160"/>
            <a:ext cx="17495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Osmose inversée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FA4E69-4B43-4E80-86BB-1871422953EE}"/>
              </a:ext>
            </a:extLst>
          </p:cNvPr>
          <p:cNvSpPr txBox="1"/>
          <p:nvPr/>
        </p:nvSpPr>
        <p:spPr>
          <a:xfrm>
            <a:off x="540689" y="4127378"/>
            <a:ext cx="1420246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sz="1400" dirty="0"/>
          </a:p>
          <a:p>
            <a:endParaRPr lang="fr-CH" sz="1400" dirty="0"/>
          </a:p>
          <a:p>
            <a:endParaRPr lang="fr-CH" sz="1400" dirty="0"/>
          </a:p>
          <a:p>
            <a:r>
              <a:rPr lang="fr-CH" sz="1400" dirty="0"/>
              <a:t>Particules retenues</a:t>
            </a:r>
          </a:p>
          <a:p>
            <a:endParaRPr lang="fr-CH" sz="1400" dirty="0"/>
          </a:p>
          <a:p>
            <a:endParaRPr lang="fr-CH" sz="1400" dirty="0"/>
          </a:p>
          <a:p>
            <a:endParaRPr lang="fr-CH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CC0AC3-00A0-4DA4-93FF-B467D9FBF6E5}"/>
              </a:ext>
            </a:extLst>
          </p:cNvPr>
          <p:cNvSpPr txBox="1"/>
          <p:nvPr/>
        </p:nvSpPr>
        <p:spPr>
          <a:xfrm>
            <a:off x="2498066" y="4035749"/>
            <a:ext cx="13008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zooplancton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C016DC-A5EF-4A60-BA60-47E36E425EFB}"/>
              </a:ext>
            </a:extLst>
          </p:cNvPr>
          <p:cNvSpPr txBox="1"/>
          <p:nvPr/>
        </p:nvSpPr>
        <p:spPr>
          <a:xfrm>
            <a:off x="2498066" y="4408911"/>
            <a:ext cx="11869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algues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974F0-024C-4E77-AB6C-FA0B09AF974D}"/>
              </a:ext>
            </a:extLst>
          </p:cNvPr>
          <p:cNvSpPr txBox="1"/>
          <p:nvPr/>
        </p:nvSpPr>
        <p:spPr>
          <a:xfrm>
            <a:off x="2501032" y="4806624"/>
            <a:ext cx="9692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turbidité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193515-09C8-442C-AB4F-4AD58511E4C8}"/>
              </a:ext>
            </a:extLst>
          </p:cNvPr>
          <p:cNvSpPr txBox="1"/>
          <p:nvPr/>
        </p:nvSpPr>
        <p:spPr>
          <a:xfrm>
            <a:off x="2501032" y="5204337"/>
            <a:ext cx="9692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bactéries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F69FC0-9242-42F5-90CC-DA1C458FD33B}"/>
              </a:ext>
            </a:extLst>
          </p:cNvPr>
          <p:cNvSpPr txBox="1"/>
          <p:nvPr/>
        </p:nvSpPr>
        <p:spPr>
          <a:xfrm>
            <a:off x="2501032" y="5618163"/>
            <a:ext cx="12735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particules en suspension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9A4BA7-D4D9-46CF-8D61-B4B4AAEDDE70}"/>
              </a:ext>
            </a:extLst>
          </p:cNvPr>
          <p:cNvSpPr txBox="1"/>
          <p:nvPr/>
        </p:nvSpPr>
        <p:spPr>
          <a:xfrm>
            <a:off x="4314074" y="4075994"/>
            <a:ext cx="11503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 err="1"/>
              <a:t>macro-molécules</a:t>
            </a:r>
            <a:endParaRPr lang="fr-CH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2BF701-D89B-498D-94B8-3A3265C7A211}"/>
              </a:ext>
            </a:extLst>
          </p:cNvPr>
          <p:cNvSpPr txBox="1"/>
          <p:nvPr/>
        </p:nvSpPr>
        <p:spPr>
          <a:xfrm>
            <a:off x="4376873" y="5035319"/>
            <a:ext cx="9186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virus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027B3-0566-44BE-8A79-4E866792F300}"/>
              </a:ext>
            </a:extLst>
          </p:cNvPr>
          <p:cNvSpPr txBox="1"/>
          <p:nvPr/>
        </p:nvSpPr>
        <p:spPr>
          <a:xfrm>
            <a:off x="4288798" y="5725884"/>
            <a:ext cx="9186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colloïdes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65F586-A93C-42F0-97DA-6E5EAFA9746B}"/>
              </a:ext>
            </a:extLst>
          </p:cNvPr>
          <p:cNvSpPr txBox="1"/>
          <p:nvPr/>
        </p:nvSpPr>
        <p:spPr>
          <a:xfrm>
            <a:off x="5916562" y="4075994"/>
            <a:ext cx="127259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molécules organiques plus grandes</a:t>
            </a:r>
          </a:p>
          <a:p>
            <a:endParaRPr lang="fr-CH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4CB944-6B8F-4ABE-ACA3-76F9FBCF9A32}"/>
              </a:ext>
            </a:extLst>
          </p:cNvPr>
          <p:cNvSpPr txBox="1"/>
          <p:nvPr/>
        </p:nvSpPr>
        <p:spPr>
          <a:xfrm>
            <a:off x="6174385" y="5293380"/>
            <a:ext cx="89899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ions à double charge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7EAEBD-145E-4FD7-8504-5B3FB3410D4D}"/>
              </a:ext>
            </a:extLst>
          </p:cNvPr>
          <p:cNvSpPr txBox="1"/>
          <p:nvPr/>
        </p:nvSpPr>
        <p:spPr>
          <a:xfrm>
            <a:off x="7809077" y="4745069"/>
            <a:ext cx="110433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ions à charge simple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hteck 9">
            <a:extLst>
              <a:ext uri="{FF2B5EF4-FFF2-40B4-BE49-F238E27FC236}">
                <a16:creationId xmlns:a16="http://schemas.microsoft.com/office/drawing/2014/main" id="{C8651EAB-85A2-4389-9FFF-9C425E4FF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941388"/>
            <a:ext cx="9075738" cy="554355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fr-FR" sz="1800">
              <a:latin typeface="Arial" panose="020B0604020202020204" pitchFamily="34" charset="0"/>
            </a:endParaRPr>
          </a:p>
        </p:txBody>
      </p:sp>
      <p:sp>
        <p:nvSpPr>
          <p:cNvPr id="32771" name="Titel 1">
            <a:extLst>
              <a:ext uri="{FF2B5EF4-FFF2-40B4-BE49-F238E27FC236}">
                <a16:creationId xmlns:a16="http://schemas.microsoft.com/office/drawing/2014/main" id="{3DFCA027-351B-4704-A279-F6DBDFE65C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 err="1"/>
              <a:t>Membranes</a:t>
            </a:r>
            <a:r>
              <a:rPr lang="de-CH" altLang="fr-FR" dirty="0"/>
              <a:t> UF à </a:t>
            </a:r>
            <a:r>
              <a:rPr lang="de-CH" altLang="fr-FR" dirty="0" err="1"/>
              <a:t>fibres</a:t>
            </a:r>
            <a:r>
              <a:rPr lang="de-CH" altLang="fr-FR" dirty="0"/>
              <a:t> </a:t>
            </a:r>
            <a:r>
              <a:rPr lang="de-CH" altLang="fr-FR" dirty="0" err="1"/>
              <a:t>creuses</a:t>
            </a:r>
            <a:r>
              <a:rPr lang="de-CH" altLang="fr-FR" dirty="0"/>
              <a:t>: </a:t>
            </a:r>
            <a:r>
              <a:rPr lang="de-CH" altLang="fr-FR" dirty="0" err="1"/>
              <a:t>principe</a:t>
            </a:r>
            <a:endParaRPr lang="de-CH" altLang="fr-FR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003BB7-7459-41BA-9907-219B629B834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09F3F0-EB32-46A7-A5A0-7E26715FE5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4EC7A1-9C82-4FD6-8340-7E327F439AFF}" type="slidenum">
              <a:rPr lang="de-DE" smtClean="0"/>
              <a:pPr>
                <a:defRPr/>
              </a:pPr>
              <a:t>19</a:t>
            </a:fld>
            <a:endParaRPr lang="de-DE" sz="1400" dirty="0"/>
          </a:p>
        </p:txBody>
      </p:sp>
      <p:sp>
        <p:nvSpPr>
          <p:cNvPr id="32774" name="Rechteck 2">
            <a:extLst>
              <a:ext uri="{FF2B5EF4-FFF2-40B4-BE49-F238E27FC236}">
                <a16:creationId xmlns:a16="http://schemas.microsoft.com/office/drawing/2014/main" id="{516FE32E-1C09-48F5-9B0E-06B5111AF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4797" y="6142038"/>
            <a:ext cx="34962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fr-FR" sz="1400" dirty="0">
                <a:latin typeface="Arial" panose="020B0604020202020204" pitchFamily="34" charset="0"/>
              </a:rPr>
              <a:t>Source: http://aqua-resources.co.za</a:t>
            </a:r>
          </a:p>
        </p:txBody>
      </p:sp>
      <p:grpSp>
        <p:nvGrpSpPr>
          <p:cNvPr id="32775" name="Gruppieren 11">
            <a:extLst>
              <a:ext uri="{FF2B5EF4-FFF2-40B4-BE49-F238E27FC236}">
                <a16:creationId xmlns:a16="http://schemas.microsoft.com/office/drawing/2014/main" id="{6317BBED-36E1-4CAC-9B36-13641CE95DF8}"/>
              </a:ext>
            </a:extLst>
          </p:cNvPr>
          <p:cNvGrpSpPr>
            <a:grpSpLocks/>
          </p:cNvGrpSpPr>
          <p:nvPr/>
        </p:nvGrpSpPr>
        <p:grpSpPr bwMode="auto">
          <a:xfrm>
            <a:off x="692150" y="941388"/>
            <a:ext cx="3216275" cy="4143375"/>
            <a:chOff x="692726" y="942104"/>
            <a:chExt cx="3215821" cy="4143324"/>
          </a:xfrm>
        </p:grpSpPr>
        <p:pic>
          <p:nvPicPr>
            <p:cNvPr id="32782" name="Grafik 5">
              <a:extLst>
                <a:ext uri="{FF2B5EF4-FFF2-40B4-BE49-F238E27FC236}">
                  <a16:creationId xmlns:a16="http://schemas.microsoft.com/office/drawing/2014/main" id="{F7BF2316-0DE3-4C03-95C9-D6CF66220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319" y="942104"/>
              <a:ext cx="2643917" cy="3773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3" name="Textfeld 8">
              <a:extLst>
                <a:ext uri="{FF2B5EF4-FFF2-40B4-BE49-F238E27FC236}">
                  <a16:creationId xmlns:a16="http://schemas.microsoft.com/office/drawing/2014/main" id="{30F88F28-F66A-4D74-B8AE-63AC5D36F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726" y="1354985"/>
              <a:ext cx="958734" cy="64632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Eau </a:t>
              </a:r>
              <a:r>
                <a:rPr lang="de-CH" altLang="fr-FR" sz="18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brute</a:t>
              </a:r>
              <a:endParaRPr lang="de-CH" altLang="fr-FR" sz="1800" b="1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4" name="Textfeld 13">
              <a:extLst>
                <a:ext uri="{FF2B5EF4-FFF2-40B4-BE49-F238E27FC236}">
                  <a16:creationId xmlns:a16="http://schemas.microsoft.com/office/drawing/2014/main" id="{48562FD9-EA30-44AA-8034-2D89910EA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988" y="4716096"/>
              <a:ext cx="2533559" cy="369332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b="1" dirty="0">
                  <a:latin typeface="Arial" panose="020B0604020202020204" pitchFamily="34" charset="0"/>
                </a:rPr>
                <a:t>Module</a:t>
              </a:r>
            </a:p>
          </p:txBody>
        </p:sp>
        <p:sp>
          <p:nvSpPr>
            <p:cNvPr id="32785" name="Textfeld 14">
              <a:extLst>
                <a:ext uri="{FF2B5EF4-FFF2-40B4-BE49-F238E27FC236}">
                  <a16:creationId xmlns:a16="http://schemas.microsoft.com/office/drawing/2014/main" id="{ADAB73A8-9C59-43C8-B8C8-701DA067D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146" y="3704193"/>
              <a:ext cx="958734" cy="369332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fr-FR" sz="1800" b="1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6" name="Textfeld 15">
              <a:extLst>
                <a:ext uri="{FF2B5EF4-FFF2-40B4-BE49-F238E27FC236}">
                  <a16:creationId xmlns:a16="http://schemas.microsoft.com/office/drawing/2014/main" id="{D7E41C4E-2540-421D-B339-2CF25D33CD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958" y="3690344"/>
              <a:ext cx="958734" cy="369332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CH" altLang="fr-FR" sz="1800" b="1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7" name="Textfeld 16">
              <a:extLst>
                <a:ext uri="{FF2B5EF4-FFF2-40B4-BE49-F238E27FC236}">
                  <a16:creationId xmlns:a16="http://schemas.microsoft.com/office/drawing/2014/main" id="{2DAEF957-8BDC-4AB5-A2D9-839621353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352" y="2464810"/>
              <a:ext cx="958734" cy="64632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b="1" dirty="0">
                  <a:solidFill>
                    <a:srgbClr val="0099CC"/>
                  </a:solidFill>
                  <a:latin typeface="Arial" panose="020B0604020202020204" pitchFamily="34" charset="0"/>
                </a:rPr>
                <a:t>Eau pure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82666CD-E182-4389-83C1-555F371A2BA1}"/>
              </a:ext>
            </a:extLst>
          </p:cNvPr>
          <p:cNvGrpSpPr>
            <a:grpSpLocks/>
          </p:cNvGrpSpPr>
          <p:nvPr/>
        </p:nvGrpSpPr>
        <p:grpSpPr bwMode="auto">
          <a:xfrm>
            <a:off x="3649663" y="1349375"/>
            <a:ext cx="5133975" cy="2835275"/>
            <a:chOff x="3650236" y="1348820"/>
            <a:chExt cx="5133547" cy="2835246"/>
          </a:xfrm>
        </p:grpSpPr>
        <p:pic>
          <p:nvPicPr>
            <p:cNvPr id="32780" name="Grafik 6">
              <a:extLst>
                <a:ext uri="{FF2B5EF4-FFF2-40B4-BE49-F238E27FC236}">
                  <a16:creationId xmlns:a16="http://schemas.microsoft.com/office/drawing/2014/main" id="{E71CFF8B-26BC-4F99-9F4E-F54EBAF03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236" y="1348820"/>
              <a:ext cx="2954574" cy="2835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1" name="Textfeld 17">
              <a:extLst>
                <a:ext uri="{FF2B5EF4-FFF2-40B4-BE49-F238E27FC236}">
                  <a16:creationId xmlns:a16="http://schemas.microsoft.com/office/drawing/2014/main" id="{C4CB57FC-EBBB-49F8-AF32-5E6B2ABCF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4935" y="2348411"/>
              <a:ext cx="2228848" cy="64632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b="1" dirty="0" err="1">
                  <a:latin typeface="Arial" panose="020B0604020202020204" pitchFamily="34" charset="0"/>
                </a:rPr>
                <a:t>Fibre</a:t>
              </a:r>
              <a:r>
                <a:rPr lang="de-CH" altLang="fr-FR" sz="1800" b="1" dirty="0">
                  <a:latin typeface="Arial" panose="020B0604020202020204" pitchFamily="34" charset="0"/>
                </a:rPr>
                <a:t> </a:t>
              </a:r>
              <a:r>
                <a:rPr lang="de-CH" altLang="fr-FR" sz="1800" b="1" dirty="0" err="1">
                  <a:latin typeface="Arial" panose="020B0604020202020204" pitchFamily="34" charset="0"/>
                </a:rPr>
                <a:t>creuse</a:t>
              </a:r>
              <a:endParaRPr lang="de-CH" altLang="fr-FR" sz="1800" b="1" dirty="0"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b="1" dirty="0">
                  <a:latin typeface="Arial" panose="020B0604020202020204" pitchFamily="34" charset="0"/>
                </a:rPr>
                <a:t>Type: in-out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7DFBBAD-3111-45B9-9A6B-B0CD6823B5B7}"/>
              </a:ext>
            </a:extLst>
          </p:cNvPr>
          <p:cNvGrpSpPr>
            <a:grpSpLocks/>
          </p:cNvGrpSpPr>
          <p:nvPr/>
        </p:nvGrpSpPr>
        <p:grpSpPr bwMode="auto">
          <a:xfrm>
            <a:off x="4033838" y="4152900"/>
            <a:ext cx="4179887" cy="2301875"/>
            <a:chOff x="4033851" y="4153116"/>
            <a:chExt cx="4179125" cy="2302019"/>
          </a:xfrm>
        </p:grpSpPr>
        <p:pic>
          <p:nvPicPr>
            <p:cNvPr id="32778" name="Grafik 7">
              <a:extLst>
                <a:ext uri="{FF2B5EF4-FFF2-40B4-BE49-F238E27FC236}">
                  <a16:creationId xmlns:a16="http://schemas.microsoft.com/office/drawing/2014/main" id="{FB512A4B-96D4-4564-8172-673102A8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851" y="4153116"/>
              <a:ext cx="2260302" cy="230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9" name="Textfeld 18">
              <a:extLst>
                <a:ext uri="{FF2B5EF4-FFF2-40B4-BE49-F238E27FC236}">
                  <a16:creationId xmlns:a16="http://schemas.microsoft.com/office/drawing/2014/main" id="{D935DFB6-745C-41DB-A9B1-7A7E6C6D61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4154" y="4939160"/>
              <a:ext cx="1918822" cy="646371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b="1" dirty="0" err="1">
                  <a:latin typeface="Arial" panose="020B0604020202020204" pitchFamily="34" charset="0"/>
                </a:rPr>
                <a:t>Principe</a:t>
              </a:r>
              <a:r>
                <a:rPr lang="de-CH" altLang="fr-FR" sz="1800" b="1" dirty="0">
                  <a:latin typeface="Arial" panose="020B0604020202020204" pitchFamily="34" charset="0"/>
                </a:rPr>
                <a:t> de la </a:t>
              </a:r>
              <a:r>
                <a:rPr lang="de-CH" altLang="fr-FR" sz="1800" b="1" dirty="0" err="1">
                  <a:latin typeface="Arial" panose="020B0604020202020204" pitchFamily="34" charset="0"/>
                </a:rPr>
                <a:t>membrane</a:t>
              </a:r>
              <a:endParaRPr lang="de-CH" altLang="fr-FR" sz="1800" b="1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>
            <a:extLst>
              <a:ext uri="{FF2B5EF4-FFF2-40B4-BE49-F238E27FC236}">
                <a16:creationId xmlns:a16="http://schemas.microsoft.com/office/drawing/2014/main" id="{194FF69A-B95B-4232-86D0-13916FAA72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22263"/>
            <a:ext cx="7677150" cy="542925"/>
          </a:xfrm>
        </p:spPr>
        <p:txBody>
          <a:bodyPr/>
          <a:lstStyle/>
          <a:p>
            <a:r>
              <a:rPr lang="de-CH" altLang="fr-FR" dirty="0" err="1"/>
              <a:t>Tyrol</a:t>
            </a:r>
            <a:r>
              <a:rPr lang="de-CH" altLang="fr-FR" dirty="0"/>
              <a:t> 2012: </a:t>
            </a:r>
            <a:r>
              <a:rPr lang="de-CH" altLang="fr-FR" dirty="0" err="1"/>
              <a:t>vacances</a:t>
            </a:r>
            <a:r>
              <a:rPr lang="de-CH" altLang="fr-FR" dirty="0"/>
              <a:t> de </a:t>
            </a:r>
            <a:r>
              <a:rPr lang="de-CH" altLang="fr-FR" dirty="0" err="1"/>
              <a:t>ski</a:t>
            </a:r>
            <a:endParaRPr lang="de-CH" altLang="fr-FR" dirty="0"/>
          </a:p>
        </p:txBody>
      </p:sp>
      <p:pic>
        <p:nvPicPr>
          <p:cNvPr id="14339" name="Inhaltsplatzhalter 6">
            <a:extLst>
              <a:ext uri="{FF2B5EF4-FFF2-40B4-BE49-F238E27FC236}">
                <a16:creationId xmlns:a16="http://schemas.microsoft.com/office/drawing/2014/main" id="{AA1AE6DB-E368-461F-91C9-13A454E218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0025" y="1666875"/>
            <a:ext cx="5338763" cy="4003675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026D90-9DD7-4829-880A-E092044AA98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5B215C1-9DE7-44ED-BB44-CBD5B5C1A9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0969BD-4C92-478F-9310-6E723B3C4B07}" type="slidenum">
              <a:rPr lang="de-DE" smtClean="0"/>
              <a:pPr>
                <a:defRPr/>
              </a:pPr>
              <a:t>2</a:t>
            </a:fld>
            <a:endParaRPr lang="de-DE" sz="1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BB7CF37-B900-402D-8B5B-2DB96478B995}"/>
              </a:ext>
            </a:extLst>
          </p:cNvPr>
          <p:cNvSpPr txBox="1"/>
          <p:nvPr/>
        </p:nvSpPr>
        <p:spPr>
          <a:xfrm>
            <a:off x="582613" y="1666875"/>
            <a:ext cx="3216275" cy="36933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dirty="0" err="1"/>
              <a:t>Toute</a:t>
            </a:r>
            <a:r>
              <a:rPr lang="de-CH" dirty="0"/>
              <a:t> la </a:t>
            </a:r>
            <a:r>
              <a:rPr lang="de-CH" dirty="0" err="1"/>
              <a:t>famille</a:t>
            </a:r>
            <a:r>
              <a:rPr lang="de-CH" dirty="0"/>
              <a:t> et la </a:t>
            </a:r>
            <a:r>
              <a:rPr lang="de-CH" dirty="0" err="1"/>
              <a:t>propriétaire</a:t>
            </a:r>
            <a:r>
              <a:rPr lang="de-CH" dirty="0"/>
              <a:t> du </a:t>
            </a:r>
            <a:r>
              <a:rPr lang="de-CH" dirty="0" err="1"/>
              <a:t>logis</a:t>
            </a:r>
            <a:r>
              <a:rPr lang="de-CH" dirty="0"/>
              <a:t> </a:t>
            </a:r>
            <a:r>
              <a:rPr lang="de-CH" dirty="0" err="1"/>
              <a:t>subitement</a:t>
            </a:r>
            <a:r>
              <a:rPr lang="de-CH" dirty="0"/>
              <a:t> </a:t>
            </a:r>
            <a:r>
              <a:rPr lang="de-CH" dirty="0" err="1"/>
              <a:t>atteintes</a:t>
            </a:r>
            <a:r>
              <a:rPr lang="de-CH" dirty="0"/>
              <a:t> </a:t>
            </a:r>
            <a:br>
              <a:rPr lang="de-CH" dirty="0"/>
            </a:br>
            <a:r>
              <a:rPr lang="de-CH" dirty="0" err="1"/>
              <a:t>d’une</a:t>
            </a:r>
            <a:r>
              <a:rPr lang="de-CH" dirty="0"/>
              <a:t> </a:t>
            </a:r>
            <a:r>
              <a:rPr lang="de-CH" dirty="0" err="1"/>
              <a:t>gastroentérite</a:t>
            </a:r>
            <a:endParaRPr lang="de-CH" dirty="0"/>
          </a:p>
          <a:p>
            <a:pPr eaLnBrk="1" hangingPunct="1">
              <a:defRPr/>
            </a:pPr>
            <a:endParaRPr lang="de-CH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dirty="0" err="1"/>
              <a:t>Mêmes</a:t>
            </a:r>
            <a:r>
              <a:rPr lang="de-CH" dirty="0"/>
              <a:t> </a:t>
            </a:r>
            <a:r>
              <a:rPr lang="de-CH" dirty="0" err="1"/>
              <a:t>symptômes</a:t>
            </a:r>
            <a:r>
              <a:rPr lang="de-CH" dirty="0"/>
              <a:t> </a:t>
            </a:r>
            <a:r>
              <a:rPr lang="de-CH" dirty="0" err="1"/>
              <a:t>dans</a:t>
            </a:r>
            <a:r>
              <a:rPr lang="de-CH" dirty="0"/>
              <a:t> des </a:t>
            </a:r>
            <a:r>
              <a:rPr lang="de-CH" dirty="0" err="1"/>
              <a:t>hôtels</a:t>
            </a:r>
            <a:r>
              <a:rPr lang="de-CH" dirty="0"/>
              <a:t> </a:t>
            </a:r>
            <a:r>
              <a:rPr lang="de-CH" dirty="0" err="1"/>
              <a:t>entiers</a:t>
            </a:r>
            <a:endParaRPr lang="de-CH" dirty="0"/>
          </a:p>
          <a:p>
            <a:pPr eaLnBrk="1" hangingPunct="1">
              <a:defRPr/>
            </a:pPr>
            <a:endParaRPr lang="de-CH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dirty="0" err="1"/>
              <a:t>Nombreux</a:t>
            </a:r>
            <a:r>
              <a:rPr lang="de-CH" dirty="0"/>
              <a:t> </a:t>
            </a:r>
            <a:r>
              <a:rPr lang="de-CH" dirty="0" err="1"/>
              <a:t>moniteurs</a:t>
            </a:r>
            <a:r>
              <a:rPr lang="de-CH" dirty="0"/>
              <a:t> de </a:t>
            </a:r>
            <a:r>
              <a:rPr lang="de-CH" dirty="0" err="1"/>
              <a:t>ski</a:t>
            </a:r>
            <a:r>
              <a:rPr lang="de-CH" dirty="0"/>
              <a:t> </a:t>
            </a:r>
            <a:r>
              <a:rPr lang="de-CH" dirty="0" err="1"/>
              <a:t>touchés</a:t>
            </a:r>
            <a:endParaRPr lang="de-CH" dirty="0"/>
          </a:p>
          <a:p>
            <a:pPr eaLnBrk="1" hangingPunct="1">
              <a:defRPr/>
            </a:pPr>
            <a:endParaRPr lang="de-CH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dirty="0" err="1"/>
              <a:t>Supermarchés</a:t>
            </a:r>
            <a:r>
              <a:rPr lang="de-CH" dirty="0"/>
              <a:t>: Coca-Cola et </a:t>
            </a:r>
            <a:r>
              <a:rPr lang="de-CH" dirty="0" err="1"/>
              <a:t>tisanes</a:t>
            </a:r>
            <a:r>
              <a:rPr lang="de-CH" dirty="0"/>
              <a:t> = </a:t>
            </a:r>
            <a:r>
              <a:rPr lang="de-CH" dirty="0" err="1"/>
              <a:t>épuisé</a:t>
            </a:r>
            <a:endParaRPr lang="de-CH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>
            <a:extLst>
              <a:ext uri="{FF2B5EF4-FFF2-40B4-BE49-F238E27FC236}">
                <a16:creationId xmlns:a16="http://schemas.microsoft.com/office/drawing/2014/main" id="{46C6E635-3428-4272-AE04-41D59EB01C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/>
              <a:t>Installation </a:t>
            </a:r>
            <a:r>
              <a:rPr lang="de-CH" altLang="fr-FR" dirty="0" err="1"/>
              <a:t>d’ultrafiltration</a:t>
            </a:r>
            <a:r>
              <a:rPr lang="de-CH" altLang="fr-FR" dirty="0"/>
              <a:t>: exemple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C7399F-7F14-495D-A774-CE183FE418B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FAC7C1-4385-4D72-BA27-25C74B83CD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A69222-DB9B-4BB7-8E7E-8F66F2359FD0}" type="slidenum">
              <a:rPr lang="de-DE" smtClean="0"/>
              <a:pPr>
                <a:defRPr/>
              </a:pPr>
              <a:t>20</a:t>
            </a:fld>
            <a:endParaRPr lang="de-DE" sz="1400" dirty="0"/>
          </a:p>
        </p:txBody>
      </p:sp>
      <p:pic>
        <p:nvPicPr>
          <p:cNvPr id="33797" name="Grafik 2">
            <a:extLst>
              <a:ext uri="{FF2B5EF4-FFF2-40B4-BE49-F238E27FC236}">
                <a16:creationId xmlns:a16="http://schemas.microsoft.com/office/drawing/2014/main" id="{D1CF043B-3388-4125-80A3-F448A2E2B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1009650"/>
            <a:ext cx="7131050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30094AC-65BF-45B8-AF04-F07ED9EE5429}"/>
              </a:ext>
            </a:extLst>
          </p:cNvPr>
          <p:cNvSpPr txBox="1"/>
          <p:nvPr/>
        </p:nvSpPr>
        <p:spPr>
          <a:xfrm flipH="1">
            <a:off x="271463" y="2314575"/>
            <a:ext cx="1965325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CH" dirty="0" err="1"/>
              <a:t>Caractéristiques</a:t>
            </a:r>
            <a:r>
              <a:rPr lang="de-CH" dirty="0"/>
              <a:t>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dirty="0"/>
              <a:t>Eau de </a:t>
            </a:r>
            <a:r>
              <a:rPr lang="de-CH" dirty="0" err="1"/>
              <a:t>source</a:t>
            </a:r>
            <a:endParaRPr lang="de-CH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dirty="0"/>
              <a:t>Q = 50 m</a:t>
            </a:r>
            <a:r>
              <a:rPr lang="de-CH" baseline="30000" dirty="0"/>
              <a:t>3</a:t>
            </a:r>
            <a:r>
              <a:rPr lang="de-CH" dirty="0"/>
              <a:t>/h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dirty="0"/>
              <a:t>Membrane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dirty="0"/>
              <a:t>PES/PVP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dirty="0" err="1"/>
              <a:t>inside</a:t>
            </a:r>
            <a:r>
              <a:rPr lang="de-CH" dirty="0"/>
              <a:t> </a:t>
            </a:r>
            <a:r>
              <a:rPr lang="de-CH" dirty="0">
                <a:sym typeface="Wingdings" panose="05000000000000000000" pitchFamily="2" charset="2"/>
              </a:rPr>
              <a:t>o</a:t>
            </a:r>
            <a:r>
              <a:rPr lang="de-CH" dirty="0"/>
              <a:t>ut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dirty="0" err="1"/>
              <a:t>Rinçage</a:t>
            </a:r>
            <a:r>
              <a:rPr lang="de-CH" dirty="0"/>
              <a:t> </a:t>
            </a:r>
            <a:r>
              <a:rPr lang="de-CH" dirty="0" err="1"/>
              <a:t>sans</a:t>
            </a:r>
            <a:r>
              <a:rPr lang="de-CH" dirty="0"/>
              <a:t> </a:t>
            </a:r>
            <a:r>
              <a:rPr lang="de-CH" dirty="0" err="1"/>
              <a:t>chimiques</a:t>
            </a:r>
            <a:endParaRPr lang="de-CH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>
            <a:extLst>
              <a:ext uri="{FF2B5EF4-FFF2-40B4-BE49-F238E27FC236}">
                <a16:creationId xmlns:a16="http://schemas.microsoft.com/office/drawing/2014/main" id="{15D465AA-BBA2-4118-9CE6-645E2030AD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/>
              <a:t>Performance </a:t>
            </a:r>
            <a:r>
              <a:rPr lang="de-CH" altLang="fr-FR" dirty="0" err="1"/>
              <a:t>d’élimination</a:t>
            </a:r>
            <a:r>
              <a:rPr lang="de-CH" altLang="fr-FR" dirty="0"/>
              <a:t>: </a:t>
            </a:r>
            <a:r>
              <a:rPr lang="de-CH" altLang="fr-FR" dirty="0" err="1"/>
              <a:t>comparatif</a:t>
            </a:r>
            <a:endParaRPr lang="de-CH" altLang="fr-FR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639BED-6E4E-4F8D-98D1-83E6D099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5291138"/>
            <a:ext cx="8915400" cy="1106487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CH" dirty="0" err="1"/>
              <a:t>Conditions</a:t>
            </a:r>
            <a:r>
              <a:rPr lang="de-CH" dirty="0"/>
              <a:t> </a:t>
            </a:r>
            <a:r>
              <a:rPr lang="de-CH" dirty="0" err="1"/>
              <a:t>requises</a:t>
            </a:r>
            <a:r>
              <a:rPr lang="de-CH" dirty="0"/>
              <a:t>:</a:t>
            </a:r>
          </a:p>
          <a:p>
            <a:pPr>
              <a:defRPr/>
            </a:pPr>
            <a:r>
              <a:rPr lang="de-CH" dirty="0"/>
              <a:t>Dose UV = 400 J/m</a:t>
            </a:r>
            <a:r>
              <a:rPr lang="de-CH" baseline="30000" dirty="0"/>
              <a:t>2</a:t>
            </a:r>
            <a:endParaRPr lang="de-CH" dirty="0"/>
          </a:p>
          <a:p>
            <a:pPr>
              <a:defRPr/>
            </a:pPr>
            <a:r>
              <a:rPr lang="de-CH" dirty="0"/>
              <a:t>Chore (Cl</a:t>
            </a:r>
            <a:r>
              <a:rPr lang="de-CH" baseline="-25000" dirty="0"/>
              <a:t>2</a:t>
            </a:r>
            <a:r>
              <a:rPr lang="de-CH" dirty="0"/>
              <a:t>): </a:t>
            </a:r>
            <a:r>
              <a:rPr lang="de-CH" dirty="0" err="1"/>
              <a:t>durée</a:t>
            </a:r>
            <a:r>
              <a:rPr lang="de-CH" dirty="0"/>
              <a:t> de </a:t>
            </a:r>
            <a:r>
              <a:rPr lang="de-CH" dirty="0" err="1"/>
              <a:t>contact</a:t>
            </a:r>
            <a:r>
              <a:rPr lang="de-CH" dirty="0"/>
              <a:t> = 2 (mgCl</a:t>
            </a:r>
            <a:r>
              <a:rPr lang="de-CH" baseline="-25000" dirty="0"/>
              <a:t>2</a:t>
            </a:r>
            <a:r>
              <a:rPr lang="de-CH" dirty="0"/>
              <a:t>/L)*min, T =, pH = 7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381FFC-9682-41B1-8526-D2F48B3EE27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56C950-169C-431B-A8B9-98242538FB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62CFFD-633A-4B4A-8C8D-CAF0F332751C}" type="slidenum">
              <a:rPr lang="de-DE" smtClean="0"/>
              <a:pPr>
                <a:defRPr/>
              </a:pPr>
              <a:t>21</a:t>
            </a:fld>
            <a:endParaRPr lang="de-DE" sz="1400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1809A22-2B27-4288-AD1A-454599713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429201"/>
              </p:ext>
            </p:extLst>
          </p:nvPr>
        </p:nvGraphicFramePr>
        <p:xfrm>
          <a:off x="1135063" y="1655763"/>
          <a:ext cx="7454900" cy="35005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74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67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0702">
                <a:tc>
                  <a:txBody>
                    <a:bodyPr/>
                    <a:lstStyle/>
                    <a:p>
                      <a:endParaRPr lang="de-CH" sz="1900" dirty="0"/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/>
                        <a:t>Chlore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/>
                        <a:t>UV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/>
                        <a:t>UF</a:t>
                      </a:r>
                    </a:p>
                  </a:txBody>
                  <a:tcPr marL="91441" marR="91441" marT="48617" marB="486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702">
                <a:tc>
                  <a:txBody>
                    <a:bodyPr/>
                    <a:lstStyle/>
                    <a:p>
                      <a:r>
                        <a:rPr lang="de-CH" sz="1900" i="1" dirty="0"/>
                        <a:t>E. coli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900" dirty="0"/>
                        <a:t>&gt;99.99%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/>
                        <a:t>&gt;99.99%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900" dirty="0" err="1">
                          <a:solidFill>
                            <a:schemeClr val="tx1"/>
                          </a:solidFill>
                        </a:rPr>
                        <a:t>bon</a:t>
                      </a:r>
                      <a:endParaRPr lang="de-CH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8617" marB="486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25">
                <a:tc>
                  <a:txBody>
                    <a:bodyPr/>
                    <a:lstStyle/>
                    <a:p>
                      <a:r>
                        <a:rPr lang="pt-BR" sz="1900" i="0" dirty="0"/>
                        <a:t>Oocystes cryptosporidiens</a:t>
                      </a:r>
                      <a:endParaRPr lang="de-CH" sz="1900" i="0" dirty="0"/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>
                          <a:solidFill>
                            <a:srgbClr val="FF0000"/>
                          </a:solidFill>
                        </a:rPr>
                        <a:t>0%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/>
                        <a:t>&gt;99.99%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 err="1">
                          <a:solidFill>
                            <a:schemeClr val="tx1"/>
                          </a:solidFill>
                        </a:rPr>
                        <a:t>bon</a:t>
                      </a:r>
                      <a:endParaRPr lang="de-CH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8617" marB="486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702">
                <a:tc>
                  <a:txBody>
                    <a:bodyPr/>
                    <a:lstStyle/>
                    <a:p>
                      <a:r>
                        <a:rPr lang="it-IT" sz="1900" i="0" dirty="0" err="1"/>
                        <a:t>Kystes</a:t>
                      </a:r>
                      <a:r>
                        <a:rPr lang="it-IT" sz="1900" i="0" dirty="0"/>
                        <a:t> Giardia</a:t>
                      </a:r>
                      <a:endParaRPr lang="de-CH" sz="1900" i="0" dirty="0"/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>
                          <a:solidFill>
                            <a:srgbClr val="FF0000"/>
                          </a:solidFill>
                        </a:rPr>
                        <a:t>0%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/>
                        <a:t>&gt;99.99%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 err="1">
                          <a:solidFill>
                            <a:schemeClr val="tx1"/>
                          </a:solidFill>
                        </a:rPr>
                        <a:t>bon</a:t>
                      </a:r>
                      <a:endParaRPr lang="de-CH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8617" marB="486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7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900" dirty="0"/>
                        <a:t>Rotavirus 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900" dirty="0"/>
                        <a:t>&gt;99.99%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900" dirty="0"/>
                        <a:t>&gt;99.99%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900" dirty="0" err="1">
                          <a:solidFill>
                            <a:schemeClr val="tx1"/>
                          </a:solidFill>
                        </a:rPr>
                        <a:t>bon</a:t>
                      </a:r>
                      <a:endParaRPr lang="de-CH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8617" marB="486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7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900" dirty="0" err="1"/>
                        <a:t>Entérovirus</a:t>
                      </a:r>
                      <a:r>
                        <a:rPr lang="de-CH" sz="1900" dirty="0"/>
                        <a:t> 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>
                          <a:solidFill>
                            <a:srgbClr val="FF0000"/>
                          </a:solidFill>
                        </a:rPr>
                        <a:t>&gt;90%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900" dirty="0"/>
                        <a:t>&gt;99.99%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 err="1">
                          <a:solidFill>
                            <a:schemeClr val="tx1"/>
                          </a:solidFill>
                        </a:rPr>
                        <a:t>bon</a:t>
                      </a:r>
                      <a:endParaRPr lang="de-CH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8617" marB="486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7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900" dirty="0" err="1"/>
                        <a:t>Adénovirus</a:t>
                      </a:r>
                      <a:endParaRPr lang="de-CH" sz="1900" dirty="0"/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>
                          <a:solidFill>
                            <a:srgbClr val="FF0000"/>
                          </a:solidFill>
                        </a:rPr>
                        <a:t>&gt;90%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>
                          <a:solidFill>
                            <a:srgbClr val="FF0000"/>
                          </a:solidFill>
                        </a:rPr>
                        <a:t>&gt;80%</a:t>
                      </a:r>
                    </a:p>
                  </a:txBody>
                  <a:tcPr marL="91441" marR="91441" marT="48617" marB="486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900" dirty="0" err="1">
                          <a:solidFill>
                            <a:schemeClr val="tx1"/>
                          </a:solidFill>
                        </a:rPr>
                        <a:t>bon</a:t>
                      </a:r>
                      <a:endParaRPr lang="de-CH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8617" marB="486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864" name="Textfeld 6">
            <a:extLst>
              <a:ext uri="{FF2B5EF4-FFF2-40B4-BE49-F238E27FC236}">
                <a16:creationId xmlns:a16="http://schemas.microsoft.com/office/drawing/2014/main" id="{0B18189E-2DC0-4067-A4AA-C886279B6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104900"/>
            <a:ext cx="5173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fr-FR" sz="1800" dirty="0" err="1">
                <a:latin typeface="Arial" panose="020B0604020202020204" pitchFamily="34" charset="0"/>
              </a:rPr>
              <a:t>Hypothèse</a:t>
            </a:r>
            <a:r>
              <a:rPr lang="de-CH" altLang="fr-FR" sz="1800" dirty="0">
                <a:latin typeface="Arial" panose="020B0604020202020204" pitchFamily="34" charset="0"/>
              </a:rPr>
              <a:t>: </a:t>
            </a:r>
            <a:r>
              <a:rPr lang="de-CH" altLang="fr-FR" sz="1800" dirty="0" err="1">
                <a:latin typeface="Arial" panose="020B0604020202020204" pitchFamily="34" charset="0"/>
              </a:rPr>
              <a:t>conditions</a:t>
            </a:r>
            <a:r>
              <a:rPr lang="de-CH" altLang="fr-FR" sz="1800" dirty="0">
                <a:latin typeface="Arial" panose="020B0604020202020204" pitchFamily="34" charset="0"/>
              </a:rPr>
              <a:t> </a:t>
            </a:r>
            <a:r>
              <a:rPr lang="de-CH" altLang="fr-FR" sz="1800" dirty="0" err="1">
                <a:latin typeface="Arial" panose="020B0604020202020204" pitchFamily="34" charset="0"/>
              </a:rPr>
              <a:t>standard</a:t>
            </a:r>
            <a:r>
              <a:rPr lang="de-CH" altLang="fr-FR" sz="1800" dirty="0">
                <a:latin typeface="Arial" panose="020B0604020202020204" pitchFamily="34" charset="0"/>
              </a:rPr>
              <a:t> (</a:t>
            </a:r>
            <a:r>
              <a:rPr lang="de-CH" altLang="fr-FR" sz="1800" dirty="0" err="1">
                <a:latin typeface="Arial" panose="020B0604020202020204" pitchFamily="34" charset="0"/>
              </a:rPr>
              <a:t>voir</a:t>
            </a:r>
            <a:r>
              <a:rPr lang="de-CH" altLang="fr-FR" sz="1800" dirty="0">
                <a:latin typeface="Arial" panose="020B0604020202020204" pitchFamily="34" charset="0"/>
              </a:rPr>
              <a:t> ci-dessous)</a:t>
            </a:r>
          </a:p>
        </p:txBody>
      </p:sp>
      <p:sp>
        <p:nvSpPr>
          <p:cNvPr id="34865" name="Textfeld 7">
            <a:extLst>
              <a:ext uri="{FF2B5EF4-FFF2-40B4-BE49-F238E27FC236}">
                <a16:creationId xmlns:a16="http://schemas.microsoft.com/office/drawing/2014/main" id="{33439186-2E29-420E-95C9-3555597BA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50" y="5157154"/>
            <a:ext cx="7242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fr-FR" sz="1000" dirty="0">
                <a:latin typeface="Arial" panose="020B0604020202020204" pitchFamily="34" charset="0"/>
              </a:rPr>
              <a:t>Source: OFSP «</a:t>
            </a:r>
            <a:r>
              <a:rPr lang="de-CH" altLang="fr-FR" sz="1000" dirty="0" err="1">
                <a:latin typeface="Arial" panose="020B0604020202020204" pitchFamily="34" charset="0"/>
              </a:rPr>
              <a:t>Procédés</a:t>
            </a:r>
            <a:r>
              <a:rPr lang="de-CH" altLang="fr-FR" sz="1000" dirty="0">
                <a:latin typeface="Arial" panose="020B0604020202020204" pitchFamily="34" charset="0"/>
              </a:rPr>
              <a:t> de </a:t>
            </a:r>
            <a:r>
              <a:rPr lang="de-CH" altLang="fr-FR" sz="1000" dirty="0" err="1">
                <a:latin typeface="Arial" panose="020B0604020202020204" pitchFamily="34" charset="0"/>
              </a:rPr>
              <a:t>traitement</a:t>
            </a:r>
            <a:r>
              <a:rPr lang="de-CH" altLang="fr-FR" sz="1000" dirty="0">
                <a:latin typeface="Arial" panose="020B0604020202020204" pitchFamily="34" charset="0"/>
              </a:rPr>
              <a:t> </a:t>
            </a:r>
            <a:r>
              <a:rPr lang="de-CH" altLang="fr-FR" sz="1000" dirty="0" err="1">
                <a:latin typeface="Arial" panose="020B0604020202020204" pitchFamily="34" charset="0"/>
              </a:rPr>
              <a:t>reconnus</a:t>
            </a:r>
            <a:r>
              <a:rPr lang="de-CH" altLang="fr-FR" sz="1000" dirty="0">
                <a:latin typeface="Arial" panose="020B0604020202020204" pitchFamily="34" charset="0"/>
              </a:rPr>
              <a:t> </a:t>
            </a:r>
            <a:r>
              <a:rPr lang="de-CH" altLang="fr-FR" sz="1000" dirty="0" err="1">
                <a:latin typeface="Arial" panose="020B0604020202020204" pitchFamily="34" charset="0"/>
              </a:rPr>
              <a:t>pour</a:t>
            </a:r>
            <a:r>
              <a:rPr lang="de-CH" altLang="fr-FR" sz="1000" dirty="0">
                <a:latin typeface="Arial" panose="020B0604020202020204" pitchFamily="34" charset="0"/>
              </a:rPr>
              <a:t> </a:t>
            </a:r>
            <a:r>
              <a:rPr lang="de-CH" altLang="fr-FR" sz="1000" dirty="0" err="1">
                <a:latin typeface="Arial" panose="020B0604020202020204" pitchFamily="34" charset="0"/>
              </a:rPr>
              <a:t>l’eau</a:t>
            </a:r>
            <a:r>
              <a:rPr lang="de-CH" altLang="fr-FR" sz="1000" dirty="0">
                <a:latin typeface="Arial" panose="020B0604020202020204" pitchFamily="34" charset="0"/>
              </a:rPr>
              <a:t> </a:t>
            </a:r>
            <a:r>
              <a:rPr lang="de-CH" altLang="fr-FR" sz="1000" dirty="0" err="1">
                <a:latin typeface="Arial" panose="020B0604020202020204" pitchFamily="34" charset="0"/>
              </a:rPr>
              <a:t>potable</a:t>
            </a:r>
            <a:r>
              <a:rPr lang="de-CH" altLang="fr-FR" sz="1000" dirty="0">
                <a:latin typeface="Arial" panose="020B0604020202020204" pitchFamily="34" charset="0"/>
              </a:rPr>
              <a:t>»</a:t>
            </a:r>
            <a:endParaRPr lang="de-CH" altLang="fr-FR" sz="1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>
            <a:extLst>
              <a:ext uri="{FF2B5EF4-FFF2-40B4-BE49-F238E27FC236}">
                <a16:creationId xmlns:a16="http://schemas.microsoft.com/office/drawing/2014/main" id="{D29D0B0B-AD91-4823-A89D-E54BE3D00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 err="1"/>
              <a:t>Comparatif</a:t>
            </a:r>
            <a:r>
              <a:rPr lang="de-CH" altLang="fr-FR" dirty="0"/>
              <a:t>  chlore/UV/UF (1)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3020BB-879B-470E-9357-5EF13F5E3CD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DCCD64-DC0F-4C8D-A652-83FA527EDE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3D38CC-6CA2-4133-A0DB-4CBC40BF0D89}" type="slidenum">
              <a:rPr lang="de-DE" smtClean="0"/>
              <a:pPr>
                <a:defRPr/>
              </a:pPr>
              <a:t>22</a:t>
            </a:fld>
            <a:endParaRPr lang="de-DE" sz="1400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C49A1524-A9FA-405E-A809-75CA1273C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621991"/>
              </p:ext>
            </p:extLst>
          </p:nvPr>
        </p:nvGraphicFramePr>
        <p:xfrm>
          <a:off x="703263" y="1192213"/>
          <a:ext cx="8440737" cy="48456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5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3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1239"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Chlore</a:t>
                      </a:r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UV</a:t>
                      </a:r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UF</a:t>
                      </a:r>
                    </a:p>
                  </a:txBody>
                  <a:tcPr marL="91446" marR="91446" marT="45728" marB="45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239">
                <a:tc>
                  <a:txBody>
                    <a:bodyPr/>
                    <a:lstStyle/>
                    <a:p>
                      <a:r>
                        <a:rPr lang="de-CH" sz="1800" dirty="0" err="1"/>
                        <a:t>Efficacité</a:t>
                      </a:r>
                      <a:r>
                        <a:rPr lang="de-CH" sz="1800" dirty="0"/>
                        <a:t> contre </a:t>
                      </a:r>
                      <a:r>
                        <a:rPr lang="de-CH" sz="1800" dirty="0" err="1"/>
                        <a:t>les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bactéries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bon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bon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bon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239">
                <a:tc>
                  <a:txBody>
                    <a:bodyPr/>
                    <a:lstStyle/>
                    <a:p>
                      <a:r>
                        <a:rPr lang="de-CH" sz="1800" dirty="0" err="1"/>
                        <a:t>Efficacité</a:t>
                      </a:r>
                      <a:r>
                        <a:rPr lang="de-CH" sz="1800" dirty="0"/>
                        <a:t> contre </a:t>
                      </a:r>
                      <a:r>
                        <a:rPr lang="de-CH" sz="1800" dirty="0" err="1"/>
                        <a:t>les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protozoaires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>
                          <a:solidFill>
                            <a:srgbClr val="FF0000"/>
                          </a:solidFill>
                        </a:rPr>
                        <a:t>faible</a:t>
                      </a:r>
                      <a:endParaRPr lang="de-CH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bon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bon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239">
                <a:tc>
                  <a:txBody>
                    <a:bodyPr/>
                    <a:lstStyle/>
                    <a:p>
                      <a:r>
                        <a:rPr lang="de-CH" sz="1800" dirty="0" err="1"/>
                        <a:t>Efficacité</a:t>
                      </a:r>
                      <a:r>
                        <a:rPr lang="de-CH" sz="1800" dirty="0"/>
                        <a:t> contre </a:t>
                      </a:r>
                      <a:r>
                        <a:rPr lang="de-CH" sz="1800" dirty="0" err="1"/>
                        <a:t>les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virus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moyen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bon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bon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97">
                <a:tc>
                  <a:txBody>
                    <a:bodyPr/>
                    <a:lstStyle/>
                    <a:p>
                      <a:r>
                        <a:rPr lang="de-CH" sz="1800" dirty="0" err="1"/>
                        <a:t>Robustesse</a:t>
                      </a:r>
                      <a:r>
                        <a:rPr lang="de-CH" sz="1800" dirty="0"/>
                        <a:t> en </a:t>
                      </a:r>
                      <a:r>
                        <a:rPr lang="de-CH" sz="1800" dirty="0" err="1"/>
                        <a:t>cas</a:t>
                      </a:r>
                      <a:r>
                        <a:rPr lang="de-CH" sz="1800" dirty="0"/>
                        <a:t> de forte </a:t>
                      </a:r>
                      <a:r>
                        <a:rPr lang="de-CH" sz="1800" dirty="0" err="1"/>
                        <a:t>variation</a:t>
                      </a:r>
                      <a:r>
                        <a:rPr lang="de-CH" sz="1800" dirty="0"/>
                        <a:t> de </a:t>
                      </a:r>
                      <a:r>
                        <a:rPr lang="de-CH" sz="1800" dirty="0" err="1"/>
                        <a:t>qualité</a:t>
                      </a:r>
                      <a:r>
                        <a:rPr lang="de-CH" sz="1800" dirty="0"/>
                        <a:t> de </a:t>
                      </a:r>
                      <a:r>
                        <a:rPr lang="de-CH" sz="1800" dirty="0" err="1"/>
                        <a:t>l’eau</a:t>
                      </a:r>
                      <a:r>
                        <a:rPr lang="de-CH" sz="1800" dirty="0"/>
                        <a:t> (</a:t>
                      </a:r>
                      <a:r>
                        <a:rPr lang="de-CH" sz="1800" dirty="0" err="1"/>
                        <a:t>composants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dissous</a:t>
                      </a:r>
                      <a:r>
                        <a:rPr lang="de-CH" sz="1800" dirty="0"/>
                        <a:t>)</a:t>
                      </a:r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>
                          <a:solidFill>
                            <a:srgbClr val="FF0000"/>
                          </a:solidFill>
                        </a:rPr>
                        <a:t>faible</a:t>
                      </a:r>
                      <a:endParaRPr lang="de-CH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moyen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élevé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197">
                <a:tc>
                  <a:txBody>
                    <a:bodyPr/>
                    <a:lstStyle/>
                    <a:p>
                      <a:r>
                        <a:rPr lang="de-CH" sz="1800" dirty="0" err="1"/>
                        <a:t>Traitement</a:t>
                      </a:r>
                      <a:r>
                        <a:rPr lang="de-CH" sz="1800" dirty="0"/>
                        <a:t> de </a:t>
                      </a:r>
                      <a:r>
                        <a:rPr lang="de-CH" sz="1800" dirty="0" err="1"/>
                        <a:t>l’eau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turbide</a:t>
                      </a:r>
                      <a:r>
                        <a:rPr lang="de-CH" sz="1800" dirty="0"/>
                        <a:t> (&gt;1.0 NTU) possible</a:t>
                      </a:r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non</a:t>
                      </a:r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non</a:t>
                      </a:r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oui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239">
                <a:tc>
                  <a:txBody>
                    <a:bodyPr/>
                    <a:lstStyle/>
                    <a:p>
                      <a:r>
                        <a:rPr lang="de-CH" sz="1800" dirty="0" err="1"/>
                        <a:t>Efficacité</a:t>
                      </a:r>
                      <a:r>
                        <a:rPr lang="de-CH" sz="1800" dirty="0"/>
                        <a:t> contre </a:t>
                      </a:r>
                      <a:r>
                        <a:rPr lang="de-CH" sz="1800" dirty="0" err="1"/>
                        <a:t>les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dépôts</a:t>
                      </a:r>
                      <a:r>
                        <a:rPr lang="de-CH" sz="1800" dirty="0"/>
                        <a:t> (</a:t>
                      </a:r>
                      <a:r>
                        <a:rPr lang="de-CH" sz="1800" dirty="0" err="1"/>
                        <a:t>protection</a:t>
                      </a:r>
                      <a:r>
                        <a:rPr lang="de-CH" sz="1800" dirty="0"/>
                        <a:t> du </a:t>
                      </a:r>
                      <a:r>
                        <a:rPr lang="de-CH" sz="1800" dirty="0" err="1"/>
                        <a:t>réseau</a:t>
                      </a:r>
                      <a:r>
                        <a:rPr lang="de-CH" sz="1800" dirty="0"/>
                        <a:t>)</a:t>
                      </a:r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oui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non</a:t>
                      </a:r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non</a:t>
                      </a:r>
                    </a:p>
                  </a:txBody>
                  <a:tcPr marL="91446" marR="91446" marT="45728" marB="4572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197">
                <a:tc>
                  <a:txBody>
                    <a:bodyPr/>
                    <a:lstStyle/>
                    <a:p>
                      <a:r>
                        <a:rPr lang="de-CH" sz="1800" dirty="0"/>
                        <a:t>Formation probable de </a:t>
                      </a:r>
                      <a:r>
                        <a:rPr lang="de-CH" sz="1800" dirty="0" err="1"/>
                        <a:t>sous-produits</a:t>
                      </a:r>
                      <a:r>
                        <a:rPr lang="de-CH" sz="1800" dirty="0"/>
                        <a:t> de </a:t>
                      </a:r>
                      <a:r>
                        <a:rPr lang="de-CH" sz="1800" dirty="0" err="1"/>
                        <a:t>désinfection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élevé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faible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faible</a:t>
                      </a:r>
                      <a:endParaRPr lang="de-CH" sz="1800" dirty="0"/>
                    </a:p>
                  </a:txBody>
                  <a:tcPr marL="91446" marR="91446" marT="45728" marB="4572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>
            <a:extLst>
              <a:ext uri="{FF2B5EF4-FFF2-40B4-BE49-F238E27FC236}">
                <a16:creationId xmlns:a16="http://schemas.microsoft.com/office/drawing/2014/main" id="{DDB0B213-1705-4887-925C-BD9F16DD8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 err="1">
                <a:solidFill>
                  <a:srgbClr val="808080"/>
                </a:solidFill>
              </a:rPr>
              <a:t>Comparatif</a:t>
            </a:r>
            <a:r>
              <a:rPr lang="de-CH" altLang="fr-FR" dirty="0">
                <a:solidFill>
                  <a:srgbClr val="808080"/>
                </a:solidFill>
              </a:rPr>
              <a:t>  chlore/UV/UF (2)</a:t>
            </a:r>
            <a:endParaRPr lang="de-CH" altLang="fr-FR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07FFA3-AF43-44F6-ADC7-FDCD8C9165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0D98A3-8B6B-4FAC-AE98-81938921C1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5A3BBC-6D88-432F-BFA4-84C3ABD38D27}" type="slidenum">
              <a:rPr lang="de-DE" smtClean="0"/>
              <a:pPr>
                <a:defRPr/>
              </a:pPr>
              <a:t>23</a:t>
            </a:fld>
            <a:endParaRPr lang="de-DE" sz="1400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6BBCBA8F-CCB1-4461-864B-DBE7FE933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002810"/>
              </p:ext>
            </p:extLst>
          </p:nvPr>
        </p:nvGraphicFramePr>
        <p:xfrm>
          <a:off x="693738" y="1390650"/>
          <a:ext cx="8440737" cy="39767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2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4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1084"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Chlore</a:t>
                      </a:r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UV</a:t>
                      </a:r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UF</a:t>
                      </a:r>
                    </a:p>
                  </a:txBody>
                  <a:tcPr marL="91446" marR="91446"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52">
                <a:tc>
                  <a:txBody>
                    <a:bodyPr/>
                    <a:lstStyle/>
                    <a:p>
                      <a:r>
                        <a:rPr lang="de-CH" sz="1800" dirty="0" err="1"/>
                        <a:t>Utilisation</a:t>
                      </a:r>
                      <a:r>
                        <a:rPr lang="de-CH" sz="1800" dirty="0"/>
                        <a:t>/</a:t>
                      </a:r>
                      <a:r>
                        <a:rPr lang="de-CH" sz="1800" dirty="0" err="1"/>
                        <a:t>stockage</a:t>
                      </a:r>
                      <a:r>
                        <a:rPr lang="de-CH" sz="1800" dirty="0"/>
                        <a:t> de </a:t>
                      </a:r>
                      <a:r>
                        <a:rPr lang="de-CH" sz="1800" dirty="0" err="1"/>
                        <a:t>produits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chimiques</a:t>
                      </a:r>
                      <a:endParaRPr lang="de-CH" sz="1800" dirty="0"/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oui</a:t>
                      </a:r>
                      <a:endParaRPr lang="de-CH" sz="1800" dirty="0"/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non</a:t>
                      </a:r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installations</a:t>
                      </a:r>
                      <a:r>
                        <a:rPr lang="de-CH" sz="1800" dirty="0"/>
                        <a:t> </a:t>
                      </a:r>
                      <a:br>
                        <a:rPr lang="de-CH" sz="1800" dirty="0"/>
                      </a:br>
                      <a:r>
                        <a:rPr lang="de-CH" sz="1800" dirty="0" err="1"/>
                        <a:t>assez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grandes</a:t>
                      </a:r>
                      <a:endParaRPr lang="de-CH" sz="1800" dirty="0"/>
                    </a:p>
                  </a:txBody>
                  <a:tcPr marL="91446" marR="91446"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084">
                <a:tc>
                  <a:txBody>
                    <a:bodyPr/>
                    <a:lstStyle/>
                    <a:p>
                      <a:r>
                        <a:rPr lang="de-CH" sz="1800" dirty="0" err="1"/>
                        <a:t>Coûts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d’investissement</a:t>
                      </a:r>
                      <a:endParaRPr lang="de-CH" sz="1800" dirty="0"/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faible</a:t>
                      </a:r>
                      <a:r>
                        <a:rPr lang="de-CH" sz="1800" dirty="0"/>
                        <a:t>*</a:t>
                      </a:r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modéré</a:t>
                      </a:r>
                      <a:endParaRPr lang="de-CH" sz="1800" dirty="0"/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>
                          <a:solidFill>
                            <a:srgbClr val="FF0000"/>
                          </a:solidFill>
                        </a:rPr>
                        <a:t>élevé</a:t>
                      </a:r>
                      <a:endParaRPr lang="de-CH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6" marR="91446" marT="45715" marB="457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52">
                <a:tc>
                  <a:txBody>
                    <a:bodyPr/>
                    <a:lstStyle/>
                    <a:p>
                      <a:r>
                        <a:rPr lang="de-CH" sz="1800" dirty="0" err="1"/>
                        <a:t>Coûts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d’exploitation</a:t>
                      </a:r>
                      <a:endParaRPr lang="de-CH" sz="1800" dirty="0"/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faible</a:t>
                      </a:r>
                      <a:endParaRPr lang="de-CH" sz="1800" dirty="0"/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modéré</a:t>
                      </a:r>
                      <a:endParaRPr lang="de-CH" sz="1800" dirty="0"/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comparativement</a:t>
                      </a:r>
                      <a:r>
                        <a:rPr lang="de-CH" sz="1800" dirty="0"/>
                        <a:t>  </a:t>
                      </a:r>
                      <a:r>
                        <a:rPr lang="de-CH" sz="1800" dirty="0" err="1"/>
                        <a:t>élevé</a:t>
                      </a:r>
                      <a:endParaRPr lang="de-CH" sz="1800" dirty="0"/>
                    </a:p>
                  </a:txBody>
                  <a:tcPr marL="91446" marR="91446" marT="45715" marB="457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52">
                <a:tc>
                  <a:txBody>
                    <a:bodyPr/>
                    <a:lstStyle/>
                    <a:p>
                      <a:r>
                        <a:rPr lang="de-CH" sz="1800" dirty="0"/>
                        <a:t>Espace </a:t>
                      </a:r>
                      <a:r>
                        <a:rPr lang="de-CH" sz="1800" dirty="0" err="1"/>
                        <a:t>requis</a:t>
                      </a:r>
                      <a:endParaRPr lang="de-CH" sz="1800" dirty="0"/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faible</a:t>
                      </a:r>
                      <a:r>
                        <a:rPr lang="de-CH" sz="1800" dirty="0"/>
                        <a:t>*</a:t>
                      </a:r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faible</a:t>
                      </a:r>
                      <a:endParaRPr lang="de-CH" sz="1800" dirty="0"/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>
                          <a:solidFill>
                            <a:srgbClr val="FF0000"/>
                          </a:solidFill>
                        </a:rPr>
                        <a:t>comparativement</a:t>
                      </a:r>
                      <a:r>
                        <a:rPr lang="de-CH" sz="1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CH" sz="1800" dirty="0" err="1">
                          <a:solidFill>
                            <a:srgbClr val="FF0000"/>
                          </a:solidFill>
                        </a:rPr>
                        <a:t>élevé</a:t>
                      </a:r>
                      <a:endParaRPr lang="de-CH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6" marR="91446"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363">
                <a:tc>
                  <a:txBody>
                    <a:bodyPr/>
                    <a:lstStyle/>
                    <a:p>
                      <a:r>
                        <a:rPr lang="de-CH" sz="1800" dirty="0" err="1">
                          <a:solidFill>
                            <a:schemeClr val="tx1"/>
                          </a:solidFill>
                        </a:rPr>
                        <a:t>Risques</a:t>
                      </a:r>
                      <a:r>
                        <a:rPr lang="de-CH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CH" sz="1800" dirty="0" err="1">
                          <a:solidFill>
                            <a:schemeClr val="tx1"/>
                          </a:solidFill>
                        </a:rPr>
                        <a:t>particuliers</a:t>
                      </a:r>
                      <a:endParaRPr lang="de-C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>
                          <a:solidFill>
                            <a:srgbClr val="FF0000"/>
                          </a:solidFill>
                        </a:rPr>
                        <a:t>sécurité</a:t>
                      </a:r>
                      <a:r>
                        <a:rPr lang="de-CH" sz="1800" dirty="0">
                          <a:solidFill>
                            <a:srgbClr val="FF0000"/>
                          </a:solidFill>
                        </a:rPr>
                        <a:t> au </a:t>
                      </a:r>
                      <a:r>
                        <a:rPr lang="de-CH" sz="1800" dirty="0" err="1">
                          <a:solidFill>
                            <a:srgbClr val="FF0000"/>
                          </a:solidFill>
                        </a:rPr>
                        <a:t>travail</a:t>
                      </a:r>
                      <a:r>
                        <a:rPr lang="de-CH" sz="1800" dirty="0">
                          <a:solidFill>
                            <a:srgbClr val="FF0000"/>
                          </a:solidFill>
                        </a:rPr>
                        <a:t> </a:t>
                      </a:r>
                      <a:br>
                        <a:rPr lang="de-CH" sz="1800" dirty="0">
                          <a:solidFill>
                            <a:srgbClr val="FF0000"/>
                          </a:solidFill>
                        </a:rPr>
                      </a:br>
                      <a:r>
                        <a:rPr lang="de-CH" sz="1800" dirty="0">
                          <a:solidFill>
                            <a:srgbClr val="FF0000"/>
                          </a:solidFill>
                        </a:rPr>
                        <a:t>(chlore </a:t>
                      </a:r>
                      <a:r>
                        <a:rPr lang="de-CH" sz="1800" dirty="0" err="1">
                          <a:solidFill>
                            <a:srgbClr val="FF0000"/>
                          </a:solidFill>
                        </a:rPr>
                        <a:t>gazeux</a:t>
                      </a:r>
                      <a:r>
                        <a:rPr lang="de-CH" sz="1800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>
                          <a:solidFill>
                            <a:schemeClr val="tx1"/>
                          </a:solidFill>
                        </a:rPr>
                        <a:t>dépôts</a:t>
                      </a:r>
                      <a:r>
                        <a:rPr lang="de-CH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CH" sz="1800" dirty="0" err="1">
                          <a:solidFill>
                            <a:schemeClr val="tx1"/>
                          </a:solidFill>
                        </a:rPr>
                        <a:t>sur</a:t>
                      </a:r>
                      <a:r>
                        <a:rPr lang="de-CH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CH" sz="1800" dirty="0" err="1">
                          <a:solidFill>
                            <a:schemeClr val="tx1"/>
                          </a:solidFill>
                        </a:rPr>
                        <a:t>les</a:t>
                      </a:r>
                      <a:r>
                        <a:rPr lang="de-CH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CH" sz="1800" dirty="0" err="1">
                          <a:solidFill>
                            <a:schemeClr val="tx1"/>
                          </a:solidFill>
                        </a:rPr>
                        <a:t>tubes</a:t>
                      </a:r>
                      <a:r>
                        <a:rPr lang="de-CH" sz="1800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de-CH" sz="1800" dirty="0" err="1">
                          <a:solidFill>
                            <a:schemeClr val="tx1"/>
                          </a:solidFill>
                        </a:rPr>
                        <a:t>quartz</a:t>
                      </a:r>
                      <a:endParaRPr lang="de-C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>
                          <a:solidFill>
                            <a:schemeClr val="tx1"/>
                          </a:solidFill>
                        </a:rPr>
                        <a:t>blocage</a:t>
                      </a:r>
                      <a:r>
                        <a:rPr lang="de-CH" sz="1800" dirty="0">
                          <a:solidFill>
                            <a:schemeClr val="tx1"/>
                          </a:solidFill>
                        </a:rPr>
                        <a:t> de la </a:t>
                      </a:r>
                      <a:r>
                        <a:rPr lang="de-CH" sz="1800" dirty="0" err="1">
                          <a:solidFill>
                            <a:schemeClr val="tx1"/>
                          </a:solidFill>
                        </a:rPr>
                        <a:t>membrane</a:t>
                      </a:r>
                      <a:endParaRPr lang="de-C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15" marB="4571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6906" name="Textfeld 8">
            <a:extLst>
              <a:ext uri="{FF2B5EF4-FFF2-40B4-BE49-F238E27FC236}">
                <a16:creationId xmlns:a16="http://schemas.microsoft.com/office/drawing/2014/main" id="{D8CEE659-64DA-4251-93B4-885271212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5676900"/>
            <a:ext cx="7600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fr-FR" sz="1800" dirty="0">
                <a:latin typeface="Arial" panose="020B0604020202020204" pitchFamily="34" charset="0"/>
              </a:rPr>
              <a:t>*</a:t>
            </a:r>
            <a:r>
              <a:rPr lang="de-DE" altLang="fr-FR" sz="1800" dirty="0" err="1">
                <a:latin typeface="Arial" panose="020B0604020202020204" pitchFamily="34" charset="0"/>
              </a:rPr>
              <a:t>seulement</a:t>
            </a:r>
            <a:r>
              <a:rPr lang="de-DE" altLang="fr-FR" sz="1800" dirty="0">
                <a:latin typeface="Arial" panose="020B0604020202020204" pitchFamily="34" charset="0"/>
              </a:rPr>
              <a:t> si </a:t>
            </a:r>
            <a:r>
              <a:rPr lang="de-DE" altLang="fr-FR" sz="1800" dirty="0" err="1">
                <a:latin typeface="Arial" panose="020B0604020202020204" pitchFamily="34" charset="0"/>
              </a:rPr>
              <a:t>aucun</a:t>
            </a:r>
            <a:r>
              <a:rPr lang="de-DE" altLang="fr-FR" sz="1800" dirty="0">
                <a:latin typeface="Arial" panose="020B0604020202020204" pitchFamily="34" charset="0"/>
              </a:rPr>
              <a:t> </a:t>
            </a:r>
            <a:r>
              <a:rPr lang="de-DE" altLang="fr-FR" sz="1800" dirty="0" err="1">
                <a:latin typeface="Arial" panose="020B0604020202020204" pitchFamily="34" charset="0"/>
              </a:rPr>
              <a:t>bassin</a:t>
            </a:r>
            <a:r>
              <a:rPr lang="de-DE" altLang="fr-FR" sz="1800" dirty="0">
                <a:latin typeface="Arial" panose="020B0604020202020204" pitchFamily="34" charset="0"/>
              </a:rPr>
              <a:t> de </a:t>
            </a:r>
            <a:r>
              <a:rPr lang="de-DE" altLang="fr-FR" sz="1800" dirty="0" err="1">
                <a:latin typeface="Arial" panose="020B0604020202020204" pitchFamily="34" charset="0"/>
              </a:rPr>
              <a:t>contact</a:t>
            </a:r>
            <a:r>
              <a:rPr lang="de-DE" altLang="fr-FR" sz="1800" dirty="0">
                <a:latin typeface="Arial" panose="020B0604020202020204" pitchFamily="34" charset="0"/>
              </a:rPr>
              <a:t> </a:t>
            </a:r>
            <a:r>
              <a:rPr lang="de-DE" altLang="fr-FR" sz="1800" dirty="0" err="1">
                <a:latin typeface="Arial" panose="020B0604020202020204" pitchFamily="34" charset="0"/>
              </a:rPr>
              <a:t>supplémentaire</a:t>
            </a:r>
            <a:endParaRPr lang="de-DE" altLang="fr-FR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>
            <a:extLst>
              <a:ext uri="{FF2B5EF4-FFF2-40B4-BE49-F238E27FC236}">
                <a16:creationId xmlns:a16="http://schemas.microsoft.com/office/drawing/2014/main" id="{B8C641F1-A130-41F0-A7F0-D4F47D1A9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/>
              <a:t>Merci de </a:t>
            </a:r>
            <a:r>
              <a:rPr lang="de-CH" altLang="fr-FR" dirty="0" err="1"/>
              <a:t>votre</a:t>
            </a:r>
            <a:r>
              <a:rPr lang="de-CH" altLang="fr-FR" dirty="0"/>
              <a:t> </a:t>
            </a:r>
            <a:r>
              <a:rPr lang="de-CH" altLang="fr-FR" dirty="0" err="1"/>
              <a:t>attention</a:t>
            </a:r>
            <a:r>
              <a:rPr lang="de-CH" altLang="fr-FR" dirty="0"/>
              <a:t>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76594F-B098-49C9-9515-B82C6FC15EB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F802F2-06D8-4E3C-95AA-EB4B48A185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83805F-DE96-4C98-BE32-A351CF133FC8}" type="slidenum">
              <a:rPr lang="de-DE" smtClean="0"/>
              <a:pPr>
                <a:defRPr/>
              </a:pPr>
              <a:t>24</a:t>
            </a:fld>
            <a:endParaRPr lang="de-DE" sz="1400" dirty="0"/>
          </a:p>
        </p:txBody>
      </p:sp>
      <p:pic>
        <p:nvPicPr>
          <p:cNvPr id="37893" name="Grafik 5">
            <a:extLst>
              <a:ext uri="{FF2B5EF4-FFF2-40B4-BE49-F238E27FC236}">
                <a16:creationId xmlns:a16="http://schemas.microsoft.com/office/drawing/2014/main" id="{9A8622AD-72AE-4AA3-9D77-422E58D50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190625"/>
            <a:ext cx="6734175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22137-E3D2-41A8-9A0D-62EFD1326F67}"/>
              </a:ext>
            </a:extLst>
          </p:cNvPr>
          <p:cNvSpPr txBox="1"/>
          <p:nvPr/>
        </p:nvSpPr>
        <p:spPr>
          <a:xfrm>
            <a:off x="6655242" y="2019631"/>
            <a:ext cx="13278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Histoire </a:t>
            </a:r>
            <a:br>
              <a:rPr lang="fr-CH" dirty="0"/>
            </a:br>
            <a:r>
              <a:rPr lang="fr-CH" dirty="0"/>
              <a:t>d’eau!</a:t>
            </a:r>
          </a:p>
          <a:p>
            <a:endParaRPr lang="fr-C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DE894-B0FC-46F9-9BC9-615D2B401D74}"/>
              </a:ext>
            </a:extLst>
          </p:cNvPr>
          <p:cNvSpPr txBox="1"/>
          <p:nvPr/>
        </p:nvSpPr>
        <p:spPr>
          <a:xfrm>
            <a:off x="2258170" y="1710069"/>
            <a:ext cx="178067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J’ai moins de chlore que toi!</a:t>
            </a:r>
          </a:p>
          <a:p>
            <a:endParaRPr lang="fr-CH" dirty="0"/>
          </a:p>
          <a:p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0E6C45-1E56-4C7D-9510-508892A3C164}"/>
              </a:ext>
            </a:extLst>
          </p:cNvPr>
          <p:cNvSpPr txBox="1"/>
          <p:nvPr/>
        </p:nvSpPr>
        <p:spPr>
          <a:xfrm>
            <a:off x="4333874" y="1696030"/>
            <a:ext cx="178067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Pour clore la discussion: </a:t>
            </a:r>
          </a:p>
          <a:p>
            <a:r>
              <a:rPr lang="fr-CH" dirty="0"/>
              <a:t>pas de chlore du tout!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>
            <a:extLst>
              <a:ext uri="{FF2B5EF4-FFF2-40B4-BE49-F238E27FC236}">
                <a16:creationId xmlns:a16="http://schemas.microsoft.com/office/drawing/2014/main" id="{900C72EE-843D-46F8-BABD-7A55FA825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062788" cy="542925"/>
          </a:xfrm>
        </p:spPr>
        <p:txBody>
          <a:bodyPr/>
          <a:lstStyle/>
          <a:p>
            <a:r>
              <a:rPr lang="de-CH" altLang="fr-FR" sz="2800" dirty="0"/>
              <a:t>Recherche </a:t>
            </a:r>
            <a:r>
              <a:rPr lang="de-CH" altLang="fr-FR" sz="2800" dirty="0" err="1"/>
              <a:t>sur</a:t>
            </a:r>
            <a:r>
              <a:rPr lang="de-CH" altLang="fr-FR" sz="2800" dirty="0"/>
              <a:t> </a:t>
            </a:r>
            <a:r>
              <a:rPr lang="de-CH" altLang="fr-FR" sz="2800" dirty="0" err="1"/>
              <a:t>internet</a:t>
            </a:r>
            <a:r>
              <a:rPr lang="de-CH" altLang="fr-FR" sz="2800" dirty="0"/>
              <a:t>, </a:t>
            </a:r>
            <a:r>
              <a:rPr lang="de-CH" altLang="fr-FR" sz="2800" dirty="0" err="1"/>
              <a:t>résultat</a:t>
            </a:r>
            <a:r>
              <a:rPr lang="de-CH" altLang="fr-FR" sz="2800" dirty="0"/>
              <a:t> après deux ans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4D7D4A-F9E7-482D-A0C2-A7D730CD6C2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450BDC-C047-4094-84FE-62DD9E8E3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A76214-39BA-4504-B804-D51306FF9FDB}" type="slidenum">
              <a:rPr lang="de-DE" smtClean="0"/>
              <a:pPr>
                <a:defRPr/>
              </a:pPr>
              <a:t>3</a:t>
            </a:fld>
            <a:endParaRPr lang="de-DE" sz="1400" dirty="0"/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8EBA6804-097A-4F0F-B710-86AF56626C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613" y="1843088"/>
            <a:ext cx="4613275" cy="3898900"/>
          </a:xfr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CB5C33C-71EF-4B0A-8CA5-F9FB64F0D35C}"/>
              </a:ext>
            </a:extLst>
          </p:cNvPr>
          <p:cNvGrpSpPr>
            <a:grpSpLocks/>
          </p:cNvGrpSpPr>
          <p:nvPr/>
        </p:nvGrpSpPr>
        <p:grpSpPr bwMode="auto">
          <a:xfrm>
            <a:off x="5097463" y="1473200"/>
            <a:ext cx="4648200" cy="4721078"/>
            <a:chOff x="5198073" y="1473592"/>
            <a:chExt cx="4647910" cy="4720007"/>
          </a:xfrm>
        </p:grpSpPr>
        <p:sp>
          <p:nvSpPr>
            <p:cNvPr id="15367" name="Textfeld 5">
              <a:extLst>
                <a:ext uri="{FF2B5EF4-FFF2-40B4-BE49-F238E27FC236}">
                  <a16:creationId xmlns:a16="http://schemas.microsoft.com/office/drawing/2014/main" id="{F74192A9-4D8F-43FE-A46B-E93ACCEE8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9656" y="1473592"/>
              <a:ext cx="2800592" cy="369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dirty="0" err="1">
                  <a:latin typeface="Arial" panose="020B0604020202020204" pitchFamily="34" charset="0"/>
                </a:rPr>
                <a:t>Quelques</a:t>
              </a:r>
              <a:r>
                <a:rPr lang="de-CH" altLang="fr-FR" sz="1800" dirty="0">
                  <a:latin typeface="Arial" panose="020B0604020202020204" pitchFamily="34" charset="0"/>
                </a:rPr>
                <a:t> </a:t>
              </a:r>
              <a:r>
                <a:rPr lang="de-CH" altLang="fr-FR" sz="1800" dirty="0" err="1">
                  <a:latin typeface="Arial" panose="020B0604020202020204" pitchFamily="34" charset="0"/>
                </a:rPr>
                <a:t>mois</a:t>
              </a:r>
              <a:r>
                <a:rPr lang="de-CH" altLang="fr-FR" sz="1800" dirty="0">
                  <a:latin typeface="Arial" panose="020B0604020202020204" pitchFamily="34" charset="0"/>
                </a:rPr>
                <a:t> plus </a:t>
              </a:r>
              <a:r>
                <a:rPr lang="de-CH" altLang="fr-FR" sz="1800" dirty="0" err="1">
                  <a:latin typeface="Arial" panose="020B0604020202020204" pitchFamily="34" charset="0"/>
                </a:rPr>
                <a:t>tard</a:t>
              </a:r>
              <a:r>
                <a:rPr lang="de-CH" altLang="fr-FR" sz="1800" dirty="0">
                  <a:latin typeface="Arial" panose="020B0604020202020204" pitchFamily="34" charset="0"/>
                </a:rPr>
                <a:t>: </a:t>
              </a:r>
            </a:p>
          </p:txBody>
        </p:sp>
        <p:sp>
          <p:nvSpPr>
            <p:cNvPr id="15368" name="Textfeld 6">
              <a:extLst>
                <a:ext uri="{FF2B5EF4-FFF2-40B4-BE49-F238E27FC236}">
                  <a16:creationId xmlns:a16="http://schemas.microsoft.com/office/drawing/2014/main" id="{BA0AC56D-D5F7-4E74-94F8-75D0BB041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8073" y="5547415"/>
              <a:ext cx="4647910" cy="64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dirty="0">
                  <a:latin typeface="Arial" panose="020B0604020202020204" pitchFamily="34" charset="0"/>
                </a:rPr>
                <a:t>Nouveau: </a:t>
              </a:r>
              <a:r>
                <a:rPr lang="de-CH" altLang="fr-FR" sz="1800" dirty="0" err="1">
                  <a:latin typeface="Arial" panose="020B0604020202020204" pitchFamily="34" charset="0"/>
                </a:rPr>
                <a:t>traitement</a:t>
              </a:r>
              <a:r>
                <a:rPr lang="de-CH" altLang="fr-FR" sz="1800" dirty="0">
                  <a:latin typeface="Arial" panose="020B0604020202020204" pitchFamily="34" charset="0"/>
                </a:rPr>
                <a:t> UV des </a:t>
              </a:r>
              <a:r>
                <a:rPr lang="de-CH" altLang="fr-FR" sz="1800" dirty="0" err="1">
                  <a:latin typeface="Arial" panose="020B0604020202020204" pitchFamily="34" charset="0"/>
                </a:rPr>
                <a:t>eaux</a:t>
              </a:r>
              <a:r>
                <a:rPr lang="de-CH" altLang="fr-FR" sz="1800" dirty="0">
                  <a:latin typeface="Arial" panose="020B0604020202020204" pitchFamily="34" charset="0"/>
                </a:rPr>
                <a:t> de 40 </a:t>
              </a:r>
              <a:r>
                <a:rPr lang="de-CH" altLang="fr-FR" sz="1800" dirty="0" err="1">
                  <a:latin typeface="Arial" panose="020B0604020202020204" pitchFamily="34" charset="0"/>
                </a:rPr>
                <a:t>sources</a:t>
              </a:r>
              <a:r>
                <a:rPr lang="de-CH" altLang="fr-FR" sz="1800" dirty="0">
                  <a:latin typeface="Arial" panose="020B0604020202020204" pitchFamily="34" charset="0"/>
                </a:rPr>
                <a:t>.</a:t>
              </a:r>
            </a:p>
          </p:txBody>
        </p:sp>
        <p:grpSp>
          <p:nvGrpSpPr>
            <p:cNvPr id="15369" name="Gruppieren 9">
              <a:extLst>
                <a:ext uri="{FF2B5EF4-FFF2-40B4-BE49-F238E27FC236}">
                  <a16:creationId xmlns:a16="http://schemas.microsoft.com/office/drawing/2014/main" id="{06039E84-C7D1-4430-B699-947F4DEAD0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9656" y="1946614"/>
              <a:ext cx="4564745" cy="3496244"/>
              <a:chOff x="5239656" y="1946614"/>
              <a:chExt cx="4564745" cy="3496244"/>
            </a:xfrm>
          </p:grpSpPr>
          <p:pic>
            <p:nvPicPr>
              <p:cNvPr id="15370" name="Picture 2">
                <a:extLst>
                  <a:ext uri="{FF2B5EF4-FFF2-40B4-BE49-F238E27FC236}">
                    <a16:creationId xmlns:a16="http://schemas.microsoft.com/office/drawing/2014/main" id="{5B3A8528-2838-48CD-81BA-671206A4A4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9656" y="1946614"/>
                <a:ext cx="4564745" cy="3496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371" name="Rechteck 8">
                <a:extLst>
                  <a:ext uri="{FF2B5EF4-FFF2-40B4-BE49-F238E27FC236}">
                    <a16:creationId xmlns:a16="http://schemas.microsoft.com/office/drawing/2014/main" id="{86B672F5-78EC-4A69-96A0-6EE24010E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1767" y="3153295"/>
                <a:ext cx="604058" cy="33805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>
            <a:extLst>
              <a:ext uri="{FF2B5EF4-FFF2-40B4-BE49-F238E27FC236}">
                <a16:creationId xmlns:a16="http://schemas.microsoft.com/office/drawing/2014/main" id="{84540E47-7FC8-401E-8419-D2A1204179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 err="1"/>
              <a:t>Microorganismes</a:t>
            </a:r>
            <a:r>
              <a:rPr lang="de-CH" altLang="fr-FR" dirty="0"/>
              <a:t> </a:t>
            </a:r>
            <a:r>
              <a:rPr lang="de-CH" altLang="fr-FR" dirty="0" err="1"/>
              <a:t>dans</a:t>
            </a:r>
            <a:r>
              <a:rPr lang="de-CH" altLang="fr-FR" dirty="0"/>
              <a:t> </a:t>
            </a:r>
            <a:r>
              <a:rPr lang="de-CH" altLang="fr-FR" dirty="0" err="1"/>
              <a:t>l’eau</a:t>
            </a:r>
            <a:endParaRPr lang="de-CH" altLang="fr-FR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431B7F-C2E9-4C57-AC48-3DD1BDB3D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8" y="5272088"/>
            <a:ext cx="9229725" cy="846137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de-CH" sz="1800" dirty="0" err="1"/>
              <a:t>Destruction</a:t>
            </a:r>
            <a:r>
              <a:rPr lang="de-CH" sz="1800" dirty="0"/>
              <a:t>/</a:t>
            </a:r>
            <a:r>
              <a:rPr lang="de-CH" sz="1800" dirty="0" err="1"/>
              <a:t>inactivation</a:t>
            </a:r>
            <a:r>
              <a:rPr lang="de-CH" sz="1800" dirty="0"/>
              <a:t> </a:t>
            </a:r>
            <a:r>
              <a:rPr lang="de-CH" sz="1800" dirty="0" err="1"/>
              <a:t>ou</a:t>
            </a:r>
            <a:r>
              <a:rPr lang="de-CH" sz="1800" dirty="0"/>
              <a:t> </a:t>
            </a:r>
            <a:r>
              <a:rPr lang="de-CH" sz="1800" dirty="0" err="1"/>
              <a:t>élimination</a:t>
            </a:r>
            <a:r>
              <a:rPr lang="de-CH" sz="1800" dirty="0"/>
              <a:t> des </a:t>
            </a:r>
            <a:r>
              <a:rPr lang="de-CH" sz="1800" dirty="0" err="1"/>
              <a:t>germes</a:t>
            </a:r>
            <a:r>
              <a:rPr lang="de-CH" sz="1800" dirty="0"/>
              <a:t> </a:t>
            </a:r>
            <a:r>
              <a:rPr lang="de-CH" sz="1800" dirty="0" err="1"/>
              <a:t>indésirables</a:t>
            </a:r>
            <a:r>
              <a:rPr lang="de-CH" sz="1800" dirty="0"/>
              <a:t> = </a:t>
            </a:r>
            <a:r>
              <a:rPr lang="de-CH" sz="1800" b="1" dirty="0" err="1"/>
              <a:t>dégermination</a:t>
            </a:r>
            <a:endParaRPr lang="de-CH" sz="1800" b="1" dirty="0"/>
          </a:p>
          <a:p>
            <a:pPr marL="0" indent="0" algn="ctr">
              <a:buFontTx/>
              <a:buNone/>
              <a:defRPr/>
            </a:pPr>
            <a:r>
              <a:rPr lang="de-CH" sz="1800" dirty="0" err="1"/>
              <a:t>Destruction</a:t>
            </a:r>
            <a:r>
              <a:rPr lang="de-CH" sz="1800" dirty="0"/>
              <a:t>/</a:t>
            </a:r>
            <a:r>
              <a:rPr lang="de-CH" sz="1800" dirty="0" err="1">
                <a:solidFill>
                  <a:srgbClr val="000000"/>
                </a:solidFill>
              </a:rPr>
              <a:t>inactivation</a:t>
            </a:r>
            <a:r>
              <a:rPr lang="de-CH" sz="1800" dirty="0">
                <a:solidFill>
                  <a:srgbClr val="000000"/>
                </a:solidFill>
              </a:rPr>
              <a:t> de </a:t>
            </a:r>
            <a:r>
              <a:rPr lang="de-CH" sz="1800" dirty="0" err="1">
                <a:solidFill>
                  <a:srgbClr val="000000"/>
                </a:solidFill>
              </a:rPr>
              <a:t>germes</a:t>
            </a:r>
            <a:r>
              <a:rPr lang="de-CH" sz="1800" dirty="0">
                <a:solidFill>
                  <a:srgbClr val="000000"/>
                </a:solidFill>
              </a:rPr>
              <a:t> </a:t>
            </a:r>
            <a:r>
              <a:rPr lang="de-CH" sz="1800" dirty="0" err="1">
                <a:solidFill>
                  <a:srgbClr val="000000"/>
                </a:solidFill>
              </a:rPr>
              <a:t>pathogènes</a:t>
            </a:r>
            <a:r>
              <a:rPr lang="de-CH" sz="1800" dirty="0">
                <a:solidFill>
                  <a:srgbClr val="000000"/>
                </a:solidFill>
              </a:rPr>
              <a:t> </a:t>
            </a:r>
            <a:r>
              <a:rPr lang="de-CH" sz="1800" dirty="0"/>
              <a:t>= </a:t>
            </a:r>
            <a:r>
              <a:rPr lang="de-CH" sz="1800" b="1" dirty="0" err="1">
                <a:solidFill>
                  <a:srgbClr val="000000"/>
                </a:solidFill>
              </a:rPr>
              <a:t>désinfection</a:t>
            </a:r>
            <a:endParaRPr lang="de-CH" sz="1800" b="1" dirty="0">
              <a:solidFill>
                <a:srgbClr val="000000"/>
              </a:solidFill>
            </a:endParaRPr>
          </a:p>
          <a:p>
            <a:pPr>
              <a:defRPr/>
            </a:pPr>
            <a:endParaRPr lang="de-CH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06D7CA-F40D-4F11-BEAB-D9642EB5AF1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83AB69-C499-44BB-8093-6D57DC054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EEB8C2-FC79-4D83-A967-8F3C7120293B}" type="slidenum">
              <a:rPr lang="de-DE" smtClean="0"/>
              <a:pPr>
                <a:defRPr/>
              </a:pPr>
              <a:t>4</a:t>
            </a:fld>
            <a:endParaRPr lang="de-DE" sz="1400" dirty="0"/>
          </a:p>
        </p:txBody>
      </p:sp>
      <p:pic>
        <p:nvPicPr>
          <p:cNvPr id="16390" name="Picture 3">
            <a:extLst>
              <a:ext uri="{FF2B5EF4-FFF2-40B4-BE49-F238E27FC236}">
                <a16:creationId xmlns:a16="http://schemas.microsoft.com/office/drawing/2014/main" id="{C26AD485-D239-4670-880F-DE9C42442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873250"/>
            <a:ext cx="2992437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">
            <a:extLst>
              <a:ext uri="{FF2B5EF4-FFF2-40B4-BE49-F238E27FC236}">
                <a16:creationId xmlns:a16="http://schemas.microsoft.com/office/drawing/2014/main" id="{C8C35F35-DB28-4186-A6A8-01904FCC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847850"/>
            <a:ext cx="3186112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6">
            <a:extLst>
              <a:ext uri="{FF2B5EF4-FFF2-40B4-BE49-F238E27FC236}">
                <a16:creationId xmlns:a16="http://schemas.microsoft.com/office/drawing/2014/main" id="{350B1F27-68D7-4DEE-932D-CFBBE906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851025"/>
            <a:ext cx="266382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feld 5">
            <a:extLst>
              <a:ext uri="{FF2B5EF4-FFF2-40B4-BE49-F238E27FC236}">
                <a16:creationId xmlns:a16="http://schemas.microsoft.com/office/drawing/2014/main" id="{E214C91C-41D5-4CE7-A703-17D89DC47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1422400"/>
            <a:ext cx="1843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fr-FR" sz="1800" b="1" dirty="0" err="1">
                <a:latin typeface="Arial" panose="020B0604020202020204" pitchFamily="34" charset="0"/>
              </a:rPr>
              <a:t>Bactéries</a:t>
            </a:r>
            <a:endParaRPr lang="de-CH" altLang="fr-FR" sz="1800" b="1" dirty="0">
              <a:latin typeface="Arial" panose="020B0604020202020204" pitchFamily="34" charset="0"/>
            </a:endParaRPr>
          </a:p>
        </p:txBody>
      </p:sp>
      <p:sp>
        <p:nvSpPr>
          <p:cNvPr id="16394" name="Textfeld 13">
            <a:extLst>
              <a:ext uri="{FF2B5EF4-FFF2-40B4-BE49-F238E27FC236}">
                <a16:creationId xmlns:a16="http://schemas.microsoft.com/office/drawing/2014/main" id="{9EAAB2CF-F76A-41C1-A821-386344AB2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50" y="1430338"/>
            <a:ext cx="1843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fr-FR" sz="1800" b="1" dirty="0" err="1">
                <a:latin typeface="Arial" panose="020B0604020202020204" pitchFamily="34" charset="0"/>
              </a:rPr>
              <a:t>Protozoaires</a:t>
            </a:r>
            <a:r>
              <a:rPr lang="de-CH" altLang="fr-FR" sz="1800" b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395" name="Textfeld 14">
            <a:extLst>
              <a:ext uri="{FF2B5EF4-FFF2-40B4-BE49-F238E27FC236}">
                <a16:creationId xmlns:a16="http://schemas.microsoft.com/office/drawing/2014/main" id="{3D38F83F-700F-429F-8AF8-39E4ED9E6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813" y="1422400"/>
            <a:ext cx="1843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fr-FR" sz="1800" b="1" dirty="0">
                <a:latin typeface="Arial" panose="020B0604020202020204" pitchFamily="34" charset="0"/>
              </a:rPr>
              <a:t>Virus </a:t>
            </a:r>
          </a:p>
        </p:txBody>
      </p:sp>
      <p:sp>
        <p:nvSpPr>
          <p:cNvPr id="16396" name="Textfeld 6">
            <a:extLst>
              <a:ext uri="{FF2B5EF4-FFF2-40B4-BE49-F238E27FC236}">
                <a16:creationId xmlns:a16="http://schemas.microsoft.com/office/drawing/2014/main" id="{27361644-F65A-43AC-8C0D-5F2247791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972" y="4397375"/>
            <a:ext cx="1441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fr-FR" sz="1800" dirty="0">
                <a:latin typeface="Arial" panose="020B0604020202020204" pitchFamily="34" charset="0"/>
              </a:rPr>
              <a:t>p. ex. </a:t>
            </a:r>
            <a:r>
              <a:rPr lang="de-CH" altLang="fr-FR" sz="1800" i="1" dirty="0">
                <a:latin typeface="Arial" panose="020B0604020202020204" pitchFamily="34" charset="0"/>
              </a:rPr>
              <a:t>E. coli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fr-FR" sz="1800" dirty="0" err="1">
                <a:latin typeface="Arial" panose="020B0604020202020204" pitchFamily="34" charset="0"/>
              </a:rPr>
              <a:t>env</a:t>
            </a:r>
            <a:r>
              <a:rPr lang="de-CH" altLang="fr-FR" sz="1800" dirty="0">
                <a:latin typeface="Arial" panose="020B0604020202020204" pitchFamily="34" charset="0"/>
              </a:rPr>
              <a:t>. 2 </a:t>
            </a:r>
            <a:r>
              <a:rPr lang="de-CH" altLang="fr-FR" sz="1800" dirty="0">
                <a:latin typeface="Symbol" panose="05050102010706020507" pitchFamily="18" charset="2"/>
              </a:rPr>
              <a:t>m</a:t>
            </a:r>
            <a:r>
              <a:rPr lang="de-CH" altLang="fr-FR" sz="1800" dirty="0"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6397" name="Textfeld 16">
            <a:extLst>
              <a:ext uri="{FF2B5EF4-FFF2-40B4-BE49-F238E27FC236}">
                <a16:creationId xmlns:a16="http://schemas.microsoft.com/office/drawing/2014/main" id="{8D392890-B5EE-49D2-AB86-42164174B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449" y="4387850"/>
            <a:ext cx="38010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fr-FR" sz="1800" dirty="0">
                <a:latin typeface="Arial" panose="020B0604020202020204" pitchFamily="34" charset="0"/>
              </a:rPr>
              <a:t>p. ex. </a:t>
            </a:r>
            <a:r>
              <a:rPr lang="de-CH" altLang="fr-FR" sz="1800" dirty="0" err="1">
                <a:latin typeface="Arial" panose="020B0604020202020204" pitchFamily="34" charset="0"/>
              </a:rPr>
              <a:t>cryptosporidiens</a:t>
            </a:r>
            <a:r>
              <a:rPr lang="de-CH" altLang="fr-FR" sz="1800" dirty="0">
                <a:latin typeface="Arial" panose="020B0604020202020204" pitchFamily="34" charset="0"/>
              </a:rPr>
              <a:t> (</a:t>
            </a:r>
            <a:r>
              <a:rPr lang="de-CH" altLang="fr-FR" sz="1800" dirty="0" err="1">
                <a:latin typeface="Arial" panose="020B0604020202020204" pitchFamily="34" charset="0"/>
              </a:rPr>
              <a:t>oocycstes</a:t>
            </a:r>
            <a:r>
              <a:rPr lang="de-CH" altLang="fr-FR" sz="1800" dirty="0">
                <a:latin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fr-FR" sz="1800" dirty="0" err="1">
                <a:latin typeface="Arial" panose="020B0604020202020204" pitchFamily="34" charset="0"/>
              </a:rPr>
              <a:t>env</a:t>
            </a:r>
            <a:r>
              <a:rPr lang="de-CH" altLang="fr-FR" sz="1800" dirty="0">
                <a:latin typeface="Arial" panose="020B0604020202020204" pitchFamily="34" charset="0"/>
              </a:rPr>
              <a:t>. 5 </a:t>
            </a:r>
            <a:r>
              <a:rPr lang="de-CH" altLang="fr-FR" sz="1800" dirty="0">
                <a:latin typeface="Symbol" panose="05050102010706020507" pitchFamily="18" charset="2"/>
              </a:rPr>
              <a:t>m</a:t>
            </a:r>
            <a:r>
              <a:rPr lang="de-CH" altLang="fr-FR" sz="1800" dirty="0"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6398" name="Textfeld 17">
            <a:extLst>
              <a:ext uri="{FF2B5EF4-FFF2-40B4-BE49-F238E27FC236}">
                <a16:creationId xmlns:a16="http://schemas.microsoft.com/office/drawing/2014/main" id="{D786C6FE-ED74-4D91-B836-242D066E9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1109" y="4387850"/>
            <a:ext cx="18004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fr-FR" sz="1800" dirty="0">
                <a:latin typeface="Arial" panose="020B0604020202020204" pitchFamily="34" charset="0"/>
              </a:rPr>
              <a:t>p. ex. </a:t>
            </a:r>
            <a:r>
              <a:rPr lang="de-CH" altLang="fr-FR" sz="1800" dirty="0" err="1">
                <a:latin typeface="Arial" panose="020B0604020202020204" pitchFamily="34" charset="0"/>
              </a:rPr>
              <a:t>norovirus</a:t>
            </a:r>
            <a:endParaRPr lang="de-CH" altLang="fr-FR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fr-FR" sz="1800" dirty="0" err="1">
                <a:latin typeface="Arial" panose="020B0604020202020204" pitchFamily="34" charset="0"/>
              </a:rPr>
              <a:t>env</a:t>
            </a:r>
            <a:r>
              <a:rPr lang="de-CH" altLang="fr-FR" sz="1800" dirty="0">
                <a:latin typeface="Arial" panose="020B0604020202020204" pitchFamily="34" charset="0"/>
              </a:rPr>
              <a:t>. 35 </a:t>
            </a:r>
            <a:r>
              <a:rPr lang="de-CH" altLang="fr-FR" sz="1800" dirty="0" err="1">
                <a:latin typeface="Arial" panose="020B0604020202020204" pitchFamily="34" charset="0"/>
              </a:rPr>
              <a:t>nm</a:t>
            </a:r>
            <a:endParaRPr lang="de-CH" altLang="fr-FR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D1FEA79E-A418-4D55-AF91-941CBA709E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218363" cy="542925"/>
          </a:xfrm>
        </p:spPr>
        <p:txBody>
          <a:bodyPr/>
          <a:lstStyle/>
          <a:p>
            <a:r>
              <a:rPr lang="de-CH" altLang="fr-FR" sz="2800" dirty="0" err="1"/>
              <a:t>Contaminations</a:t>
            </a:r>
            <a:r>
              <a:rPr lang="de-CH" altLang="fr-FR" sz="2800" dirty="0"/>
              <a:t> de </a:t>
            </a:r>
            <a:r>
              <a:rPr lang="de-CH" altLang="fr-FR" sz="2800" dirty="0" err="1"/>
              <a:t>l’eau</a:t>
            </a:r>
            <a:r>
              <a:rPr lang="de-CH" altLang="fr-FR" sz="2800" dirty="0"/>
              <a:t> </a:t>
            </a:r>
            <a:r>
              <a:rPr lang="de-CH" altLang="fr-FR" sz="2800" dirty="0" err="1"/>
              <a:t>potable</a:t>
            </a:r>
            <a:r>
              <a:rPr lang="de-CH" altLang="fr-FR" sz="2800" dirty="0"/>
              <a:t>: </a:t>
            </a:r>
            <a:r>
              <a:rPr lang="de-CH" altLang="fr-FR" sz="2800" dirty="0" err="1"/>
              <a:t>exemples</a:t>
            </a:r>
            <a:endParaRPr lang="de-CH" altLang="fr-FR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BD0689-282A-4235-9A8C-D9914472A0B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93631D-AE92-4883-B26E-46B369869B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B4C012-C54A-46D1-B58A-C9E2BB70AB53}" type="slidenum">
              <a:rPr lang="de-DE" smtClean="0"/>
              <a:pPr>
                <a:defRPr/>
              </a:pPr>
              <a:t>5</a:t>
            </a:fld>
            <a:endParaRPr lang="de-DE" sz="1400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28C4F7FB-0E8C-4F69-AEFA-DA7362F71E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696751"/>
              </p:ext>
            </p:extLst>
          </p:nvPr>
        </p:nvGraphicFramePr>
        <p:xfrm>
          <a:off x="900113" y="1503363"/>
          <a:ext cx="8272464" cy="42148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8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8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8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8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2469">
                <a:tc>
                  <a:txBody>
                    <a:bodyPr/>
                    <a:lstStyle/>
                    <a:p>
                      <a:r>
                        <a:rPr lang="de-CH" sz="1800"/>
                        <a:t>Année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/>
                        <a:t>Lieu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/>
                        <a:t>Cause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Personnes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contaminées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469">
                <a:tc>
                  <a:txBody>
                    <a:bodyPr/>
                    <a:lstStyle/>
                    <a:p>
                      <a:r>
                        <a:rPr lang="de-CH" sz="1800"/>
                        <a:t>2015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/>
                        <a:t>Le Locle, CH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i="0"/>
                        <a:t>Norovirus</a:t>
                      </a:r>
                      <a:endParaRPr lang="de-CH" sz="1800" i="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/>
                        <a:t>2’000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469">
                <a:tc>
                  <a:txBody>
                    <a:bodyPr/>
                    <a:lstStyle/>
                    <a:p>
                      <a:r>
                        <a:rPr lang="de-CH" sz="1800"/>
                        <a:t>2000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/>
                        <a:t>Walkerton, CAN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i="0"/>
                        <a:t>Bactéries </a:t>
                      </a:r>
                      <a:endParaRPr lang="de-CH" sz="1800" i="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/>
                        <a:t>2’000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2469">
                <a:tc>
                  <a:txBody>
                    <a:bodyPr/>
                    <a:lstStyle/>
                    <a:p>
                      <a:r>
                        <a:rPr lang="de-CH" sz="1800"/>
                        <a:t>1998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/>
                        <a:t>La Neuveville, CH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i="0" dirty="0" err="1"/>
                        <a:t>Bactéries</a:t>
                      </a:r>
                      <a:r>
                        <a:rPr lang="de-CH" sz="1800" i="0" dirty="0"/>
                        <a:t> 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/>
                        <a:t>1’600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469">
                <a:tc>
                  <a:txBody>
                    <a:bodyPr/>
                    <a:lstStyle/>
                    <a:p>
                      <a:r>
                        <a:rPr lang="de-CH" sz="1800"/>
                        <a:t>1993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/>
                        <a:t>Milwaukee, USA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 err="1"/>
                        <a:t>Protozoaires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/>
                        <a:t>400’000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2469">
                <a:tc>
                  <a:txBody>
                    <a:bodyPr/>
                    <a:lstStyle/>
                    <a:p>
                      <a:r>
                        <a:rPr lang="de-CH" sz="1800"/>
                        <a:t>1963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/>
                        <a:t>Zermatt,</a:t>
                      </a:r>
                      <a:r>
                        <a:rPr lang="de-CH" sz="1800" baseline="0"/>
                        <a:t> CH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i="0" dirty="0" err="1"/>
                        <a:t>Bactéries</a:t>
                      </a:r>
                      <a:r>
                        <a:rPr lang="de-CH" sz="1800" i="0" dirty="0"/>
                        <a:t> </a:t>
                      </a:r>
                      <a:endParaRPr lang="de-CH" sz="1800" dirty="0"/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437</a:t>
                      </a:r>
                    </a:p>
                  </a:txBody>
                  <a:tcPr marL="91432" marR="91432" marT="45716" marB="45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450" name="Textfeld 10">
            <a:extLst>
              <a:ext uri="{FF2B5EF4-FFF2-40B4-BE49-F238E27FC236}">
                <a16:creationId xmlns:a16="http://schemas.microsoft.com/office/drawing/2014/main" id="{D27F727F-8258-456C-B426-0421387B4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5856288"/>
            <a:ext cx="23968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fr-FR" sz="1000" dirty="0" err="1">
                <a:latin typeface="Arial" panose="020B0604020202020204" pitchFamily="34" charset="0"/>
              </a:rPr>
              <a:t>D’après</a:t>
            </a:r>
            <a:r>
              <a:rPr lang="de-CH" altLang="fr-FR" sz="1000" dirty="0">
                <a:latin typeface="Arial" panose="020B0604020202020204" pitchFamily="34" charset="0"/>
              </a:rPr>
              <a:t> Köster et al., EAWAG </a:t>
            </a:r>
            <a:r>
              <a:rPr lang="de-CH" altLang="fr-FR" sz="1000" dirty="0" err="1">
                <a:latin typeface="Arial" panose="020B0604020202020204" pitchFamily="34" charset="0"/>
              </a:rPr>
              <a:t>news</a:t>
            </a:r>
            <a:r>
              <a:rPr lang="de-CH" altLang="fr-FR" sz="1000" dirty="0">
                <a:latin typeface="Arial" panose="020B0604020202020204" pitchFamily="34" charset="0"/>
              </a:rPr>
              <a:t> 53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>
            <a:extLst>
              <a:ext uri="{FF2B5EF4-FFF2-40B4-BE49-F238E27FC236}">
                <a16:creationId xmlns:a16="http://schemas.microsoft.com/office/drawing/2014/main" id="{EE91D3CC-AE33-4B8A-ABB8-8612FD662F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 err="1"/>
              <a:t>Méthodes</a:t>
            </a:r>
            <a:r>
              <a:rPr lang="de-CH" altLang="fr-FR" dirty="0"/>
              <a:t>:  </a:t>
            </a:r>
            <a:r>
              <a:rPr lang="de-CH" altLang="fr-FR" dirty="0" err="1"/>
              <a:t>dégermination</a:t>
            </a:r>
            <a:r>
              <a:rPr lang="de-CH" altLang="fr-FR" dirty="0"/>
              <a:t>/</a:t>
            </a:r>
            <a:r>
              <a:rPr lang="de-CH" altLang="fr-FR" dirty="0" err="1"/>
              <a:t>désinfection</a:t>
            </a:r>
            <a:endParaRPr lang="de-CH" altLang="fr-FR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DE0EFB-89A8-455A-9637-AE7148364C1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70629B-2AB1-4FCB-82EF-1FA02A714D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416B9D-69DE-4854-A1DA-5F01F97DA21E}" type="slidenum">
              <a:rPr lang="de-DE" smtClean="0"/>
              <a:pPr>
                <a:defRPr/>
              </a:pPr>
              <a:t>6</a:t>
            </a:fld>
            <a:endParaRPr lang="de-DE" sz="1400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7F6702DB-210E-437C-939D-D0C6ED7F5B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200028"/>
              </p:ext>
            </p:extLst>
          </p:nvPr>
        </p:nvGraphicFramePr>
        <p:xfrm>
          <a:off x="890588" y="1022350"/>
          <a:ext cx="8285162" cy="55781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68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4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1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52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 err="1"/>
                        <a:t>Procédés</a:t>
                      </a:r>
                      <a:endParaRPr lang="de-CH" sz="1800" dirty="0"/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1800" dirty="0"/>
                    </a:p>
                  </a:txBody>
                  <a:tcPr marL="91434" marR="91434" marT="45723" marB="45723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/>
                        <a:t>Effet </a:t>
                      </a:r>
                      <a:r>
                        <a:rPr lang="de-CH" sz="1800" dirty="0" err="1"/>
                        <a:t>sur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les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microorganismes</a:t>
                      </a:r>
                      <a:endParaRPr lang="de-CH" sz="1800" dirty="0"/>
                    </a:p>
                  </a:txBody>
                  <a:tcPr marL="91434" marR="91434" marT="45723" marB="45723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 err="1"/>
                        <a:t>Historique</a:t>
                      </a:r>
                      <a:r>
                        <a:rPr lang="de-CH" sz="1800" dirty="0"/>
                        <a:t> </a:t>
                      </a:r>
                    </a:p>
                  </a:txBody>
                  <a:tcPr marL="91434" marR="91434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528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CH" sz="1800" dirty="0"/>
                        <a:t>Chlore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CH" sz="1800" dirty="0"/>
                    </a:p>
                  </a:txBody>
                  <a:tcPr marL="91434" marR="91434" marT="45723" marB="45723"/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 err="1"/>
                        <a:t>Inactivation</a:t>
                      </a:r>
                      <a:r>
                        <a:rPr lang="de-CH" sz="1800" dirty="0"/>
                        <a:t> par </a:t>
                      </a:r>
                      <a:r>
                        <a:rPr lang="de-CH" sz="1800" dirty="0" err="1"/>
                        <a:t>oxydation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chimique</a:t>
                      </a:r>
                      <a:endParaRPr lang="de-CH" sz="1800" dirty="0"/>
                    </a:p>
                  </a:txBody>
                  <a:tcPr marL="91434" marR="91434" marT="45723" marB="45723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 err="1">
                          <a:solidFill>
                            <a:schemeClr val="tx1"/>
                          </a:solidFill>
                        </a:rPr>
                        <a:t>Dès</a:t>
                      </a:r>
                      <a:r>
                        <a:rPr lang="de-CH" sz="1800" dirty="0">
                          <a:solidFill>
                            <a:schemeClr val="tx1"/>
                          </a:solidFill>
                        </a:rPr>
                        <a:t> 1900 </a:t>
                      </a:r>
                      <a:r>
                        <a:rPr lang="de-CH" sz="1800" dirty="0" err="1">
                          <a:solidFill>
                            <a:schemeClr val="tx1"/>
                          </a:solidFill>
                        </a:rPr>
                        <a:t>environ</a:t>
                      </a:r>
                      <a:endParaRPr lang="de-C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52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/>
                        <a:t>Dioxyde de chlore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1800" dirty="0"/>
                    </a:p>
                  </a:txBody>
                  <a:tcPr marL="91434" marR="91434" marT="45723" marB="45723"/>
                </a:tc>
                <a:tc vMerge="1"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>
                          <a:solidFill>
                            <a:schemeClr val="tx1"/>
                          </a:solidFill>
                        </a:rPr>
                        <a:t>en Suisse: </a:t>
                      </a:r>
                      <a:r>
                        <a:rPr lang="de-CH" sz="1800" dirty="0" err="1">
                          <a:solidFill>
                            <a:schemeClr val="tx1"/>
                          </a:solidFill>
                        </a:rPr>
                        <a:t>dès</a:t>
                      </a:r>
                      <a:r>
                        <a:rPr lang="de-CH" sz="1800" dirty="0">
                          <a:solidFill>
                            <a:schemeClr val="tx1"/>
                          </a:solidFill>
                        </a:rPr>
                        <a:t> 1950</a:t>
                      </a:r>
                    </a:p>
                  </a:txBody>
                  <a:tcPr marL="91434" marR="91434"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52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 err="1"/>
                        <a:t>Ozone</a:t>
                      </a:r>
                      <a:endParaRPr lang="de-CH" sz="1800" dirty="0"/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1800" dirty="0"/>
                    </a:p>
                  </a:txBody>
                  <a:tcPr marL="91434" marR="91434" marT="45723" marB="45723"/>
                </a:tc>
                <a:tc vMerge="1"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>
                          <a:solidFill>
                            <a:schemeClr val="tx1"/>
                          </a:solidFill>
                        </a:rPr>
                        <a:t>en Suisse: </a:t>
                      </a:r>
                      <a:r>
                        <a:rPr lang="de-CH" sz="1800" dirty="0" err="1">
                          <a:solidFill>
                            <a:schemeClr val="tx1"/>
                          </a:solidFill>
                        </a:rPr>
                        <a:t>dès</a:t>
                      </a:r>
                      <a:r>
                        <a:rPr lang="de-CH" sz="1800" dirty="0">
                          <a:solidFill>
                            <a:schemeClr val="tx1"/>
                          </a:solidFill>
                        </a:rPr>
                        <a:t> 1950</a:t>
                      </a:r>
                    </a:p>
                  </a:txBody>
                  <a:tcPr marL="91434" marR="91434"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 err="1"/>
                        <a:t>Traitement</a:t>
                      </a:r>
                      <a:r>
                        <a:rPr lang="de-CH" sz="1800" dirty="0"/>
                        <a:t> UV</a:t>
                      </a:r>
                    </a:p>
                  </a:txBody>
                  <a:tcPr marL="91434" marR="91434" marT="45723" marB="45723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 err="1"/>
                        <a:t>Inactivation</a:t>
                      </a:r>
                      <a:r>
                        <a:rPr lang="de-CH" sz="1800" dirty="0"/>
                        <a:t> par </a:t>
                      </a:r>
                      <a:r>
                        <a:rPr lang="de-CH" sz="1800" dirty="0" err="1"/>
                        <a:t>exposition</a:t>
                      </a:r>
                      <a:r>
                        <a:rPr lang="de-CH" sz="1800" dirty="0"/>
                        <a:t> </a:t>
                      </a:r>
                      <a:br>
                        <a:rPr lang="de-CH" sz="1800" dirty="0"/>
                      </a:br>
                      <a:r>
                        <a:rPr lang="de-CH" sz="1800" dirty="0" err="1"/>
                        <a:t>aux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rayons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ultraviolets</a:t>
                      </a:r>
                      <a:r>
                        <a:rPr lang="de-CH" sz="1800" dirty="0"/>
                        <a:t> (UV)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1800" dirty="0"/>
                    </a:p>
                  </a:txBody>
                  <a:tcPr marL="91434" marR="91434" marT="45723" marB="45723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 err="1"/>
                        <a:t>Introduction</a:t>
                      </a:r>
                      <a:r>
                        <a:rPr lang="de-CH" sz="1800" dirty="0"/>
                        <a:t> DVGW </a:t>
                      </a:r>
                      <a:r>
                        <a:rPr lang="de-CH" sz="1800" dirty="0" err="1"/>
                        <a:t>Directive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d’essai</a:t>
                      </a:r>
                      <a:r>
                        <a:rPr lang="de-CH" sz="1800" dirty="0"/>
                        <a:t> 1996</a:t>
                      </a:r>
                    </a:p>
                  </a:txBody>
                  <a:tcPr marL="91434" marR="91434"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6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/>
                        <a:t>Ultrafiltration</a:t>
                      </a:r>
                    </a:p>
                  </a:txBody>
                  <a:tcPr marL="91434" marR="91434" marT="45723" marB="45723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 err="1"/>
                        <a:t>Séparation</a:t>
                      </a:r>
                      <a:r>
                        <a:rPr lang="de-CH" sz="1800" dirty="0"/>
                        <a:t> </a:t>
                      </a:r>
                      <a:br>
                        <a:rPr lang="de-CH" sz="1800" dirty="0"/>
                      </a:br>
                      <a:r>
                        <a:rPr lang="de-CH" sz="1800" dirty="0"/>
                        <a:t>par </a:t>
                      </a:r>
                      <a:r>
                        <a:rPr lang="de-CH" sz="1800" dirty="0" err="1"/>
                        <a:t>filtration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sur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membrane</a:t>
                      </a:r>
                      <a:endParaRPr lang="de-CH" sz="1800" dirty="0"/>
                    </a:p>
                  </a:txBody>
                  <a:tcPr marL="91434" marR="91434" marT="45723" marB="45723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CH" sz="1800" dirty="0"/>
                        <a:t>Première </a:t>
                      </a:r>
                      <a:r>
                        <a:rPr lang="de-CH" sz="1800" dirty="0" err="1"/>
                        <a:t>grande</a:t>
                      </a:r>
                      <a:r>
                        <a:rPr lang="de-CH" sz="1800" dirty="0"/>
                        <a:t> </a:t>
                      </a:r>
                      <a:r>
                        <a:rPr lang="de-CH" sz="1800" dirty="0" err="1"/>
                        <a:t>installation</a:t>
                      </a:r>
                      <a:r>
                        <a:rPr lang="de-CH" sz="1800" dirty="0"/>
                        <a:t> en Suisse: 2002 (Lutry </a:t>
                      </a:r>
                      <a:r>
                        <a:rPr lang="de-CH" sz="1800" dirty="0" err="1"/>
                        <a:t>sur</a:t>
                      </a:r>
                      <a:r>
                        <a:rPr lang="de-CH" sz="1800" dirty="0"/>
                        <a:t> Lausanne)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CH" sz="1800" dirty="0"/>
                    </a:p>
                  </a:txBody>
                  <a:tcPr marL="91434" marR="91434"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DE8FFE77-A16C-4E88-A221-0CF5F8EE1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5293643"/>
            <a:ext cx="8245475" cy="842962"/>
          </a:xfrm>
          <a:prstGeom prst="rect">
            <a:avLst/>
          </a:prstGeom>
          <a:solidFill>
            <a:srgbClr val="FFFF00">
              <a:alpha val="39999"/>
            </a:srgbClr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fr-FR" sz="1800">
              <a:latin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7848325-0917-408F-96C4-168429BCF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38" y="4251558"/>
            <a:ext cx="8247062" cy="854075"/>
          </a:xfrm>
          <a:prstGeom prst="rect">
            <a:avLst/>
          </a:prstGeom>
          <a:solidFill>
            <a:srgbClr val="FFFF00">
              <a:alpha val="39999"/>
            </a:srgbClr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fr-FR" sz="1800" dirty="0">
                <a:latin typeface="Arial" panose="020B0604020202020204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>
            <a:extLst>
              <a:ext uri="{FF2B5EF4-FFF2-40B4-BE49-F238E27FC236}">
                <a16:creationId xmlns:a16="http://schemas.microsoft.com/office/drawing/2014/main" id="{128E5871-7912-4459-A61A-60E4137E9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677150" cy="542925"/>
          </a:xfrm>
        </p:spPr>
        <p:txBody>
          <a:bodyPr/>
          <a:lstStyle/>
          <a:p>
            <a:r>
              <a:rPr lang="de-CH" altLang="fr-FR" dirty="0" err="1"/>
              <a:t>Désinfection</a:t>
            </a:r>
            <a:r>
              <a:rPr lang="de-CH" altLang="fr-FR" dirty="0"/>
              <a:t> UV: </a:t>
            </a:r>
            <a:r>
              <a:rPr lang="de-CH" altLang="fr-FR" dirty="0" err="1"/>
              <a:t>principe</a:t>
            </a:r>
            <a:r>
              <a:rPr lang="de-CH" altLang="fr-FR" dirty="0"/>
              <a:t> (</a:t>
            </a:r>
            <a:r>
              <a:rPr lang="de-CH" altLang="fr-FR" dirty="0" err="1"/>
              <a:t>basse</a:t>
            </a:r>
            <a:r>
              <a:rPr lang="de-CH" altLang="fr-FR" dirty="0"/>
              <a:t> </a:t>
            </a:r>
            <a:r>
              <a:rPr lang="de-CH" altLang="fr-FR" dirty="0" err="1"/>
              <a:t>pression</a:t>
            </a:r>
            <a:r>
              <a:rPr lang="de-CH" altLang="fr-FR" dirty="0"/>
              <a:t>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C8BABD-5DC6-47E3-B1C1-E5FE8175D63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946EDC-F3FE-4E6A-92F6-9AE953A073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75F9B7A-3D1F-42CF-9E69-5C66F105E27E}" type="slidenum">
              <a:rPr lang="de-DE" smtClean="0"/>
              <a:pPr>
                <a:defRPr/>
              </a:pPr>
              <a:t>7</a:t>
            </a:fld>
            <a:endParaRPr lang="de-DE" sz="1400" dirty="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6811A33-1209-4F30-9F47-682CBC022EF1}"/>
              </a:ext>
            </a:extLst>
          </p:cNvPr>
          <p:cNvGrpSpPr>
            <a:grpSpLocks/>
          </p:cNvGrpSpPr>
          <p:nvPr/>
        </p:nvGrpSpPr>
        <p:grpSpPr bwMode="auto">
          <a:xfrm>
            <a:off x="5099050" y="2852738"/>
            <a:ext cx="3613150" cy="3613150"/>
            <a:chOff x="5098733" y="2852508"/>
            <a:chExt cx="3613156" cy="3613156"/>
          </a:xfrm>
        </p:grpSpPr>
        <p:pic>
          <p:nvPicPr>
            <p:cNvPr id="19472" name="Picture 4">
              <a:extLst>
                <a:ext uri="{FF2B5EF4-FFF2-40B4-BE49-F238E27FC236}">
                  <a16:creationId xmlns:a16="http://schemas.microsoft.com/office/drawing/2014/main" id="{D0815F23-E33A-42AF-AA23-ACB41C58F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159493">
              <a:off x="5098733" y="2852508"/>
              <a:ext cx="3613156" cy="3613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3" name="Textfeld 27">
              <a:extLst>
                <a:ext uri="{FF2B5EF4-FFF2-40B4-BE49-F238E27FC236}">
                  <a16:creationId xmlns:a16="http://schemas.microsoft.com/office/drawing/2014/main" id="{836C2F9E-886F-4F09-A9EC-B9C86DE58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1825" y="5319484"/>
              <a:ext cx="6719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>
                  <a:latin typeface="Arial" panose="020B0604020202020204" pitchFamily="34" charset="0"/>
                </a:rPr>
                <a:t>DNA</a:t>
              </a:r>
            </a:p>
          </p:txBody>
        </p:sp>
      </p:grpSp>
      <p:pic>
        <p:nvPicPr>
          <p:cNvPr id="19462" name="Picture 2">
            <a:extLst>
              <a:ext uri="{FF2B5EF4-FFF2-40B4-BE49-F238E27FC236}">
                <a16:creationId xmlns:a16="http://schemas.microsoft.com/office/drawing/2014/main" id="{076A160D-CCF5-4B49-9CE8-2D134D7E7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257300"/>
            <a:ext cx="9410700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03C8B87-CC97-4AF0-9278-B5F3507401D9}"/>
              </a:ext>
            </a:extLst>
          </p:cNvPr>
          <p:cNvGrpSpPr>
            <a:grpSpLocks/>
          </p:cNvGrpSpPr>
          <p:nvPr/>
        </p:nvGrpSpPr>
        <p:grpSpPr bwMode="auto">
          <a:xfrm>
            <a:off x="1520323" y="3694113"/>
            <a:ext cx="5012715" cy="2601865"/>
            <a:chOff x="1521030" y="3694668"/>
            <a:chExt cx="5011942" cy="2601534"/>
          </a:xfrm>
        </p:grpSpPr>
        <p:sp>
          <p:nvSpPr>
            <p:cNvPr id="19467" name="Freihandform 9">
              <a:extLst>
                <a:ext uri="{FF2B5EF4-FFF2-40B4-BE49-F238E27FC236}">
                  <a16:creationId xmlns:a16="http://schemas.microsoft.com/office/drawing/2014/main" id="{B7781ECA-7DCD-4EC7-B4D0-9BE80862E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368" y="4513942"/>
              <a:ext cx="1287780" cy="1582057"/>
            </a:xfrm>
            <a:custGeom>
              <a:avLst/>
              <a:gdLst>
                <a:gd name="T0" fmla="*/ 0 w 1287780"/>
                <a:gd name="T1" fmla="*/ 430091 h 1796888"/>
                <a:gd name="T2" fmla="*/ 53340 w 1287780"/>
                <a:gd name="T3" fmla="*/ 347395 h 1796888"/>
                <a:gd name="T4" fmla="*/ 102870 w 1287780"/>
                <a:gd name="T5" fmla="*/ 267653 h 1796888"/>
                <a:gd name="T6" fmla="*/ 137160 w 1287780"/>
                <a:gd name="T7" fmla="*/ 208584 h 1796888"/>
                <a:gd name="T8" fmla="*/ 160020 w 1287780"/>
                <a:gd name="T9" fmla="*/ 179049 h 1796888"/>
                <a:gd name="T10" fmla="*/ 190500 w 1287780"/>
                <a:gd name="T11" fmla="*/ 158375 h 1796888"/>
                <a:gd name="T12" fmla="*/ 213360 w 1287780"/>
                <a:gd name="T13" fmla="*/ 149515 h 1796888"/>
                <a:gd name="T14" fmla="*/ 236220 w 1287780"/>
                <a:gd name="T15" fmla="*/ 155422 h 1796888"/>
                <a:gd name="T16" fmla="*/ 262890 w 1287780"/>
                <a:gd name="T17" fmla="*/ 184956 h 1796888"/>
                <a:gd name="T18" fmla="*/ 300990 w 1287780"/>
                <a:gd name="T19" fmla="*/ 276513 h 1796888"/>
                <a:gd name="T20" fmla="*/ 339090 w 1287780"/>
                <a:gd name="T21" fmla="*/ 371023 h 1796888"/>
                <a:gd name="T22" fmla="*/ 365760 w 1287780"/>
                <a:gd name="T23" fmla="*/ 450766 h 1796888"/>
                <a:gd name="T24" fmla="*/ 392430 w 1287780"/>
                <a:gd name="T25" fmla="*/ 524601 h 1796888"/>
                <a:gd name="T26" fmla="*/ 415290 w 1287780"/>
                <a:gd name="T27" fmla="*/ 580716 h 1796888"/>
                <a:gd name="T28" fmla="*/ 434340 w 1287780"/>
                <a:gd name="T29" fmla="*/ 610251 h 1796888"/>
                <a:gd name="T30" fmla="*/ 457200 w 1287780"/>
                <a:gd name="T31" fmla="*/ 583670 h 1796888"/>
                <a:gd name="T32" fmla="*/ 499110 w 1287780"/>
                <a:gd name="T33" fmla="*/ 459625 h 1796888"/>
                <a:gd name="T34" fmla="*/ 537210 w 1287780"/>
                <a:gd name="T35" fmla="*/ 335582 h 1796888"/>
                <a:gd name="T36" fmla="*/ 571500 w 1287780"/>
                <a:gd name="T37" fmla="*/ 223351 h 1796888"/>
                <a:gd name="T38" fmla="*/ 621030 w 1287780"/>
                <a:gd name="T39" fmla="*/ 119981 h 1796888"/>
                <a:gd name="T40" fmla="*/ 659130 w 1287780"/>
                <a:gd name="T41" fmla="*/ 46145 h 1796888"/>
                <a:gd name="T42" fmla="*/ 693420 w 1287780"/>
                <a:gd name="T43" fmla="*/ 10704 h 1796888"/>
                <a:gd name="T44" fmla="*/ 727710 w 1287780"/>
                <a:gd name="T45" fmla="*/ 28424 h 1796888"/>
                <a:gd name="T46" fmla="*/ 815340 w 1287780"/>
                <a:gd name="T47" fmla="*/ 303093 h 1796888"/>
                <a:gd name="T48" fmla="*/ 872490 w 1287780"/>
                <a:gd name="T49" fmla="*/ 610251 h 1796888"/>
                <a:gd name="T50" fmla="*/ 929640 w 1287780"/>
                <a:gd name="T51" fmla="*/ 867199 h 1796888"/>
                <a:gd name="T52" fmla="*/ 986790 w 1287780"/>
                <a:gd name="T53" fmla="*/ 1135962 h 1796888"/>
                <a:gd name="T54" fmla="*/ 1028700 w 1287780"/>
                <a:gd name="T55" fmla="*/ 1254099 h 1796888"/>
                <a:gd name="T56" fmla="*/ 1059180 w 1287780"/>
                <a:gd name="T57" fmla="*/ 1330889 h 1796888"/>
                <a:gd name="T58" fmla="*/ 1200150 w 1287780"/>
                <a:gd name="T59" fmla="*/ 1378144 h 1796888"/>
                <a:gd name="T60" fmla="*/ 1287780 w 1287780"/>
                <a:gd name="T61" fmla="*/ 1389958 h 1796888"/>
                <a:gd name="T62" fmla="*/ 1287780 w 1287780"/>
                <a:gd name="T63" fmla="*/ 1389958 h 1796888"/>
                <a:gd name="T64" fmla="*/ 1287780 w 1287780"/>
                <a:gd name="T65" fmla="*/ 1392911 h 17968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87780" h="1796888">
                  <a:moveTo>
                    <a:pt x="0" y="554828"/>
                  </a:moveTo>
                  <a:cubicBezTo>
                    <a:pt x="18097" y="518633"/>
                    <a:pt x="36195" y="483073"/>
                    <a:pt x="53340" y="448148"/>
                  </a:cubicBezTo>
                  <a:cubicBezTo>
                    <a:pt x="70485" y="413223"/>
                    <a:pt x="88900" y="375123"/>
                    <a:pt x="102870" y="345278"/>
                  </a:cubicBezTo>
                  <a:cubicBezTo>
                    <a:pt x="116840" y="315433"/>
                    <a:pt x="127635" y="288128"/>
                    <a:pt x="137160" y="269078"/>
                  </a:cubicBezTo>
                  <a:cubicBezTo>
                    <a:pt x="146685" y="250028"/>
                    <a:pt x="151130" y="241773"/>
                    <a:pt x="160020" y="230978"/>
                  </a:cubicBezTo>
                  <a:cubicBezTo>
                    <a:pt x="168910" y="220183"/>
                    <a:pt x="181610" y="210658"/>
                    <a:pt x="190500" y="204308"/>
                  </a:cubicBezTo>
                  <a:cubicBezTo>
                    <a:pt x="199390" y="197958"/>
                    <a:pt x="205740" y="193513"/>
                    <a:pt x="213360" y="192878"/>
                  </a:cubicBezTo>
                  <a:cubicBezTo>
                    <a:pt x="220980" y="192243"/>
                    <a:pt x="227965" y="192878"/>
                    <a:pt x="236220" y="200498"/>
                  </a:cubicBezTo>
                  <a:cubicBezTo>
                    <a:pt x="244475" y="208118"/>
                    <a:pt x="252095" y="212563"/>
                    <a:pt x="262890" y="238598"/>
                  </a:cubicBezTo>
                  <a:cubicBezTo>
                    <a:pt x="273685" y="264633"/>
                    <a:pt x="288290" y="316703"/>
                    <a:pt x="300990" y="356708"/>
                  </a:cubicBezTo>
                  <a:cubicBezTo>
                    <a:pt x="313690" y="396713"/>
                    <a:pt x="328295" y="441163"/>
                    <a:pt x="339090" y="478628"/>
                  </a:cubicBezTo>
                  <a:cubicBezTo>
                    <a:pt x="349885" y="516093"/>
                    <a:pt x="356870" y="548478"/>
                    <a:pt x="365760" y="581498"/>
                  </a:cubicBezTo>
                  <a:cubicBezTo>
                    <a:pt x="374650" y="614518"/>
                    <a:pt x="384175" y="648808"/>
                    <a:pt x="392430" y="676748"/>
                  </a:cubicBezTo>
                  <a:cubicBezTo>
                    <a:pt x="400685" y="704688"/>
                    <a:pt x="408305" y="730723"/>
                    <a:pt x="415290" y="749138"/>
                  </a:cubicBezTo>
                  <a:cubicBezTo>
                    <a:pt x="422275" y="767553"/>
                    <a:pt x="427355" y="786603"/>
                    <a:pt x="434340" y="787238"/>
                  </a:cubicBezTo>
                  <a:cubicBezTo>
                    <a:pt x="441325" y="787873"/>
                    <a:pt x="446405" y="785333"/>
                    <a:pt x="457200" y="752948"/>
                  </a:cubicBezTo>
                  <a:cubicBezTo>
                    <a:pt x="467995" y="720563"/>
                    <a:pt x="485775" y="646268"/>
                    <a:pt x="499110" y="592928"/>
                  </a:cubicBezTo>
                  <a:cubicBezTo>
                    <a:pt x="512445" y="539588"/>
                    <a:pt x="525145" y="483708"/>
                    <a:pt x="537210" y="432908"/>
                  </a:cubicBezTo>
                  <a:cubicBezTo>
                    <a:pt x="549275" y="382108"/>
                    <a:pt x="557530" y="334483"/>
                    <a:pt x="571500" y="288128"/>
                  </a:cubicBezTo>
                  <a:cubicBezTo>
                    <a:pt x="585470" y="241773"/>
                    <a:pt x="606425" y="192878"/>
                    <a:pt x="621030" y="154778"/>
                  </a:cubicBezTo>
                  <a:cubicBezTo>
                    <a:pt x="635635" y="116678"/>
                    <a:pt x="647065" y="83023"/>
                    <a:pt x="659130" y="59528"/>
                  </a:cubicBezTo>
                  <a:cubicBezTo>
                    <a:pt x="671195" y="36033"/>
                    <a:pt x="681990" y="17618"/>
                    <a:pt x="693420" y="13808"/>
                  </a:cubicBezTo>
                  <a:cubicBezTo>
                    <a:pt x="704850" y="9998"/>
                    <a:pt x="707390" y="-26197"/>
                    <a:pt x="727710" y="36668"/>
                  </a:cubicBezTo>
                  <a:cubicBezTo>
                    <a:pt x="748030" y="99533"/>
                    <a:pt x="791210" y="265903"/>
                    <a:pt x="815340" y="390998"/>
                  </a:cubicBezTo>
                  <a:cubicBezTo>
                    <a:pt x="839470" y="516093"/>
                    <a:pt x="853440" y="665953"/>
                    <a:pt x="872490" y="787238"/>
                  </a:cubicBezTo>
                  <a:cubicBezTo>
                    <a:pt x="891540" y="908523"/>
                    <a:pt x="910590" y="1005678"/>
                    <a:pt x="929640" y="1118708"/>
                  </a:cubicBezTo>
                  <a:cubicBezTo>
                    <a:pt x="948690" y="1231738"/>
                    <a:pt x="970280" y="1382233"/>
                    <a:pt x="986790" y="1465418"/>
                  </a:cubicBezTo>
                  <a:cubicBezTo>
                    <a:pt x="1003300" y="1548603"/>
                    <a:pt x="1016635" y="1575908"/>
                    <a:pt x="1028700" y="1617818"/>
                  </a:cubicBezTo>
                  <a:cubicBezTo>
                    <a:pt x="1040765" y="1659728"/>
                    <a:pt x="1030605" y="1690208"/>
                    <a:pt x="1059180" y="1716878"/>
                  </a:cubicBezTo>
                  <a:cubicBezTo>
                    <a:pt x="1087755" y="1743548"/>
                    <a:pt x="1162050" y="1765138"/>
                    <a:pt x="1200150" y="1777838"/>
                  </a:cubicBezTo>
                  <a:cubicBezTo>
                    <a:pt x="1238250" y="1790538"/>
                    <a:pt x="1287780" y="1793078"/>
                    <a:pt x="1287780" y="1793078"/>
                  </a:cubicBezTo>
                  <a:lnTo>
                    <a:pt x="1287780" y="179688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cxnSp>
          <p:nvCxnSpPr>
            <p:cNvPr id="19468" name="Gerade Verbindung mit Pfeil 12">
              <a:extLst>
                <a:ext uri="{FF2B5EF4-FFF2-40B4-BE49-F238E27FC236}">
                  <a16:creationId xmlns:a16="http://schemas.microsoft.com/office/drawing/2014/main" id="{D06CA1EF-93C8-48D7-823D-B86969F4E5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00584" y="6111583"/>
              <a:ext cx="2516774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469" name="Gerade Verbindung mit Pfeil 18">
              <a:extLst>
                <a:ext uri="{FF2B5EF4-FFF2-40B4-BE49-F238E27FC236}">
                  <a16:creationId xmlns:a16="http://schemas.microsoft.com/office/drawing/2014/main" id="{0AF77582-3231-4CBE-953F-5862D33058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100585" y="4354286"/>
              <a:ext cx="1" cy="1757299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470" name="Textfeld 20">
              <a:extLst>
                <a:ext uri="{FF2B5EF4-FFF2-40B4-BE49-F238E27FC236}">
                  <a16:creationId xmlns:a16="http://schemas.microsoft.com/office/drawing/2014/main" id="{54A5C956-1B3F-43DD-A9BF-76BDCC498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7358" y="5926917"/>
              <a:ext cx="1915614" cy="3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dirty="0" err="1">
                  <a:latin typeface="Arial" panose="020B0604020202020204" pitchFamily="34" charset="0"/>
                </a:rPr>
                <a:t>Longueur</a:t>
              </a:r>
              <a:r>
                <a:rPr lang="de-CH" altLang="fr-FR" sz="1800" dirty="0">
                  <a:latin typeface="Arial" panose="020B0604020202020204" pitchFamily="34" charset="0"/>
                </a:rPr>
                <a:t> </a:t>
              </a:r>
              <a:r>
                <a:rPr lang="de-CH" altLang="fr-FR" sz="1800" dirty="0" err="1">
                  <a:latin typeface="Arial" panose="020B0604020202020204" pitchFamily="34" charset="0"/>
                </a:rPr>
                <a:t>d’onde</a:t>
              </a:r>
              <a:endParaRPr lang="de-CH" altLang="fr-FR" sz="1800" dirty="0">
                <a:latin typeface="Arial" panose="020B0604020202020204" pitchFamily="34" charset="0"/>
              </a:endParaRPr>
            </a:p>
          </p:txBody>
        </p:sp>
        <p:sp>
          <p:nvSpPr>
            <p:cNvPr id="19471" name="Textfeld 21">
              <a:extLst>
                <a:ext uri="{FF2B5EF4-FFF2-40B4-BE49-F238E27FC236}">
                  <a16:creationId xmlns:a16="http://schemas.microsoft.com/office/drawing/2014/main" id="{D9B9E4B2-7FCB-4003-A14E-3443DAF731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030" y="3694668"/>
              <a:ext cx="1159114" cy="6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dirty="0">
                  <a:latin typeface="Arial" panose="020B0604020202020204" pitchFamily="34" charset="0"/>
                </a:rPr>
                <a:t>Effet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dirty="0" err="1">
                  <a:latin typeface="Arial" panose="020B0604020202020204" pitchFamily="34" charset="0"/>
                </a:rPr>
                <a:t>inactivant</a:t>
              </a:r>
              <a:endParaRPr lang="de-CH" altLang="fr-FR" sz="1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7EC5F880-2A03-406B-9585-B6348AA2181D}"/>
              </a:ext>
            </a:extLst>
          </p:cNvPr>
          <p:cNvGrpSpPr>
            <a:grpSpLocks/>
          </p:cNvGrpSpPr>
          <p:nvPr/>
        </p:nvGrpSpPr>
        <p:grpSpPr bwMode="auto">
          <a:xfrm>
            <a:off x="2439988" y="1654175"/>
            <a:ext cx="954087" cy="4911725"/>
            <a:chOff x="2440064" y="1654629"/>
            <a:chExt cx="954107" cy="4911269"/>
          </a:xfrm>
        </p:grpSpPr>
        <p:cxnSp>
          <p:nvCxnSpPr>
            <p:cNvPr id="19465" name="Gerade Verbindung 6">
              <a:extLst>
                <a:ext uri="{FF2B5EF4-FFF2-40B4-BE49-F238E27FC236}">
                  <a16:creationId xmlns:a16="http://schemas.microsoft.com/office/drawing/2014/main" id="{F2BDC310-41F2-4490-AABF-D459825F02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15771" y="1654629"/>
              <a:ext cx="29029" cy="4441371"/>
            </a:xfrm>
            <a:prstGeom prst="line">
              <a:avLst/>
            </a:prstGeom>
            <a:noFill/>
            <a:ln w="50800" algn="ctr">
              <a:solidFill>
                <a:srgbClr val="99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466" name="Textfeld 23">
              <a:extLst>
                <a:ext uri="{FF2B5EF4-FFF2-40B4-BE49-F238E27FC236}">
                  <a16:creationId xmlns:a16="http://schemas.microsoft.com/office/drawing/2014/main" id="{3B7A4669-2A09-4D05-A191-32217D83DA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0064" y="6196566"/>
              <a:ext cx="9541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>
                  <a:solidFill>
                    <a:srgbClr val="7030A0"/>
                  </a:solidFill>
                  <a:latin typeface="Arial" panose="020B0604020202020204" pitchFamily="34" charset="0"/>
                </a:rPr>
                <a:t>254 nm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8D0B05B-C6C2-48BF-8A25-978BC45E583E}"/>
              </a:ext>
            </a:extLst>
          </p:cNvPr>
          <p:cNvSpPr txBox="1"/>
          <p:nvPr/>
        </p:nvSpPr>
        <p:spPr>
          <a:xfrm>
            <a:off x="269732" y="1212224"/>
            <a:ext cx="1039546" cy="369332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70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fr-CH" b="1" dirty="0">
                <a:latin typeface="Calibri" pitchFamily="34" charset="0"/>
                <a:cs typeface="Arial" charset="0"/>
              </a:rPr>
              <a:t>Rayons X</a:t>
            </a:r>
            <a:endParaRPr lang="fr-CH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D2B2FE-153A-4F90-AF11-83B52632FA79}"/>
              </a:ext>
            </a:extLst>
          </p:cNvPr>
          <p:cNvSpPr txBox="1"/>
          <p:nvPr/>
        </p:nvSpPr>
        <p:spPr>
          <a:xfrm>
            <a:off x="2187728" y="1212224"/>
            <a:ext cx="1271496" cy="369332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70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fr-CH" b="1" dirty="0">
                <a:latin typeface="Calibri" pitchFamily="34" charset="0"/>
                <a:cs typeface="Arial" charset="0"/>
              </a:rPr>
              <a:t>Rayons UV</a:t>
            </a:r>
            <a:endParaRPr lang="fr-CH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54B411-E319-463A-BA86-069CD3499730}"/>
              </a:ext>
            </a:extLst>
          </p:cNvPr>
          <p:cNvSpPr txBox="1"/>
          <p:nvPr/>
        </p:nvSpPr>
        <p:spPr>
          <a:xfrm>
            <a:off x="5708583" y="1212224"/>
            <a:ext cx="1820476" cy="369332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70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fr-CH" b="1" dirty="0">
                <a:latin typeface="Calibri" pitchFamily="34" charset="0"/>
                <a:cs typeface="Arial" charset="0"/>
              </a:rPr>
              <a:t>Lumière visible</a:t>
            </a:r>
            <a:endParaRPr lang="fr-CH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5ED8CB-96AE-4C2F-8141-88684584591A}"/>
              </a:ext>
            </a:extLst>
          </p:cNvPr>
          <p:cNvSpPr txBox="1"/>
          <p:nvPr/>
        </p:nvSpPr>
        <p:spPr>
          <a:xfrm>
            <a:off x="8582790" y="1223801"/>
            <a:ext cx="1252128" cy="369332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70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fr-CH" b="1" dirty="0">
                <a:latin typeface="Calibri" pitchFamily="34" charset="0"/>
                <a:cs typeface="Arial" charset="0"/>
              </a:rPr>
              <a:t>Infrarouge</a:t>
            </a:r>
            <a:endParaRPr lang="fr-CH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>
            <a:extLst>
              <a:ext uri="{FF2B5EF4-FFF2-40B4-BE49-F238E27FC236}">
                <a16:creationId xmlns:a16="http://schemas.microsoft.com/office/drawing/2014/main" id="{6135418F-A90D-4EE1-9F58-0421F5562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338138"/>
            <a:ext cx="7189788" cy="542925"/>
          </a:xfrm>
        </p:spPr>
        <p:txBody>
          <a:bodyPr/>
          <a:lstStyle/>
          <a:p>
            <a:r>
              <a:rPr lang="de-CH" altLang="fr-FR" sz="2800" dirty="0" err="1"/>
              <a:t>Facteurs</a:t>
            </a:r>
            <a:r>
              <a:rPr lang="de-CH" altLang="fr-FR" sz="2800" dirty="0"/>
              <a:t> </a:t>
            </a:r>
            <a:r>
              <a:rPr lang="de-CH" altLang="fr-FR" sz="2800" dirty="0" err="1"/>
              <a:t>influençant</a:t>
            </a:r>
            <a:r>
              <a:rPr lang="de-CH" altLang="fr-FR" sz="2800" dirty="0"/>
              <a:t> la </a:t>
            </a:r>
            <a:r>
              <a:rPr lang="de-CH" altLang="fr-FR" sz="2800" dirty="0" err="1"/>
              <a:t>désinfection</a:t>
            </a:r>
            <a:r>
              <a:rPr lang="de-CH" altLang="fr-FR" sz="2800" dirty="0"/>
              <a:t> UV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FFA6D6-A672-4879-8192-804CBF81CC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3000" y="1292225"/>
            <a:ext cx="4457700" cy="49974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CH" altLang="fr-FR" sz="2400" b="1" dirty="0" err="1"/>
              <a:t>Turbidité</a:t>
            </a:r>
            <a:endParaRPr lang="de-CH" altLang="fr-FR" sz="2400" b="1" dirty="0"/>
          </a:p>
          <a:p>
            <a:pPr marL="0" indent="0">
              <a:buFontTx/>
              <a:buNone/>
            </a:pPr>
            <a:endParaRPr lang="de-CH" altLang="fr-FR" sz="2400" b="1" dirty="0"/>
          </a:p>
          <a:p>
            <a:pPr marL="0" indent="0">
              <a:buFontTx/>
              <a:buNone/>
            </a:pPr>
            <a:endParaRPr lang="de-CH" altLang="fr-FR" sz="2400" b="1" dirty="0"/>
          </a:p>
          <a:p>
            <a:pPr marL="0" indent="0">
              <a:buFontTx/>
              <a:buNone/>
            </a:pPr>
            <a:endParaRPr lang="de-CH" altLang="fr-FR" sz="2400" b="1" dirty="0"/>
          </a:p>
          <a:p>
            <a:pPr marL="0" indent="0">
              <a:buFontTx/>
              <a:buNone/>
            </a:pPr>
            <a:endParaRPr lang="de-CH" altLang="fr-FR" sz="2400" b="1" dirty="0"/>
          </a:p>
          <a:p>
            <a:pPr marL="0" indent="0">
              <a:buFontTx/>
              <a:buNone/>
            </a:pPr>
            <a:endParaRPr lang="de-CH" altLang="fr-FR" sz="2400" b="1" dirty="0"/>
          </a:p>
          <a:p>
            <a:pPr marL="0" indent="0">
              <a:buFontTx/>
              <a:buNone/>
            </a:pPr>
            <a:endParaRPr lang="de-CH" altLang="fr-FR" sz="2400" b="1" dirty="0"/>
          </a:p>
          <a:p>
            <a:pPr marL="0" indent="0">
              <a:buFontTx/>
              <a:buNone/>
            </a:pPr>
            <a:endParaRPr lang="de-CH" altLang="fr-FR" sz="2400" b="1" dirty="0"/>
          </a:p>
          <a:p>
            <a:pPr marL="0" indent="0">
              <a:buFontTx/>
              <a:buNone/>
            </a:pPr>
            <a:endParaRPr lang="de-CH" altLang="fr-FR" sz="2400" b="1" dirty="0"/>
          </a:p>
          <a:p>
            <a:pPr marL="0" indent="0">
              <a:buFontTx/>
              <a:buNone/>
            </a:pPr>
            <a:endParaRPr lang="de-CH" altLang="fr-FR" sz="2400" b="1" dirty="0"/>
          </a:p>
          <a:p>
            <a:pPr marL="0" indent="0">
              <a:buFontTx/>
              <a:buNone/>
            </a:pPr>
            <a:r>
              <a:rPr lang="de-CH" altLang="fr-FR" sz="1800" dirty="0" err="1"/>
              <a:t>Les</a:t>
            </a:r>
            <a:r>
              <a:rPr lang="de-CH" altLang="fr-FR" sz="1800" dirty="0"/>
              <a:t> </a:t>
            </a:r>
            <a:r>
              <a:rPr lang="de-CH" altLang="fr-FR" sz="1800" dirty="0" err="1"/>
              <a:t>germes</a:t>
            </a:r>
            <a:r>
              <a:rPr lang="de-CH" altLang="fr-FR" sz="1800" dirty="0"/>
              <a:t> </a:t>
            </a:r>
            <a:r>
              <a:rPr lang="de-CH" altLang="fr-FR" sz="1800" dirty="0" err="1"/>
              <a:t>abrités</a:t>
            </a:r>
            <a:r>
              <a:rPr lang="de-CH" altLang="fr-FR" sz="1800" dirty="0"/>
              <a:t> par </a:t>
            </a:r>
            <a:r>
              <a:rPr lang="de-CH" altLang="fr-FR" sz="1800" dirty="0" err="1"/>
              <a:t>les</a:t>
            </a:r>
            <a:r>
              <a:rPr lang="de-CH" altLang="fr-FR" sz="1800" dirty="0"/>
              <a:t> </a:t>
            </a:r>
            <a:r>
              <a:rPr lang="de-CH" altLang="fr-FR" sz="1800" dirty="0" err="1"/>
              <a:t>particules</a:t>
            </a:r>
            <a:r>
              <a:rPr lang="de-CH" altLang="fr-FR" sz="1800" dirty="0"/>
              <a:t> ne </a:t>
            </a:r>
            <a:r>
              <a:rPr lang="de-CH" altLang="fr-FR" sz="1800" dirty="0" err="1"/>
              <a:t>sont</a:t>
            </a:r>
            <a:r>
              <a:rPr lang="de-CH" altLang="fr-FR" sz="1800" dirty="0"/>
              <a:t> </a:t>
            </a:r>
            <a:r>
              <a:rPr lang="de-CH" altLang="fr-FR" sz="1800" dirty="0" err="1"/>
              <a:t>pas</a:t>
            </a:r>
            <a:r>
              <a:rPr lang="de-CH" altLang="fr-FR" sz="1800" dirty="0"/>
              <a:t> </a:t>
            </a:r>
            <a:r>
              <a:rPr lang="de-CH" altLang="fr-FR" sz="1800" dirty="0" err="1"/>
              <a:t>inactivés</a:t>
            </a:r>
            <a:r>
              <a:rPr lang="de-CH" altLang="fr-FR" sz="1800" dirty="0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88A86D-B7DB-49A1-BE00-785F9D8A773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FC8511-1315-4B75-86CA-3BAB4D130A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054875-93DC-488F-AD21-D0A5693AB3E3}" type="slidenum">
              <a:rPr lang="de-DE" smtClean="0"/>
              <a:pPr>
                <a:defRPr/>
              </a:pPr>
              <a:t>8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6DD29E-4423-42DE-A1F1-C21926218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1906588"/>
            <a:ext cx="42703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7" name="Gruppieren 62">
            <a:extLst>
              <a:ext uri="{FF2B5EF4-FFF2-40B4-BE49-F238E27FC236}">
                <a16:creationId xmlns:a16="http://schemas.microsoft.com/office/drawing/2014/main" id="{2406E9AC-71EA-4780-83DF-30CA26FF3156}"/>
              </a:ext>
            </a:extLst>
          </p:cNvPr>
          <p:cNvGrpSpPr>
            <a:grpSpLocks/>
          </p:cNvGrpSpPr>
          <p:nvPr/>
        </p:nvGrpSpPr>
        <p:grpSpPr bwMode="auto">
          <a:xfrm>
            <a:off x="495300" y="1073150"/>
            <a:ext cx="3836988" cy="5411788"/>
            <a:chOff x="495300" y="1073763"/>
            <a:chExt cx="3837235" cy="5411858"/>
          </a:xfrm>
        </p:grpSpPr>
        <p:sp>
          <p:nvSpPr>
            <p:cNvPr id="20488" name="Inhaltsplatzhalter 2">
              <a:extLst>
                <a:ext uri="{FF2B5EF4-FFF2-40B4-BE49-F238E27FC236}">
                  <a16:creationId xmlns:a16="http://schemas.microsoft.com/office/drawing/2014/main" id="{2A35E81E-6251-4466-85F7-6EA79AA7E1C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5300" y="1073763"/>
              <a:ext cx="3837235" cy="541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Frutiger 45 Light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CH" altLang="fr-FR" sz="2400" b="1" dirty="0"/>
                <a:t>Absorption de la </a:t>
              </a:r>
              <a:r>
                <a:rPr lang="de-CH" altLang="fr-FR" sz="2400" b="1" dirty="0" err="1"/>
                <a:t>lumière</a:t>
              </a:r>
              <a:r>
                <a:rPr lang="de-CH" altLang="fr-FR" sz="2400" b="1" dirty="0"/>
                <a:t> UV par </a:t>
              </a:r>
              <a:r>
                <a:rPr lang="de-CH" altLang="fr-FR" sz="2400" b="1" dirty="0" err="1"/>
                <a:t>l’eau</a:t>
              </a:r>
              <a:endParaRPr lang="de-CH" altLang="fr-FR" sz="2400" b="1" dirty="0"/>
            </a:p>
            <a:p>
              <a:pPr>
                <a:buFontTx/>
                <a:buNone/>
              </a:pPr>
              <a:endParaRPr lang="de-CH" altLang="fr-FR" sz="2400" b="1" dirty="0"/>
            </a:p>
            <a:p>
              <a:pPr>
                <a:buFontTx/>
                <a:buNone/>
              </a:pPr>
              <a:endParaRPr lang="de-CH" altLang="fr-FR" sz="2400" b="1" dirty="0"/>
            </a:p>
            <a:p>
              <a:pPr>
                <a:buFontTx/>
                <a:buNone/>
              </a:pPr>
              <a:endParaRPr lang="de-CH" altLang="fr-FR" sz="2400" b="1" dirty="0"/>
            </a:p>
            <a:p>
              <a:pPr>
                <a:buFontTx/>
                <a:buNone/>
              </a:pPr>
              <a:endParaRPr lang="de-CH" altLang="fr-FR" sz="2400" b="1" dirty="0"/>
            </a:p>
            <a:p>
              <a:pPr>
                <a:buFontTx/>
                <a:buNone/>
              </a:pPr>
              <a:endParaRPr lang="de-CH" altLang="fr-FR" sz="2400" b="1" dirty="0"/>
            </a:p>
            <a:p>
              <a:pPr>
                <a:buFontTx/>
                <a:buNone/>
              </a:pPr>
              <a:endParaRPr lang="de-CH" altLang="fr-FR" sz="2400" b="1" dirty="0"/>
            </a:p>
            <a:p>
              <a:pPr>
                <a:buFontTx/>
                <a:buNone/>
              </a:pPr>
              <a:endParaRPr lang="de-CH" altLang="fr-FR" sz="2400" b="1" dirty="0"/>
            </a:p>
            <a:p>
              <a:pPr>
                <a:buFontTx/>
                <a:buNone/>
              </a:pPr>
              <a:endParaRPr lang="de-CH" altLang="fr-FR" sz="2400" b="1" dirty="0"/>
            </a:p>
            <a:p>
              <a:pPr>
                <a:buFontTx/>
                <a:buNone/>
              </a:pPr>
              <a:endParaRPr lang="de-CH" altLang="fr-FR" sz="1000" dirty="0"/>
            </a:p>
            <a:p>
              <a:pPr>
                <a:buFontTx/>
                <a:buNone/>
              </a:pPr>
              <a:r>
                <a:rPr lang="de-CH" altLang="fr-FR" sz="1800" dirty="0" err="1"/>
                <a:t>Désinfection</a:t>
              </a:r>
              <a:r>
                <a:rPr lang="de-CH" altLang="fr-FR" sz="1800" dirty="0"/>
                <a:t> </a:t>
              </a:r>
              <a:r>
                <a:rPr lang="de-CH" altLang="fr-FR" sz="1800" dirty="0" err="1"/>
                <a:t>incomplète</a:t>
              </a:r>
              <a:r>
                <a:rPr lang="de-CH" altLang="fr-FR" sz="1800" dirty="0"/>
                <a:t> si </a:t>
              </a:r>
              <a:r>
                <a:rPr lang="de-CH" altLang="fr-FR" sz="1800" dirty="0" err="1"/>
                <a:t>l’absorption</a:t>
              </a:r>
              <a:r>
                <a:rPr lang="de-CH" altLang="fr-FR" sz="1800" dirty="0"/>
                <a:t> des UV </a:t>
              </a:r>
              <a:r>
                <a:rPr lang="de-CH" altLang="fr-FR" sz="1800" dirty="0" err="1"/>
                <a:t>est</a:t>
              </a:r>
              <a:r>
                <a:rPr lang="de-CH" altLang="fr-FR" sz="1800" dirty="0"/>
                <a:t> </a:t>
              </a:r>
              <a:r>
                <a:rPr lang="de-CH" altLang="fr-FR" sz="1800" dirty="0" err="1"/>
                <a:t>trop</a:t>
              </a:r>
              <a:r>
                <a:rPr lang="de-CH" altLang="fr-FR" sz="1800" dirty="0"/>
                <a:t> </a:t>
              </a:r>
              <a:r>
                <a:rPr lang="de-CH" altLang="fr-FR" sz="1800" dirty="0" err="1"/>
                <a:t>grande</a:t>
              </a:r>
              <a:r>
                <a:rPr lang="de-CH" altLang="fr-FR" sz="1800" dirty="0"/>
                <a:t>.</a:t>
              </a:r>
            </a:p>
          </p:txBody>
        </p:sp>
        <p:grpSp>
          <p:nvGrpSpPr>
            <p:cNvPr id="20489" name="Gruppieren 61">
              <a:extLst>
                <a:ext uri="{FF2B5EF4-FFF2-40B4-BE49-F238E27FC236}">
                  <a16:creationId xmlns:a16="http://schemas.microsoft.com/office/drawing/2014/main" id="{0E9A1026-4077-4058-A255-EEAA4B2657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5300" y="1907337"/>
              <a:ext cx="3837235" cy="3590283"/>
              <a:chOff x="495300" y="1907337"/>
              <a:chExt cx="3837235" cy="3590283"/>
            </a:xfrm>
          </p:grpSpPr>
          <p:sp>
            <p:nvSpPr>
              <p:cNvPr id="20490" name="Inhaltsplatzhalter 2">
                <a:extLst>
                  <a:ext uri="{FF2B5EF4-FFF2-40B4-BE49-F238E27FC236}">
                    <a16:creationId xmlns:a16="http://schemas.microsoft.com/office/drawing/2014/main" id="{AA43039C-3C2A-4E4C-9C7C-058BB5FD0AF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5300" y="1907337"/>
                <a:ext cx="3837235" cy="3590283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None/>
                </a:pPr>
                <a:endParaRPr lang="de-CH" altLang="fr-FR" sz="2400" b="1"/>
              </a:p>
            </p:txBody>
          </p:sp>
          <p:sp>
            <p:nvSpPr>
              <p:cNvPr id="20491" name="Zylinder 8">
                <a:extLst>
                  <a:ext uri="{FF2B5EF4-FFF2-40B4-BE49-F238E27FC236}">
                    <a16:creationId xmlns:a16="http://schemas.microsoft.com/office/drawing/2014/main" id="{6B421370-D3F8-482D-9D7F-E2E6B8C08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398" y="2192411"/>
                <a:ext cx="723666" cy="2973203"/>
              </a:xfrm>
              <a:prstGeom prst="can">
                <a:avLst>
                  <a:gd name="adj" fmla="val 24994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492" name="Ellipse 9">
                <a:extLst>
                  <a:ext uri="{FF2B5EF4-FFF2-40B4-BE49-F238E27FC236}">
                    <a16:creationId xmlns:a16="http://schemas.microsoft.com/office/drawing/2014/main" id="{2B0EB1D0-1033-454C-BA57-B4A81E5E9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52765">
                <a:off x="1952374" y="2798532"/>
                <a:ext cx="314149" cy="16268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493" name="Ellipse 10">
                <a:extLst>
                  <a:ext uri="{FF2B5EF4-FFF2-40B4-BE49-F238E27FC236}">
                    <a16:creationId xmlns:a16="http://schemas.microsoft.com/office/drawing/2014/main" id="{607E6724-7984-4CCB-8524-B11B7334C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72414">
                <a:off x="2940479" y="3157924"/>
                <a:ext cx="314149" cy="16268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494" name="Ellipse 11">
                <a:extLst>
                  <a:ext uri="{FF2B5EF4-FFF2-40B4-BE49-F238E27FC236}">
                    <a16:creationId xmlns:a16="http://schemas.microsoft.com/office/drawing/2014/main" id="{9D775F1A-6E0D-4340-A681-5B5BD5909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518439">
                <a:off x="2615652" y="4057767"/>
                <a:ext cx="314149" cy="16268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495" name="Ellipse 12">
                <a:extLst>
                  <a:ext uri="{FF2B5EF4-FFF2-40B4-BE49-F238E27FC236}">
                    <a16:creationId xmlns:a16="http://schemas.microsoft.com/office/drawing/2014/main" id="{66496950-8ABA-4DA0-AAC9-C6399F050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75381">
                <a:off x="2320647" y="2374554"/>
                <a:ext cx="314149" cy="16268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496" name="Ellipse 13">
                <a:extLst>
                  <a:ext uri="{FF2B5EF4-FFF2-40B4-BE49-F238E27FC236}">
                    <a16:creationId xmlns:a16="http://schemas.microsoft.com/office/drawing/2014/main" id="{7184394D-5AA4-4D56-905B-A6068D198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25209">
                <a:off x="3392069" y="4383136"/>
                <a:ext cx="314149" cy="16268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497" name="Ellipse 14">
                <a:extLst>
                  <a:ext uri="{FF2B5EF4-FFF2-40B4-BE49-F238E27FC236}">
                    <a16:creationId xmlns:a16="http://schemas.microsoft.com/office/drawing/2014/main" id="{663A44BC-EBAF-4051-8D21-050AC7085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39727">
                <a:off x="1866833" y="4278806"/>
                <a:ext cx="314149" cy="16268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498" name="Ellipse 15">
                <a:extLst>
                  <a:ext uri="{FF2B5EF4-FFF2-40B4-BE49-F238E27FC236}">
                    <a16:creationId xmlns:a16="http://schemas.microsoft.com/office/drawing/2014/main" id="{936A0CDC-1634-4B2F-9469-419FDFF21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518439">
                <a:off x="3288386" y="4612568"/>
                <a:ext cx="314149" cy="162685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  <p:cxnSp>
            <p:nvCxnSpPr>
              <p:cNvPr id="20499" name="Gerader Verbinder 18">
                <a:extLst>
                  <a:ext uri="{FF2B5EF4-FFF2-40B4-BE49-F238E27FC236}">
                    <a16:creationId xmlns:a16="http://schemas.microsoft.com/office/drawing/2014/main" id="{63E875C4-96DA-4B37-B8C6-091DEF5C3CE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224191" y="2036363"/>
                <a:ext cx="0" cy="3354493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Gerade Verbindung mit Pfeil 20">
                <a:extLst>
                  <a:ext uri="{FF2B5EF4-FFF2-40B4-BE49-F238E27FC236}">
                    <a16:creationId xmlns:a16="http://schemas.microsoft.com/office/drawing/2014/main" id="{D94330B0-E684-4D63-8C71-146887BBF1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08064" y="2420743"/>
                <a:ext cx="948059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gradFill>
                  <a:gsLst>
                    <a:gs pos="100000">
                      <a:srgbClr val="FFFF00"/>
                    </a:gs>
                    <a:gs pos="100000">
                      <a:schemeClr val="accent1"/>
                    </a:gs>
                  </a:gsLst>
                  <a:lin ang="0" scaled="0"/>
                </a:gra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Gerade Verbindung mit Pfeil 24">
                <a:extLst>
                  <a:ext uri="{FF2B5EF4-FFF2-40B4-BE49-F238E27FC236}">
                    <a16:creationId xmlns:a16="http://schemas.microsoft.com/office/drawing/2014/main" id="{F4B48D42-BCD9-4184-B904-98A4E5162AD4}"/>
                  </a:ext>
                </a:extLst>
              </p:cNvPr>
              <p:cNvCxnSpPr/>
              <p:nvPr/>
            </p:nvCxnSpPr>
            <p:spPr bwMode="auto">
              <a:xfrm>
                <a:off x="1408064" y="2628009"/>
                <a:ext cx="2754419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gradFill>
                  <a:gsLst>
                    <a:gs pos="48000">
                      <a:srgbClr val="FFFF00"/>
                    </a:gs>
                    <a:gs pos="100000">
                      <a:schemeClr val="accent1"/>
                    </a:gs>
                  </a:gsLst>
                  <a:lin ang="0" scaled="0"/>
                </a:gra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Gerade Verbindung mit Pfeil 26">
                <a:extLst>
                  <a:ext uri="{FF2B5EF4-FFF2-40B4-BE49-F238E27FC236}">
                    <a16:creationId xmlns:a16="http://schemas.microsoft.com/office/drawing/2014/main" id="{A25F4D93-B40B-4C86-9E10-1A6E8F2DD5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08064" y="2823084"/>
                <a:ext cx="529146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gradFill>
                  <a:gsLst>
                    <a:gs pos="100000">
                      <a:srgbClr val="FFFF00"/>
                    </a:gs>
                    <a:gs pos="100000">
                      <a:schemeClr val="accent1"/>
                    </a:gs>
                  </a:gsLst>
                  <a:lin ang="0" scaled="0"/>
                </a:gra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503" name="Explosion: 8 Zacken 28">
                <a:extLst>
                  <a:ext uri="{FF2B5EF4-FFF2-40B4-BE49-F238E27FC236}">
                    <a16:creationId xmlns:a16="http://schemas.microsoft.com/office/drawing/2014/main" id="{1F2F3C89-1807-41DF-AA8B-F0DB2EBCE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2116" y="2332908"/>
                <a:ext cx="176315" cy="228371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504" name="Explosion: 8 Zacken 29">
                <a:extLst>
                  <a:ext uri="{FF2B5EF4-FFF2-40B4-BE49-F238E27FC236}">
                    <a16:creationId xmlns:a16="http://schemas.microsoft.com/office/drawing/2014/main" id="{C4501B81-0E96-4316-8C86-42DC0C816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115" y="2765688"/>
                <a:ext cx="176315" cy="228371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  <p:cxnSp>
            <p:nvCxnSpPr>
              <p:cNvPr id="31" name="Gerade Verbindung mit Pfeil 30">
                <a:extLst>
                  <a:ext uri="{FF2B5EF4-FFF2-40B4-BE49-F238E27FC236}">
                    <a16:creationId xmlns:a16="http://schemas.microsoft.com/office/drawing/2014/main" id="{4A3E1791-3BBB-4C2C-B1AE-8C27B2484C0A}"/>
                  </a:ext>
                </a:extLst>
              </p:cNvPr>
              <p:cNvCxnSpPr/>
              <p:nvPr/>
            </p:nvCxnSpPr>
            <p:spPr bwMode="auto">
              <a:xfrm>
                <a:off x="1408064" y="3054735"/>
                <a:ext cx="2754419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gradFill>
                  <a:gsLst>
                    <a:gs pos="48000">
                      <a:srgbClr val="FFFF00"/>
                    </a:gs>
                    <a:gs pos="100000">
                      <a:schemeClr val="accent1"/>
                    </a:gs>
                  </a:gsLst>
                  <a:lin ang="0" scaled="0"/>
                </a:gra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Gerade Verbindung mit Pfeil 31">
                <a:extLst>
                  <a:ext uri="{FF2B5EF4-FFF2-40B4-BE49-F238E27FC236}">
                    <a16:creationId xmlns:a16="http://schemas.microsoft.com/office/drawing/2014/main" id="{D99FC933-95AA-4D6F-A705-A420671FAA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08064" y="3255805"/>
                <a:ext cx="1524541" cy="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gradFill>
                  <a:gsLst>
                    <a:gs pos="100000">
                      <a:srgbClr val="FFFF00"/>
                    </a:gs>
                    <a:gs pos="100000">
                      <a:schemeClr val="accent1"/>
                    </a:gs>
                  </a:gsLst>
                  <a:lin ang="0" scaled="0"/>
                </a:gra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507" name="Explosion: 8 Zacken 34">
                <a:extLst>
                  <a:ext uri="{FF2B5EF4-FFF2-40B4-BE49-F238E27FC236}">
                    <a16:creationId xmlns:a16="http://schemas.microsoft.com/office/drawing/2014/main" id="{2D635351-D42B-4616-AE01-066A91B5A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9356" y="3149140"/>
                <a:ext cx="176315" cy="228371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  <p:cxnSp>
            <p:nvCxnSpPr>
              <p:cNvPr id="42" name="Gerade Verbindung mit Pfeil 41">
                <a:extLst>
                  <a:ext uri="{FF2B5EF4-FFF2-40B4-BE49-F238E27FC236}">
                    <a16:creationId xmlns:a16="http://schemas.microsoft.com/office/drawing/2014/main" id="{4B98274A-5003-44A1-9784-3E2C1211A1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19284" y="3481460"/>
                <a:ext cx="2743199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gradFill>
                  <a:gsLst>
                    <a:gs pos="59000">
                      <a:srgbClr val="FFFF00"/>
                    </a:gs>
                    <a:gs pos="100000">
                      <a:schemeClr val="accent1"/>
                    </a:gs>
                  </a:gsLst>
                  <a:lin ang="0" scaled="0"/>
                </a:gra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Gerade Verbindung mit Pfeil 42">
                <a:extLst>
                  <a:ext uri="{FF2B5EF4-FFF2-40B4-BE49-F238E27FC236}">
                    <a16:creationId xmlns:a16="http://schemas.microsoft.com/office/drawing/2014/main" id="{13711AAB-B77F-41B5-8230-52C52ABBE2B4}"/>
                  </a:ext>
                </a:extLst>
              </p:cNvPr>
              <p:cNvCxnSpPr/>
              <p:nvPr/>
            </p:nvCxnSpPr>
            <p:spPr bwMode="auto">
              <a:xfrm>
                <a:off x="1419284" y="3688727"/>
                <a:ext cx="2754419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gradFill>
                  <a:gsLst>
                    <a:gs pos="48000">
                      <a:srgbClr val="FFFF00"/>
                    </a:gs>
                    <a:gs pos="100000">
                      <a:schemeClr val="accent1"/>
                    </a:gs>
                  </a:gsLst>
                  <a:lin ang="0" scaled="0"/>
                </a:gra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Gerade Verbindung mit Pfeil 43">
                <a:extLst>
                  <a:ext uri="{FF2B5EF4-FFF2-40B4-BE49-F238E27FC236}">
                    <a16:creationId xmlns:a16="http://schemas.microsoft.com/office/drawing/2014/main" id="{BE61C9DB-F8C8-4772-995D-49D7F67525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19284" y="3883801"/>
                <a:ext cx="2754419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gradFill>
                  <a:gsLst>
                    <a:gs pos="52000">
                      <a:srgbClr val="FFFF00"/>
                    </a:gs>
                    <a:gs pos="100000">
                      <a:schemeClr val="accent1"/>
                    </a:gs>
                  </a:gsLst>
                  <a:lin ang="0" scaled="0"/>
                </a:gra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Gerade Verbindung mit Pfeil 44">
                <a:extLst>
                  <a:ext uri="{FF2B5EF4-FFF2-40B4-BE49-F238E27FC236}">
                    <a16:creationId xmlns:a16="http://schemas.microsoft.com/office/drawing/2014/main" id="{3BEA9441-B15B-4E0C-918A-C51E070E11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19284" y="4121548"/>
                <a:ext cx="1234920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gradFill>
                  <a:gsLst>
                    <a:gs pos="100000">
                      <a:srgbClr val="FFFF00"/>
                    </a:gs>
                    <a:gs pos="100000">
                      <a:schemeClr val="accent1"/>
                    </a:gs>
                  </a:gsLst>
                  <a:lin ang="0" scaled="0"/>
                </a:gra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Gerade Verbindung mit Pfeil 45">
                <a:extLst>
                  <a:ext uri="{FF2B5EF4-FFF2-40B4-BE49-F238E27FC236}">
                    <a16:creationId xmlns:a16="http://schemas.microsoft.com/office/drawing/2014/main" id="{24BE3D41-1BFC-4B6E-8825-919B37251C1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19284" y="4311679"/>
                <a:ext cx="429626" cy="5928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gradFill>
                  <a:gsLst>
                    <a:gs pos="100000">
                      <a:srgbClr val="FFFF00"/>
                    </a:gs>
                    <a:gs pos="100000">
                      <a:schemeClr val="accent1"/>
                    </a:gs>
                  </a:gsLst>
                  <a:lin ang="0" scaled="0"/>
                </a:gra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513" name="Ellipse 16">
                <a:extLst>
                  <a:ext uri="{FF2B5EF4-FFF2-40B4-BE49-F238E27FC236}">
                    <a16:creationId xmlns:a16="http://schemas.microsoft.com/office/drawing/2014/main" id="{60B2B4C3-3A46-4905-AE89-AAA72CF03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518439">
                <a:off x="3818295" y="3495703"/>
                <a:ext cx="314149" cy="134921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514" name="Explosion: 8 Zacken 49">
                <a:extLst>
                  <a:ext uri="{FF2B5EF4-FFF2-40B4-BE49-F238E27FC236}">
                    <a16:creationId xmlns:a16="http://schemas.microsoft.com/office/drawing/2014/main" id="{59DB75D9-A448-41C2-A5EA-E345D46E6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115" y="4003738"/>
                <a:ext cx="176315" cy="228371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  <p:cxnSp>
            <p:nvCxnSpPr>
              <p:cNvPr id="51" name="Gerade Verbindung mit Pfeil 50">
                <a:extLst>
                  <a:ext uri="{FF2B5EF4-FFF2-40B4-BE49-F238E27FC236}">
                    <a16:creationId xmlns:a16="http://schemas.microsoft.com/office/drawing/2014/main" id="{14324A7F-9E28-4BB5-BFA6-4F2C841E2D39}"/>
                  </a:ext>
                </a:extLst>
              </p:cNvPr>
              <p:cNvCxnSpPr>
                <a:cxnSpLocks/>
                <a:endCxn id="16" idx="2"/>
              </p:cNvCxnSpPr>
              <p:nvPr/>
            </p:nvCxnSpPr>
            <p:spPr bwMode="auto">
              <a:xfrm>
                <a:off x="1426439" y="4535203"/>
                <a:ext cx="1979182" cy="6769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gradFill>
                  <a:gsLst>
                    <a:gs pos="78000">
                      <a:srgbClr val="FFFF00"/>
                    </a:gs>
                    <a:gs pos="100000">
                      <a:schemeClr val="accent1"/>
                    </a:gs>
                  </a:gsLst>
                  <a:lin ang="0" scaled="0"/>
                </a:gra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Gerade Verbindung mit Pfeil 51">
                <a:extLst>
                  <a:ext uri="{FF2B5EF4-FFF2-40B4-BE49-F238E27FC236}">
                    <a16:creationId xmlns:a16="http://schemas.microsoft.com/office/drawing/2014/main" id="{041B3550-10BA-4602-B166-FEB9A9A24B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26439" y="4731156"/>
                <a:ext cx="1945868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gradFill>
                  <a:gsLst>
                    <a:gs pos="70000">
                      <a:srgbClr val="FFFF00"/>
                    </a:gs>
                    <a:gs pos="100000">
                      <a:schemeClr val="accent1"/>
                    </a:gs>
                  </a:gsLst>
                  <a:lin ang="0" scaled="0"/>
                </a:gra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Gerade Verbindung mit Pfeil 52">
                <a:extLst>
                  <a:ext uri="{FF2B5EF4-FFF2-40B4-BE49-F238E27FC236}">
                    <a16:creationId xmlns:a16="http://schemas.microsoft.com/office/drawing/2014/main" id="{E4852BA9-B5EA-4BCD-8290-DB1DED8D6B4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26439" y="4968903"/>
                <a:ext cx="2736044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gradFill>
                  <a:gsLst>
                    <a:gs pos="54000">
                      <a:srgbClr val="FFFF00"/>
                    </a:gs>
                    <a:gs pos="100000">
                      <a:schemeClr val="accent1"/>
                    </a:gs>
                  </a:gsLst>
                  <a:lin ang="0" scaled="0"/>
                </a:gra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518" name="Explosion: 8 Zacken 57">
                <a:extLst>
                  <a:ext uri="{FF2B5EF4-FFF2-40B4-BE49-F238E27FC236}">
                    <a16:creationId xmlns:a16="http://schemas.microsoft.com/office/drawing/2014/main" id="{F8CBA19F-C386-41B7-9B56-FD7A41CC2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700" y="4256516"/>
                <a:ext cx="176315" cy="228371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Frutiger 45 Light"/>
                  </a:defRPr>
                </a:lvl3pPr>
                <a:lvl4pPr marL="1600200" indent="-228600">
                  <a:spcBef>
                    <a:spcPct val="20000"/>
                  </a:spcBef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CH" altLang="fr-FR" sz="1800">
                  <a:latin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>
            <a:extLst>
              <a:ext uri="{FF2B5EF4-FFF2-40B4-BE49-F238E27FC236}">
                <a16:creationId xmlns:a16="http://schemas.microsoft.com/office/drawing/2014/main" id="{5B75E083-21D9-4A30-B1AB-F2754FB99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276225"/>
            <a:ext cx="6724650" cy="604838"/>
          </a:xfrm>
        </p:spPr>
        <p:txBody>
          <a:bodyPr/>
          <a:lstStyle/>
          <a:p>
            <a:r>
              <a:rPr lang="de-CH" altLang="fr-FR" sz="2800" dirty="0" err="1"/>
              <a:t>Conditions</a:t>
            </a:r>
            <a:r>
              <a:rPr lang="de-CH" altLang="fr-FR" sz="2800" dirty="0"/>
              <a:t> </a:t>
            </a:r>
            <a:r>
              <a:rPr lang="de-CH" altLang="fr-FR" sz="2800" dirty="0" err="1"/>
              <a:t>requises</a:t>
            </a:r>
            <a:r>
              <a:rPr lang="de-CH" altLang="fr-FR" sz="2800" dirty="0"/>
              <a:t> </a:t>
            </a:r>
            <a:r>
              <a:rPr lang="de-CH" altLang="fr-FR" sz="2800" dirty="0" err="1"/>
              <a:t>pour</a:t>
            </a:r>
            <a:r>
              <a:rPr lang="de-CH" altLang="fr-FR" sz="2800" dirty="0"/>
              <a:t> la </a:t>
            </a:r>
            <a:r>
              <a:rPr lang="de-CH" altLang="fr-FR" sz="2800" dirty="0" err="1"/>
              <a:t>désinfection</a:t>
            </a:r>
            <a:r>
              <a:rPr lang="de-CH" altLang="fr-FR" sz="2800" dirty="0"/>
              <a:t> UV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6EF1DA-A1F5-490D-B86E-4EF34A7BF3D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1CE001-3C3E-45D0-80D6-D849CB00CD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AEC90C-877F-478F-8C96-3A32DB5AE9DE}" type="slidenum">
              <a:rPr lang="de-DE" smtClean="0"/>
              <a:pPr>
                <a:defRPr/>
              </a:pPr>
              <a:t>9</a:t>
            </a:fld>
            <a:endParaRPr lang="de-DE" sz="1400" dirty="0"/>
          </a:p>
        </p:txBody>
      </p:sp>
      <p:pic>
        <p:nvPicPr>
          <p:cNvPr id="21509" name="Picture 2">
            <a:extLst>
              <a:ext uri="{FF2B5EF4-FFF2-40B4-BE49-F238E27FC236}">
                <a16:creationId xmlns:a16="http://schemas.microsoft.com/office/drawing/2014/main" id="{4C106027-A883-4C35-8D47-33E1779A9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966913"/>
            <a:ext cx="9602788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CC32A40-D09F-452E-886D-625F82911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2417763"/>
            <a:ext cx="9463088" cy="536575"/>
          </a:xfrm>
          <a:prstGeom prst="rect">
            <a:avLst/>
          </a:prstGeom>
          <a:solidFill>
            <a:srgbClr val="FFFF00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fr-FR" sz="1800">
              <a:latin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070684-712C-49CF-AF72-D1C3CE3FB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3024188"/>
            <a:ext cx="9463088" cy="7874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fr-FR" sz="1800">
              <a:latin typeface="Arial" panose="020B060402020202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8C76E87-B7E7-4105-9DA3-EEE59B40F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4949825"/>
            <a:ext cx="9463088" cy="522288"/>
          </a:xfrm>
          <a:prstGeom prst="rect">
            <a:avLst/>
          </a:prstGeom>
          <a:solidFill>
            <a:srgbClr val="FFFF00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fr-FR" sz="1800">
              <a:latin typeface="Arial" panose="020B0604020202020204" pitchFamily="34" charset="0"/>
            </a:endParaRPr>
          </a:p>
        </p:txBody>
      </p:sp>
      <p:sp>
        <p:nvSpPr>
          <p:cNvPr id="21513" name="Textfeld 5">
            <a:extLst>
              <a:ext uri="{FF2B5EF4-FFF2-40B4-BE49-F238E27FC236}">
                <a16:creationId xmlns:a16="http://schemas.microsoft.com/office/drawing/2014/main" id="{F80C2399-11C9-43B0-B2D4-E8B001354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1438275"/>
            <a:ext cx="56012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Frutiger 45 Light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fr-FR" sz="2000" dirty="0" err="1">
                <a:latin typeface="Arial" panose="020B0604020202020204" pitchFamily="34" charset="0"/>
              </a:rPr>
              <a:t>Conditions</a:t>
            </a:r>
            <a:r>
              <a:rPr lang="de-CH" altLang="fr-FR" sz="2000" dirty="0">
                <a:latin typeface="Arial" panose="020B0604020202020204" pitchFamily="34" charset="0"/>
              </a:rPr>
              <a:t> </a:t>
            </a:r>
            <a:r>
              <a:rPr lang="de-CH" altLang="fr-FR" sz="2000" dirty="0" err="1">
                <a:latin typeface="Arial" panose="020B0604020202020204" pitchFamily="34" charset="0"/>
              </a:rPr>
              <a:t>requises</a:t>
            </a:r>
            <a:r>
              <a:rPr lang="de-CH" altLang="fr-FR" sz="2000" dirty="0">
                <a:latin typeface="Arial" panose="020B0604020202020204" pitchFamily="34" charset="0"/>
              </a:rPr>
              <a:t> </a:t>
            </a:r>
            <a:r>
              <a:rPr lang="de-CH" altLang="fr-FR" sz="2000" dirty="0" err="1">
                <a:latin typeface="Arial" panose="020B0604020202020204" pitchFamily="34" charset="0"/>
              </a:rPr>
              <a:t>selon</a:t>
            </a:r>
            <a:r>
              <a:rPr lang="de-CH" altLang="fr-FR" sz="2000" dirty="0">
                <a:latin typeface="Arial" panose="020B0604020202020204" pitchFamily="34" charset="0"/>
              </a:rPr>
              <a:t> </a:t>
            </a:r>
            <a:r>
              <a:rPr lang="de-CH" altLang="fr-FR" sz="2000" dirty="0" err="1">
                <a:latin typeface="Arial" panose="020B0604020202020204" pitchFamily="34" charset="0"/>
              </a:rPr>
              <a:t>directive</a:t>
            </a:r>
            <a:r>
              <a:rPr lang="de-CH" altLang="fr-FR" sz="2000" dirty="0">
                <a:latin typeface="Arial" panose="020B0604020202020204" pitchFamily="34" charset="0"/>
              </a:rPr>
              <a:t> SSIGE W13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E5BD88-D7A8-44B2-A5A5-114B7120B0C8}"/>
              </a:ext>
            </a:extLst>
          </p:cNvPr>
          <p:cNvSpPr txBox="1"/>
          <p:nvPr/>
        </p:nvSpPr>
        <p:spPr>
          <a:xfrm>
            <a:off x="330201" y="2161244"/>
            <a:ext cx="2882338" cy="3231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200" dirty="0"/>
              <a:t>Paramètres</a:t>
            </a:r>
          </a:p>
          <a:p>
            <a:endParaRPr lang="fr-CH" sz="1200" dirty="0"/>
          </a:p>
          <a:p>
            <a:r>
              <a:rPr lang="fr-CH" sz="1200" dirty="0"/>
              <a:t>Turbidité</a:t>
            </a:r>
          </a:p>
          <a:p>
            <a:endParaRPr lang="fr-CH" sz="1200" dirty="0"/>
          </a:p>
          <a:p>
            <a:endParaRPr lang="fr-CH" sz="1200" dirty="0"/>
          </a:p>
          <a:p>
            <a:r>
              <a:rPr lang="fr-CH" sz="1200" dirty="0"/>
              <a:t>Perméabilité aux UV</a:t>
            </a:r>
          </a:p>
          <a:p>
            <a:r>
              <a:rPr lang="fr-CH" sz="1200" dirty="0"/>
              <a:t>Coef. d’absorption spectrale SAK 254</a:t>
            </a:r>
          </a:p>
          <a:p>
            <a:r>
              <a:rPr lang="fr-CH" sz="1200" dirty="0"/>
              <a:t>Coef. d’atténuation spectrale SSK 254</a:t>
            </a:r>
          </a:p>
          <a:p>
            <a:endParaRPr lang="fr-CH" sz="1200" dirty="0"/>
          </a:p>
          <a:p>
            <a:r>
              <a:rPr lang="fr-CH" sz="1200" dirty="0"/>
              <a:t>Fer</a:t>
            </a:r>
          </a:p>
          <a:p>
            <a:endParaRPr lang="fr-CH" sz="1200" dirty="0"/>
          </a:p>
          <a:p>
            <a:r>
              <a:rPr lang="fr-CH" sz="1200" dirty="0"/>
              <a:t>Manganèse</a:t>
            </a:r>
          </a:p>
          <a:p>
            <a:endParaRPr lang="fr-CH" sz="1200" dirty="0"/>
          </a:p>
          <a:p>
            <a:r>
              <a:rPr lang="fr-CH" sz="1200" dirty="0"/>
              <a:t>Pouvoir d’élimination de la calcite</a:t>
            </a:r>
          </a:p>
          <a:p>
            <a:endParaRPr lang="fr-CH" sz="1200" dirty="0"/>
          </a:p>
          <a:p>
            <a:endParaRPr lang="fr-CH" sz="1200" dirty="0"/>
          </a:p>
          <a:p>
            <a:r>
              <a:rPr lang="fr-CH" sz="1200" dirty="0"/>
              <a:t>Paramètres hygiéniques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0CF3A6-649A-405C-AB14-28462C2E63FF}"/>
              </a:ext>
            </a:extLst>
          </p:cNvPr>
          <p:cNvSpPr txBox="1"/>
          <p:nvPr/>
        </p:nvSpPr>
        <p:spPr>
          <a:xfrm>
            <a:off x="5453906" y="2425125"/>
            <a:ext cx="4167932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200" dirty="0"/>
              <a:t>Selon OSEC.  Mieux &lt; 0,5 NTU selon MSDA. </a:t>
            </a:r>
            <a:br>
              <a:rPr lang="fr-CH" sz="1200" dirty="0"/>
            </a:br>
            <a:r>
              <a:rPr lang="fr-CH" sz="1200" dirty="0"/>
              <a:t>resp. &lt; 0,2 NTU après filtration</a:t>
            </a:r>
          </a:p>
          <a:p>
            <a:endParaRPr lang="fr-CH" sz="1200" dirty="0"/>
          </a:p>
          <a:p>
            <a:endParaRPr lang="fr-CH" sz="1200" dirty="0"/>
          </a:p>
          <a:p>
            <a:endParaRPr lang="fr-CH" sz="1200" dirty="0"/>
          </a:p>
          <a:p>
            <a:r>
              <a:rPr lang="fr-CH" sz="1200" dirty="0"/>
              <a:t>La plage de certification de l’installation donne la fourchette du coefficient d’atténuation spectrale</a:t>
            </a:r>
          </a:p>
          <a:p>
            <a:endParaRPr lang="fr-CH" sz="1200" dirty="0"/>
          </a:p>
          <a:p>
            <a:endParaRPr lang="fr-CH" sz="1200" dirty="0"/>
          </a:p>
          <a:p>
            <a:endParaRPr lang="fr-CH" sz="1200" dirty="0"/>
          </a:p>
          <a:p>
            <a:endParaRPr lang="fr-CH" sz="1200" dirty="0"/>
          </a:p>
          <a:p>
            <a:endParaRPr lang="fr-CH" sz="1200" dirty="0"/>
          </a:p>
          <a:p>
            <a:r>
              <a:rPr lang="fr-CH" sz="1200" dirty="0"/>
              <a:t>À la température de service</a:t>
            </a:r>
          </a:p>
          <a:p>
            <a:endParaRPr lang="fr-CH" sz="1200" dirty="0"/>
          </a:p>
          <a:p>
            <a:r>
              <a:rPr lang="fr-CH" sz="1200" dirty="0"/>
              <a:t>Aucune contamination permanente par des germes coliformes (p. ex. E. coli &lt; 10 UFC/100 ml)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E72A03-3E2A-441B-9FE3-24ED2D453794}"/>
              </a:ext>
            </a:extLst>
          </p:cNvPr>
          <p:cNvSpPr txBox="1"/>
          <p:nvPr/>
        </p:nvSpPr>
        <p:spPr>
          <a:xfrm>
            <a:off x="3342715" y="2084958"/>
            <a:ext cx="6400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200" dirty="0"/>
              <a:t>Valeur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5A74C-C96C-4DA4-AF72-A5AFFBE03188}"/>
              </a:ext>
            </a:extLst>
          </p:cNvPr>
          <p:cNvSpPr txBox="1"/>
          <p:nvPr/>
        </p:nvSpPr>
        <p:spPr>
          <a:xfrm>
            <a:off x="4008580" y="2098858"/>
            <a:ext cx="9444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200" dirty="0"/>
              <a:t>Unité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EF77F-8525-4113-B139-D65BD19083CE}"/>
              </a:ext>
            </a:extLst>
          </p:cNvPr>
          <p:cNvSpPr txBox="1"/>
          <p:nvPr/>
        </p:nvSpPr>
        <p:spPr>
          <a:xfrm>
            <a:off x="5483440" y="2098240"/>
            <a:ext cx="17365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200" dirty="0"/>
              <a:t>Remarques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M_HFS_FO_VG_KHS_Powerpoint_MAX">
  <a:themeElements>
    <a:clrScheme name="M_HFS_FO_VG_KHS_Powerpoint_MAX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_HFS_FO_VG_KHS_Powerpoint_MAX">
      <a:majorFont>
        <a:latin typeface="Frutiger 95 UltraBlack"/>
        <a:ea typeface=""/>
        <a:cs typeface=""/>
      </a:majorFont>
      <a:minorFont>
        <a:latin typeface="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_HFS_FO_VG_KHS_Powerpoint_MAX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_HFS_FO_VG_KHS_Powerpoint_MAX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_HFS_FO_VG_KHS_Powerpoint_MAX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_HFS_FO_VG_KHS_Powerpoint_MAX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_HFS_FO_VG_KHS_Powerpoint_MAX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_HFS_FO_VG_KHS_Powerpoint_MAX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_HFS_FO_VG_KHS_Powerpoint_MAX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M_HFS_FO_VG_KHS_Powerpoint_MAX</Template>
  <TotalTime>3</TotalTime>
  <Words>1189</Words>
  <Application>Microsoft Office PowerPoint</Application>
  <PresentationFormat>A4 Paper (210x297 mm)</PresentationFormat>
  <Paragraphs>360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Frutiger 45 Light</vt:lpstr>
      <vt:lpstr>Frutiger 95 UltraBlack</vt:lpstr>
      <vt:lpstr>Symbol</vt:lpstr>
      <vt:lpstr>Times New Roman</vt:lpstr>
      <vt:lpstr>Wingdings</vt:lpstr>
      <vt:lpstr>M_HFS_FO_VG_KHS_Powerpoint_MAX</vt:lpstr>
      <vt:lpstr>Abandon du chlore Dégermination par UV ou ultrafiltration           </vt:lpstr>
      <vt:lpstr>Tyrol 2012: vacances de ski</vt:lpstr>
      <vt:lpstr>Recherche sur internet, résultat après deux ans</vt:lpstr>
      <vt:lpstr>Microorganismes dans l’eau</vt:lpstr>
      <vt:lpstr>Contaminations de l’eau potable: exemples</vt:lpstr>
      <vt:lpstr>Méthodes:  dégermination/désinfection</vt:lpstr>
      <vt:lpstr>Désinfection UV: principe (basse pression)</vt:lpstr>
      <vt:lpstr>Facteurs influençant la désinfection UV</vt:lpstr>
      <vt:lpstr>Conditions requises pour la désinfection UV</vt:lpstr>
      <vt:lpstr>Conception: conditions requises</vt:lpstr>
      <vt:lpstr>Réacteur UV</vt:lpstr>
      <vt:lpstr>Réacteur UV: conditions requises</vt:lpstr>
      <vt:lpstr>Rejet</vt:lpstr>
      <vt:lpstr>Exploitation: conditions requises (1)</vt:lpstr>
      <vt:lpstr>Capteur UV: paramètres de perturbation</vt:lpstr>
      <vt:lpstr>Exploitation: conditions requises (2)</vt:lpstr>
      <vt:lpstr>Changement de lampe et maintenance</vt:lpstr>
      <vt:lpstr>Filtration sur membrane</vt:lpstr>
      <vt:lpstr>Membranes UF à fibres creuses: principe</vt:lpstr>
      <vt:lpstr>Installation d’ultrafiltration: exemple</vt:lpstr>
      <vt:lpstr>Performance d’élimination: comparatif</vt:lpstr>
      <vt:lpstr>Comparatif  chlore/UV/UF (1)</vt:lpstr>
      <vt:lpstr>Comparatif  chlore/UV/UF (2)</vt:lpstr>
      <vt:lpstr>Merci de votre attention!</vt:lpstr>
    </vt:vector>
  </TitlesOfParts>
  <Company>HOLINGER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Für unsere Kunden</dc:title>
  <dc:creator>User</dc:creator>
  <cp:lastModifiedBy>Henri Chappuis</cp:lastModifiedBy>
  <cp:revision>1080</cp:revision>
  <cp:lastPrinted>2014-06-18T06:19:28Z</cp:lastPrinted>
  <dcterms:created xsi:type="dcterms:W3CDTF">2007-12-11T06:26:57Z</dcterms:created>
  <dcterms:modified xsi:type="dcterms:W3CDTF">2018-04-10T09:36:05Z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SC#JPMDBLPRECONFIG@15.1700:RecipientSalutation">
    <vt:lpwstr/>
  </property>
  <property fmtid="{D5CDD505-2E9C-101B-9397-08002B2CF9AE}" pid="3" name="FSC#JPMDBLPRECONFIG@15.1700:RecipientTitle">
    <vt:lpwstr/>
  </property>
  <property fmtid="{D5CDD505-2E9C-101B-9397-08002B2CF9AE}" pid="4" name="FSC#JPMDBLPRECONFIG@15.1700:RecipientFirstName">
    <vt:lpwstr/>
  </property>
  <property fmtid="{D5CDD505-2E9C-101B-9397-08002B2CF9AE}" pid="5" name="FSC#JPMDBLPRECONFIG@15.1700:RecipientSurname">
    <vt:lpwstr/>
  </property>
  <property fmtid="{D5CDD505-2E9C-101B-9397-08002B2CF9AE}" pid="6" name="FSC#JPMDBLPRECONFIG@15.1700:RecipientStreet">
    <vt:lpwstr/>
  </property>
  <property fmtid="{D5CDD505-2E9C-101B-9397-08002B2CF9AE}" pid="7" name="FSC#JPMDBLPRECONFIG@15.1700:RecipientPOBox">
    <vt:lpwstr/>
  </property>
  <property fmtid="{D5CDD505-2E9C-101B-9397-08002B2CF9AE}" pid="8" name="FSC#JPMDBLPRECONFIG@15.1700:RecipientZIPCode">
    <vt:lpwstr/>
  </property>
  <property fmtid="{D5CDD505-2E9C-101B-9397-08002B2CF9AE}" pid="9" name="FSC#JPMDBLPRECONFIG@15.1700:RecipientCity">
    <vt:lpwstr/>
  </property>
  <property fmtid="{D5CDD505-2E9C-101B-9397-08002B2CF9AE}" pid="10" name="FSC#JPMDBLPRECONFIG@15.1700:RecipientCountry">
    <vt:lpwstr/>
  </property>
  <property fmtid="{D5CDD505-2E9C-101B-9397-08002B2CF9AE}" pid="11" name="FSC#JPMDBLPRECONFIG@15.1700:RecipientOrgname">
    <vt:lpwstr/>
  </property>
  <property fmtid="{D5CDD505-2E9C-101B-9397-08002B2CF9AE}" pid="12" name="FSC#JPMDBLPRECONFIG@15.1700:RecipientEMail">
    <vt:lpwstr/>
  </property>
  <property fmtid="{D5CDD505-2E9C-101B-9397-08002B2CF9AE}" pid="13" name="FSC#JPMDBL@15.1700:Addressee_Ansprechperson">
    <vt:lpwstr/>
  </property>
  <property fmtid="{D5CDD505-2E9C-101B-9397-08002B2CF9AE}" pid="14" name="FSC#JPMDBLPRECONFIG@15.1700:RecipientDate">
    <vt:lpwstr>19.02.2014</vt:lpwstr>
  </property>
  <property fmtid="{D5CDD505-2E9C-101B-9397-08002B2CF9AE}" pid="15" name="FSC#JPMDBL@15.1700:subfiletype">
    <vt:lpwstr>140320 Leitbild Region 2-9 Entwurf Präsentationsfolien Holinger</vt:lpwstr>
  </property>
  <property fmtid="{D5CDD505-2E9C-101B-9397-08002B2CF9AE}" pid="16" name="FSC#JPMDBLPRECONFIG@15.1700:SubfileSubject">
    <vt:lpwstr>140320 Leitbild Region 2-9 Entwurf Präsentationsfolien Holinger</vt:lpwstr>
  </property>
  <property fmtid="{D5CDD505-2E9C-101B-9397-08002B2CF9AE}" pid="17" name="FSC#JPMDBLPRECONFIG@15.1700:SubfileDossierRef">
    <vt:lpwstr>21.06.01/2010/00400</vt:lpwstr>
  </property>
  <property fmtid="{D5CDD505-2E9C-101B-9397-08002B2CF9AE}" pid="18" name="FSC#JPMDBL@15.1700:fileresporg">
    <vt:lpwstr>BUDAUEWUGWVG</vt:lpwstr>
  </property>
  <property fmtid="{D5CDD505-2E9C-101B-9397-08002B2CF9AE}" pid="19" name="FSC#JPMDBLPRECONFIG@15.1700:SubfileResponsibleFirstname">
    <vt:lpwstr/>
  </property>
  <property fmtid="{D5CDD505-2E9C-101B-9397-08002B2CF9AE}" pid="20" name="FSC#JPMDBLPRECONFIG@15.1700:SubfileResponsibleSurname">
    <vt:lpwstr/>
  </property>
  <property fmtid="{D5CDD505-2E9C-101B-9397-08002B2CF9AE}" pid="21" name="FSC#JPMDBLPRECONFIG@15.1700:SubfileResponsibleProfession">
    <vt:lpwstr/>
  </property>
  <property fmtid="{D5CDD505-2E9C-101B-9397-08002B2CF9AE}" pid="22" name="FSC#JPMDBL@15.1700:fileresponsibletitle">
    <vt:lpwstr/>
  </property>
  <property fmtid="{D5CDD505-2E9C-101B-9397-08002B2CF9AE}" pid="23" name="FSC#JPMDBLPRECONFIG@15.1700:SubfileResponsibleInitials">
    <vt:lpwstr/>
  </property>
  <property fmtid="{D5CDD505-2E9C-101B-9397-08002B2CF9AE}" pid="24" name="FSC#JPMDBL@15.1700:fileresponsiblephone">
    <vt:lpwstr/>
  </property>
  <property fmtid="{D5CDD505-2E9C-101B-9397-08002B2CF9AE}" pid="25" name="FSC#JPMDBL@15.1700:fileresponsiblefax">
    <vt:lpwstr/>
  </property>
  <property fmtid="{D5CDD505-2E9C-101B-9397-08002B2CF9AE}" pid="26" name="FSC#JPMDBL@15.1700:fileresponsibleemail">
    <vt:lpwstr/>
  </property>
  <property fmtid="{D5CDD505-2E9C-101B-9397-08002B2CF9AE}" pid="27" name="FSC#JPMDBL@15.1700:SubFile_filereference">
    <vt:lpwstr>21.06.01/2013/07074</vt:lpwstr>
  </property>
  <property fmtid="{D5CDD505-2E9C-101B-9397-08002B2CF9AE}" pid="28" name="FSC#JPMDBL@15.1700:SubFile_Title">
    <vt:lpwstr>Leitbild und Massnahmenplan 2013-20XX</vt:lpwstr>
  </property>
  <property fmtid="{D5CDD505-2E9C-101B-9397-08002B2CF9AE}" pid="29" name="FSC#JPMDBL@15.1700:fileresporghp">
    <vt:lpwstr>www.wasserstatistik.bl.ch   http://www.hydro-jb.bl.ch </vt:lpwstr>
  </property>
  <property fmtid="{D5CDD505-2E9C-101B-9397-08002B2CF9AE}" pid="30" name="FSC#JPMDBL@15.1700:fileresporgremarks">
    <vt:lpwstr>Fachstelle Wasserversorgung (WVG)</vt:lpwstr>
  </property>
  <property fmtid="{D5CDD505-2E9C-101B-9397-08002B2CF9AE}" pid="31" name="FSC#JPMDBL@15.1700:RecipientContactFirstname">
    <vt:lpwstr/>
  </property>
  <property fmtid="{D5CDD505-2E9C-101B-9397-08002B2CF9AE}" pid="32" name="FSC#JPMDBL@15.1700:RecipientContactSalutation">
    <vt:lpwstr/>
  </property>
  <property fmtid="{D5CDD505-2E9C-101B-9397-08002B2CF9AE}" pid="33" name="FSC#JPMDBL@15.1700:RecipientContactSurname">
    <vt:lpwstr/>
  </property>
  <property fmtid="{D5CDD505-2E9C-101B-9397-08002B2CF9AE}" pid="34" name="FSC#JPMDBL@15.1700:FileRespAbbreviation">
    <vt:lpwstr/>
  </property>
  <property fmtid="{D5CDD505-2E9C-101B-9397-08002B2CF9AE}" pid="35" name="FSC#JPMDBL@15.1700:CurrentUserAbbreviation">
    <vt:lpwstr>Ben</vt:lpwstr>
  </property>
  <property fmtid="{D5CDD505-2E9C-101B-9397-08002B2CF9AE}" pid="36" name="FSC#JPMDBL@15.1700:FileRespInitials">
    <vt:lpwstr/>
  </property>
  <property fmtid="{D5CDD505-2E9C-101B-9397-08002B2CF9AE}" pid="37" name="FSC#JPMDBL@15.1700:CurrentUserInitials">
    <vt:lpwstr>Ben</vt:lpwstr>
  </property>
  <property fmtid="{D5CDD505-2E9C-101B-9397-08002B2CF9AE}" pid="38" name="FSC#JPMDBL@15.1700:DocNr">
    <vt:lpwstr>76</vt:lpwstr>
  </property>
  <property fmtid="{D5CDD505-2E9C-101B-9397-08002B2CF9AE}" pid="39" name="FSC#JPMDBL@15.1700:DocObjOpendat">
    <vt:lpwstr>19.02.2014</vt:lpwstr>
  </property>
  <property fmtid="{D5CDD505-2E9C-101B-9397-08002B2CF9AE}" pid="40" name="FSC#JPMDBL@15.1700:ProfessionApprover">
    <vt:lpwstr/>
  </property>
  <property fmtid="{D5CDD505-2E9C-101B-9397-08002B2CF9AE}" pid="41" name="FSC#JPMDBL@15.1700:ProfessionFileResp">
    <vt:lpwstr/>
  </property>
  <property fmtid="{D5CDD505-2E9C-101B-9397-08002B2CF9AE}" pid="42" name="FSC#JPMDBL@15.1700:SubjectFileResOrg">
    <vt:lpwstr/>
  </property>
  <property fmtid="{D5CDD505-2E9C-101B-9397-08002B2CF9AE}" pid="43" name="FSC#JPMDBL@15.1700:ApproverRemarks">
    <vt:lpwstr/>
  </property>
  <property fmtid="{D5CDD505-2E9C-101B-9397-08002B2CF9AE}" pid="44" name="FSC#JPMDBL@15.1700:filerespremarks">
    <vt:lpwstr/>
  </property>
  <property fmtid="{D5CDD505-2E9C-101B-9397-08002B2CF9AE}" pid="45" name="FSC#BLBUR@15.1700:ObjAddress">
    <vt:lpwstr>COO.2149.201.2.2354358</vt:lpwstr>
  </property>
  <property fmtid="{D5CDD505-2E9C-101B-9397-08002B2CF9AE}" pid="46" name="FSC#BLBUR@15.1700:FileAggregate">
    <vt:lpwstr/>
  </property>
  <property fmtid="{D5CDD505-2E9C-101B-9397-08002B2CF9AE}" pid="47" name="FSC#BLBUR@15.1700:HouseSearch">
    <vt:lpwstr/>
  </property>
  <property fmtid="{D5CDD505-2E9C-101B-9397-08002B2CF9AE}" pid="48" name="FSC#BLBUR@15.1700:FileBundle">
    <vt:lpwstr/>
  </property>
  <property fmtid="{D5CDD505-2E9C-101B-9397-08002B2CF9AE}" pid="49" name="FSC#COOSYSTEM@1.1:Container">
    <vt:lpwstr>COO.2149.201.2.2354356</vt:lpwstr>
  </property>
  <property fmtid="{D5CDD505-2E9C-101B-9397-08002B2CF9AE}" pid="50" name="FSC#COOELAK@1.1001:Subject">
    <vt:lpwstr/>
  </property>
  <property fmtid="{D5CDD505-2E9C-101B-9397-08002B2CF9AE}" pid="51" name="FSC#COOELAK@1.1001:FileReference">
    <vt:lpwstr>0400e-2010</vt:lpwstr>
  </property>
  <property fmtid="{D5CDD505-2E9C-101B-9397-08002B2CF9AE}" pid="52" name="FSC#COOELAK@1.1001:FileRefYear">
    <vt:lpwstr>2010</vt:lpwstr>
  </property>
  <property fmtid="{D5CDD505-2E9C-101B-9397-08002B2CF9AE}" pid="53" name="FSC#COOELAK@1.1001:FileRefOrdinal">
    <vt:lpwstr>400</vt:lpwstr>
  </property>
  <property fmtid="{D5CDD505-2E9C-101B-9397-08002B2CF9AE}" pid="54" name="FSC#COOELAK@1.1001:FileRefOU">
    <vt:lpwstr/>
  </property>
  <property fmtid="{D5CDD505-2E9C-101B-9397-08002B2CF9AE}" pid="55" name="FSC#COOELAK@1.1001:Organization">
    <vt:lpwstr/>
  </property>
  <property fmtid="{D5CDD505-2E9C-101B-9397-08002B2CF9AE}" pid="56" name="FSC#COOELAK@1.1001:Owner">
    <vt:lpwstr>Herr Benthaus</vt:lpwstr>
  </property>
  <property fmtid="{D5CDD505-2E9C-101B-9397-08002B2CF9AE}" pid="57" name="FSC#COOELAK@1.1001:OwnerExtension">
    <vt:lpwstr>+41 (61) 552 61 15</vt:lpwstr>
  </property>
  <property fmtid="{D5CDD505-2E9C-101B-9397-08002B2CF9AE}" pid="58" name="FSC#COOELAK@1.1001:OwnerFaxExtension">
    <vt:lpwstr>+41 (61) 552 69 84</vt:lpwstr>
  </property>
  <property fmtid="{D5CDD505-2E9C-101B-9397-08002B2CF9AE}" pid="59" name="FSC#COOELAK@1.1001:DispatchedBy">
    <vt:lpwstr/>
  </property>
  <property fmtid="{D5CDD505-2E9C-101B-9397-08002B2CF9AE}" pid="60" name="FSC#COOELAK@1.1001:DispatchedAt">
    <vt:lpwstr/>
  </property>
  <property fmtid="{D5CDD505-2E9C-101B-9397-08002B2CF9AE}" pid="61" name="FSC#COOELAK@1.1001:ApprovedBy">
    <vt:lpwstr/>
  </property>
  <property fmtid="{D5CDD505-2E9C-101B-9397-08002B2CF9AE}" pid="62" name="FSC#COOELAK@1.1001:ApprovedAt">
    <vt:lpwstr/>
  </property>
  <property fmtid="{D5CDD505-2E9C-101B-9397-08002B2CF9AE}" pid="63" name="FSC#COOELAK@1.1001:Department">
    <vt:lpwstr>Wasserversorgung (AUE)</vt:lpwstr>
  </property>
  <property fmtid="{D5CDD505-2E9C-101B-9397-08002B2CF9AE}" pid="64" name="FSC#COOELAK@1.1001:CreatedAt">
    <vt:lpwstr>19.02.2014</vt:lpwstr>
  </property>
  <property fmtid="{D5CDD505-2E9C-101B-9397-08002B2CF9AE}" pid="65" name="FSC#COOELAK@1.1001:OU">
    <vt:lpwstr>Wasserversorgung (AUE)</vt:lpwstr>
  </property>
  <property fmtid="{D5CDD505-2E9C-101B-9397-08002B2CF9AE}" pid="66" name="FSC#COOELAK@1.1001:Priority">
    <vt:lpwstr/>
  </property>
  <property fmtid="{D5CDD505-2E9C-101B-9397-08002B2CF9AE}" pid="67" name="FSC#COOELAK@1.1001:ObjBarCode">
    <vt:lpwstr>*COO.2149.201.2.2354356*</vt:lpwstr>
  </property>
  <property fmtid="{D5CDD505-2E9C-101B-9397-08002B2CF9AE}" pid="68" name="FSC#COOELAK@1.1001:RefBarCode">
    <vt:lpwstr/>
  </property>
  <property fmtid="{D5CDD505-2E9C-101B-9397-08002B2CF9AE}" pid="69" name="FSC#COOELAK@1.1001:FileRefBarCode">
    <vt:lpwstr>*0400e-2010*</vt:lpwstr>
  </property>
  <property fmtid="{D5CDD505-2E9C-101B-9397-08002B2CF9AE}" pid="70" name="FSC#COOELAK@1.1001:ExternalRef">
    <vt:lpwstr/>
  </property>
  <property fmtid="{D5CDD505-2E9C-101B-9397-08002B2CF9AE}" pid="71" name="FSC#COOELAK@1.1001:IncomingNumber">
    <vt:lpwstr/>
  </property>
  <property fmtid="{D5CDD505-2E9C-101B-9397-08002B2CF9AE}" pid="72" name="FSC#COOELAK@1.1001:IncomingSubject">
    <vt:lpwstr/>
  </property>
  <property fmtid="{D5CDD505-2E9C-101B-9397-08002B2CF9AE}" pid="73" name="FSC#COOELAK@1.1001:ProcessResponsible">
    <vt:lpwstr/>
  </property>
  <property fmtid="{D5CDD505-2E9C-101B-9397-08002B2CF9AE}" pid="74" name="FSC#COOELAK@1.1001:ProcessResponsiblePhone">
    <vt:lpwstr/>
  </property>
  <property fmtid="{D5CDD505-2E9C-101B-9397-08002B2CF9AE}" pid="75" name="FSC#COOELAK@1.1001:ProcessResponsibleMail">
    <vt:lpwstr/>
  </property>
  <property fmtid="{D5CDD505-2E9C-101B-9397-08002B2CF9AE}" pid="76" name="FSC#COOELAK@1.1001:ProcessResponsibleFax">
    <vt:lpwstr/>
  </property>
  <property fmtid="{D5CDD505-2E9C-101B-9397-08002B2CF9AE}" pid="77" name="FSC#COOELAK@1.1001:ApproverFirstName">
    <vt:lpwstr/>
  </property>
  <property fmtid="{D5CDD505-2E9C-101B-9397-08002B2CF9AE}" pid="78" name="FSC#COOELAK@1.1001:ApproverSurName">
    <vt:lpwstr/>
  </property>
  <property fmtid="{D5CDD505-2E9C-101B-9397-08002B2CF9AE}" pid="79" name="FSC#COOELAK@1.1001:ApproverTitle">
    <vt:lpwstr/>
  </property>
  <property fmtid="{D5CDD505-2E9C-101B-9397-08002B2CF9AE}" pid="80" name="FSC#COOELAK@1.1001:ExternalDate">
    <vt:lpwstr/>
  </property>
  <property fmtid="{D5CDD505-2E9C-101B-9397-08002B2CF9AE}" pid="81" name="FSC#COOELAK@1.1001:SettlementApprovedAt">
    <vt:lpwstr/>
  </property>
  <property fmtid="{D5CDD505-2E9C-101B-9397-08002B2CF9AE}" pid="82" name="FSC#COOELAK@1.1001:BaseNumber">
    <vt:lpwstr/>
  </property>
  <property fmtid="{D5CDD505-2E9C-101B-9397-08002B2CF9AE}" pid="83" name="FSC#COOELAK@1.1001:CurrentUserRolePos">
    <vt:lpwstr>Registrator/-in</vt:lpwstr>
  </property>
  <property fmtid="{D5CDD505-2E9C-101B-9397-08002B2CF9AE}" pid="84" name="FSC#COOELAK@1.1001:CurrentUserEmail">
    <vt:lpwstr>achim.benthaus@bl.ch</vt:lpwstr>
  </property>
  <property fmtid="{D5CDD505-2E9C-101B-9397-08002B2CF9AE}" pid="85" name="FSC#ELAKGOV@1.1001:PersonalSubjGender">
    <vt:lpwstr/>
  </property>
  <property fmtid="{D5CDD505-2E9C-101B-9397-08002B2CF9AE}" pid="86" name="FSC#ELAKGOV@1.1001:PersonalSubjFirstName">
    <vt:lpwstr/>
  </property>
  <property fmtid="{D5CDD505-2E9C-101B-9397-08002B2CF9AE}" pid="87" name="FSC#ELAKGOV@1.1001:PersonalSubjSurName">
    <vt:lpwstr/>
  </property>
  <property fmtid="{D5CDD505-2E9C-101B-9397-08002B2CF9AE}" pid="88" name="FSC#ELAKGOV@1.1001:PersonalSubjSalutation">
    <vt:lpwstr/>
  </property>
  <property fmtid="{D5CDD505-2E9C-101B-9397-08002B2CF9AE}" pid="89" name="FSC#ELAKGOV@1.1001:PersonalSubjAddress">
    <vt:lpwstr/>
  </property>
</Properties>
</file>