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3" r:id="rId5"/>
    <p:sldId id="264" r:id="rId6"/>
    <p:sldId id="265" r:id="rId7"/>
    <p:sldId id="281" r:id="rId8"/>
    <p:sldId id="266" r:id="rId9"/>
    <p:sldId id="261" r:id="rId10"/>
    <p:sldId id="259" r:id="rId11"/>
    <p:sldId id="258" r:id="rId12"/>
    <p:sldId id="267" r:id="rId13"/>
    <p:sldId id="268" r:id="rId14"/>
    <p:sldId id="269" r:id="rId15"/>
    <p:sldId id="270" r:id="rId16"/>
    <p:sldId id="271" r:id="rId17"/>
    <p:sldId id="26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1" autoAdjust="0"/>
    <p:restoredTop sz="87086" autoAdjust="0"/>
  </p:normalViewPr>
  <p:slideViewPr>
    <p:cSldViewPr>
      <p:cViewPr>
        <p:scale>
          <a:sx n="82" d="100"/>
          <a:sy n="82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0AAF57-EB6A-4F9B-AFD9-B3305086F82B}" type="datetimeFigureOut">
              <a:rPr lang="de-CH"/>
              <a:pPr>
                <a:defRPr/>
              </a:pPr>
              <a:t>10.04.2018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3FCFC7-7234-47EE-86DB-1CEDEF0AAD8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207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ED12E-050A-4EC6-A96D-C310594409E4}" type="datetimeFigureOut">
              <a:rPr lang="de-CH"/>
              <a:pPr>
                <a:defRPr/>
              </a:pPr>
              <a:t>10.04.2018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0CEA87-5B24-4526-A1F1-73EBCAB763C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378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D435C-E8C7-4AC1-A9EC-F0D9A4CCC30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8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F0B1-1505-4192-B1AE-7D2723BBA92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9436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50825" y="6308725"/>
            <a:ext cx="288131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063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E5E21-9F2B-4264-881D-C15FDC5F7B3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416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DEB5F-5FC6-4411-92AB-5E9EF5D6991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433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45DD0-9E7B-4F50-9993-575B503DE08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183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9EE27-657E-421B-80CF-D61DAA57EB2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01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71C57-E942-4BDD-BA3D-A59426229B7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98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 rtlCol="0">
            <a:normAutofit/>
          </a:bodyPr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3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93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421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5F774D-6D01-4D47-877E-E4F384CD0B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pic>
        <p:nvPicPr>
          <p:cNvPr id="1031" name="Bild 2" descr="Logo_SBV_mText_JPG_300p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source=images&amp;cd=&amp;cad=rja&amp;uact=8&amp;ved=0ahUKEwjUmeqWhsbXAhXP6qQKHRiFDZQQjRwIBw&amp;url=http://www.zindel-maienfeld.ch/Aktuelle-Projekte/reference/Rckbau-Textilfabrik-Stoffel-in-Mels/id/4640&amp;psig=AOvVaw0gVkCvd_cE5UPvprDZifoN&amp;ust=1511023090844841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h/url?sa=i&amp;rct=j&amp;q=&amp;esrc=s&amp;source=images&amp;cd=&amp;cad=rja&amp;uact=8&amp;ved=0ahUKEwir8ZjMi8bXAhUB_aQKHRFqDToQjRwIBw&amp;url=http://www.egis-bv.com/index.php/de/bewaesserung-duengung-de&amp;psig=AOvVaw0j6l4F3t6ZtyOinzLdPSj5&amp;ust=1511024638604443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h/url?sa=i&amp;rct=j&amp;q=&amp;esrc=s&amp;source=images&amp;cd=&amp;cad=rja&amp;uact=8&amp;ved=0ahUKEwiBk6zTk8bXAhXGuBoKHcgSBswQjRwIBw&amp;url=http://www.swp.de/schwaebisch_hall/lokales/schwaebisch_hall/_abkochen-ist-noch-ratsam_-13259209.html&amp;psig=AOvVaw1VSm-vzF0_sFj8u76K-vu5&amp;ust=1511026764356984" TargetMode="Externa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465138" y="188913"/>
            <a:ext cx="7772400" cy="2278062"/>
          </a:xfrm>
        </p:spPr>
        <p:txBody>
          <a:bodyPr/>
          <a:lstStyle/>
          <a:p>
            <a:pPr eaLnBrk="1" hangingPunct="1"/>
            <a:r>
              <a:rPr lang="de-CH" altLang="de-DE" sz="4000" b="1" dirty="0"/>
              <a:t>Nouveau </a:t>
            </a:r>
            <a:r>
              <a:rPr lang="de-CH" altLang="de-DE" sz="4000" b="1" dirty="0" err="1"/>
              <a:t>droit</a:t>
            </a:r>
            <a:r>
              <a:rPr lang="de-CH" altLang="de-DE" sz="4000" b="1" dirty="0"/>
              <a:t> </a:t>
            </a:r>
            <a:r>
              <a:rPr lang="de-CH" altLang="de-DE" sz="4000" b="1" dirty="0" err="1"/>
              <a:t>d’application</a:t>
            </a:r>
            <a:r>
              <a:rPr lang="de-CH" altLang="de-DE" sz="4000" b="1" dirty="0"/>
              <a:t/>
            </a:r>
            <a:br>
              <a:rPr lang="de-CH" altLang="de-DE" sz="4000" b="1" dirty="0"/>
            </a:br>
            <a:r>
              <a:rPr lang="de-CH" altLang="de-DE" sz="4000" b="1" dirty="0"/>
              <a:t>	</a:t>
            </a:r>
            <a:r>
              <a:rPr lang="de-CH" altLang="de-DE" sz="4000" b="1" dirty="0" err="1"/>
              <a:t>Règles</a:t>
            </a:r>
            <a:r>
              <a:rPr lang="de-CH" altLang="de-DE" sz="4000" b="1" dirty="0"/>
              <a:t> de </a:t>
            </a:r>
            <a:r>
              <a:rPr lang="de-CH" altLang="de-DE" sz="4000" b="1" dirty="0" err="1"/>
              <a:t>bonne</a:t>
            </a:r>
            <a:r>
              <a:rPr lang="de-CH" altLang="de-DE" sz="4000" b="1" dirty="0"/>
              <a:t> </a:t>
            </a:r>
            <a:r>
              <a:rPr lang="de-CH" altLang="de-DE" sz="4000" b="1" dirty="0" err="1"/>
              <a:t>pratique</a:t>
            </a:r>
            <a:r>
              <a:rPr lang="de-CH" altLang="de-DE" sz="4000" b="1" dirty="0"/>
              <a:t/>
            </a:r>
            <a:br>
              <a:rPr lang="de-CH" altLang="de-DE" sz="4000" b="1" dirty="0"/>
            </a:br>
            <a:r>
              <a:rPr lang="de-CH" altLang="de-DE" sz="4000" b="1" dirty="0"/>
              <a:t>		Abandon du chlore</a:t>
            </a:r>
            <a:endParaRPr lang="de-CH" alt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840038"/>
            <a:ext cx="813911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>
                <a:latin typeface="+mn-lt"/>
              </a:rPr>
              <a:t>Conférence </a:t>
            </a:r>
            <a:r>
              <a:rPr lang="de-CH" sz="2400" dirty="0" err="1">
                <a:latin typeface="+mn-lt"/>
              </a:rPr>
              <a:t>collective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inspecteurs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eaux</a:t>
            </a:r>
            <a:r>
              <a:rPr lang="de-CH" sz="2400" dirty="0">
                <a:latin typeface="+mn-lt"/>
              </a:rPr>
              <a:t>:</a:t>
            </a:r>
          </a:p>
          <a:p>
            <a:pPr eaLnBrk="1" hangingPunct="1">
              <a:defRPr/>
            </a:pPr>
            <a:endParaRPr lang="de-CH" sz="2400" dirty="0">
              <a:latin typeface="+mn-lt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Irina Nüesch, KL-AG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Jürg </a:t>
            </a:r>
            <a:r>
              <a:rPr lang="de-CH" sz="2400" dirty="0" err="1">
                <a:latin typeface="+mn-lt"/>
              </a:rPr>
              <a:t>Grimbichler</a:t>
            </a:r>
            <a:r>
              <a:rPr lang="de-CH" sz="2400" dirty="0">
                <a:latin typeface="+mn-lt"/>
              </a:rPr>
              <a:t>, KL-AG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Stephan Christ, KL-SO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Rudi </a:t>
            </a:r>
            <a:r>
              <a:rPr lang="de-CH" sz="2400" dirty="0" err="1">
                <a:latin typeface="+mn-lt"/>
              </a:rPr>
              <a:t>Robbi</a:t>
            </a:r>
            <a:r>
              <a:rPr lang="de-CH" sz="2400" dirty="0">
                <a:latin typeface="+mn-lt"/>
              </a:rPr>
              <a:t>, KL-BE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Kurt Schlumpf, KL-SG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 err="1"/>
              <a:t>Règles</a:t>
            </a:r>
            <a:r>
              <a:rPr lang="de-CH" altLang="de-DE" sz="3600" b="1" dirty="0"/>
              <a:t> de </a:t>
            </a:r>
            <a:r>
              <a:rPr lang="de-CH" altLang="de-DE" sz="3600" b="1" dirty="0" err="1"/>
              <a:t>bonne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pratique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484784"/>
            <a:ext cx="7775575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>
                <a:latin typeface="+mn-lt"/>
              </a:rPr>
              <a:t>Palmarès des </a:t>
            </a:r>
            <a:r>
              <a:rPr lang="de-CH" sz="2400" dirty="0" err="1">
                <a:latin typeface="+mn-lt"/>
              </a:rPr>
              <a:t>irrégularités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plus </a:t>
            </a:r>
            <a:r>
              <a:rPr lang="de-CH" sz="2400" dirty="0" err="1">
                <a:latin typeface="+mn-lt"/>
              </a:rPr>
              <a:t>fréquentes</a:t>
            </a:r>
            <a:r>
              <a:rPr lang="de-CH" sz="2400" dirty="0">
                <a:latin typeface="+mn-lt"/>
              </a:rPr>
              <a:t>:</a:t>
            </a:r>
          </a:p>
          <a:p>
            <a:pPr eaLnBrk="1" hangingPunct="1">
              <a:defRPr/>
            </a:pP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Organisation et </a:t>
            </a:r>
            <a:r>
              <a:rPr lang="de-CH" sz="2400" dirty="0" err="1">
                <a:latin typeface="+mn-lt"/>
              </a:rPr>
              <a:t>responsabilités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Documentation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d’exploitation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Processus </a:t>
            </a:r>
            <a:r>
              <a:rPr lang="de-CH" sz="2400" dirty="0" err="1">
                <a:latin typeface="+mn-lt"/>
              </a:rPr>
              <a:t>généraux</a:t>
            </a:r>
            <a:r>
              <a:rPr lang="de-CH" sz="2400" dirty="0">
                <a:latin typeface="+mn-lt"/>
              </a:rPr>
              <a:t>, </a:t>
            </a:r>
            <a:r>
              <a:rPr lang="de-CH" sz="2400" dirty="0" err="1">
                <a:latin typeface="+mn-lt"/>
              </a:rPr>
              <a:t>installations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Qualité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surveillance</a:t>
            </a:r>
            <a:r>
              <a:rPr lang="de-CH" sz="2400" dirty="0">
                <a:latin typeface="+mn-lt"/>
              </a:rPr>
              <a:t> du </a:t>
            </a:r>
            <a:r>
              <a:rPr lang="de-CH" sz="2400" dirty="0" err="1">
                <a:latin typeface="+mn-lt"/>
              </a:rPr>
              <a:t>captage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Distribution</a:t>
            </a:r>
          </a:p>
          <a:p>
            <a:pPr eaLnBrk="1" hangingPunct="1">
              <a:defRPr/>
            </a:pPr>
            <a:endParaRPr lang="de-C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/>
          </p:nvPr>
        </p:nvSpPr>
        <p:spPr>
          <a:xfrm>
            <a:off x="146050" y="562768"/>
            <a:ext cx="7772400" cy="836613"/>
          </a:xfrm>
        </p:spPr>
        <p:txBody>
          <a:bodyPr/>
          <a:lstStyle/>
          <a:p>
            <a:pPr eaLnBrk="1" hangingPunct="1"/>
            <a:r>
              <a:rPr lang="de-CH" altLang="de-DE" sz="3600" b="1" dirty="0"/>
              <a:t>Organisation et </a:t>
            </a:r>
            <a:r>
              <a:rPr lang="de-CH" altLang="de-DE" sz="3600" b="1" dirty="0" err="1"/>
              <a:t>responsabilités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83704" y="1327944"/>
            <a:ext cx="8280400" cy="4601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j-lt"/>
              </a:rPr>
              <a:t>Cahier</a:t>
            </a:r>
            <a:r>
              <a:rPr lang="de-CH" sz="2400" dirty="0">
                <a:latin typeface="+mj-lt"/>
              </a:rPr>
              <a:t> des </a:t>
            </a:r>
            <a:r>
              <a:rPr lang="de-CH" sz="2400" dirty="0" err="1">
                <a:latin typeface="+mj-lt"/>
              </a:rPr>
              <a:t>charges</a:t>
            </a:r>
            <a:r>
              <a:rPr lang="de-CH" sz="2400" dirty="0">
                <a:latin typeface="+mj-lt"/>
              </a:rPr>
              <a:t>: </a:t>
            </a:r>
            <a:r>
              <a:rPr lang="de-CH" sz="2400" dirty="0" err="1">
                <a:latin typeface="+mj-lt"/>
              </a:rPr>
              <a:t>obsolète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ou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incomplet</a:t>
            </a:r>
            <a:endParaRPr lang="de-CH" sz="2400" dirty="0">
              <a:latin typeface="+mj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j-lt"/>
              </a:rPr>
              <a:t>Instructions</a:t>
            </a:r>
            <a:r>
              <a:rPr lang="de-CH" sz="2400" dirty="0">
                <a:latin typeface="+mj-lt"/>
              </a:rPr>
              <a:t> de </a:t>
            </a:r>
            <a:r>
              <a:rPr lang="de-CH" sz="2400" dirty="0" err="1">
                <a:latin typeface="+mj-lt"/>
              </a:rPr>
              <a:t>travail</a:t>
            </a:r>
            <a:r>
              <a:rPr lang="de-CH" sz="2400" dirty="0">
                <a:latin typeface="+mj-lt"/>
              </a:rPr>
              <a:t>: </a:t>
            </a:r>
            <a:r>
              <a:rPr lang="de-CH" sz="2400" dirty="0" err="1">
                <a:latin typeface="+mj-lt"/>
              </a:rPr>
              <a:t>programmes</a:t>
            </a:r>
            <a:r>
              <a:rPr lang="de-CH" sz="2400" dirty="0">
                <a:latin typeface="+mj-lt"/>
              </a:rPr>
              <a:t> </a:t>
            </a:r>
            <a:br>
              <a:rPr lang="de-CH" sz="2400" dirty="0">
                <a:latin typeface="+mj-lt"/>
              </a:rPr>
            </a:br>
            <a:r>
              <a:rPr lang="de-CH" sz="2400" dirty="0">
                <a:latin typeface="+mj-lt"/>
              </a:rPr>
              <a:t>de </a:t>
            </a:r>
            <a:r>
              <a:rPr lang="de-CH" sz="2400" dirty="0" err="1">
                <a:latin typeface="+mj-lt"/>
              </a:rPr>
              <a:t>maintenance</a:t>
            </a:r>
            <a:r>
              <a:rPr lang="de-CH" sz="2400" dirty="0">
                <a:latin typeface="+mj-lt"/>
              </a:rPr>
              <a:t> et de </a:t>
            </a:r>
            <a:r>
              <a:rPr lang="de-CH" sz="2400" dirty="0" err="1">
                <a:latin typeface="+mj-lt"/>
              </a:rPr>
              <a:t>contrôle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imprécis</a:t>
            </a:r>
            <a:r>
              <a:rPr lang="de-CH" sz="2400" dirty="0">
                <a:latin typeface="+mj-lt"/>
              </a:rPr>
              <a:t>, </a:t>
            </a:r>
            <a:br>
              <a:rPr lang="de-CH" sz="2400" dirty="0">
                <a:latin typeface="+mj-lt"/>
              </a:rPr>
            </a:br>
            <a:r>
              <a:rPr lang="de-CH" sz="2400" dirty="0">
                <a:latin typeface="+mj-lt"/>
              </a:rPr>
              <a:t>mal </a:t>
            </a:r>
            <a:r>
              <a:rPr lang="de-CH" sz="2400" dirty="0" err="1">
                <a:latin typeface="+mj-lt"/>
              </a:rPr>
              <a:t>structurés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ou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obsolètes</a:t>
            </a:r>
            <a:endParaRPr lang="de-CH" sz="2400" dirty="0">
              <a:latin typeface="+mj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endParaRPr lang="de-CH" sz="2400" dirty="0">
              <a:latin typeface="+mj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j-lt"/>
              </a:rPr>
              <a:t>Procédure</a:t>
            </a:r>
            <a:r>
              <a:rPr lang="de-CH" sz="2400" dirty="0">
                <a:latin typeface="+mj-lt"/>
              </a:rPr>
              <a:t> en </a:t>
            </a:r>
            <a:r>
              <a:rPr lang="de-CH" sz="2400" dirty="0" err="1">
                <a:latin typeface="+mj-lt"/>
              </a:rPr>
              <a:t>cas</a:t>
            </a:r>
            <a:r>
              <a:rPr lang="de-CH" sz="2400" dirty="0">
                <a:latin typeface="+mj-lt"/>
              </a:rPr>
              <a:t> de </a:t>
            </a:r>
            <a:r>
              <a:rPr lang="de-CH" sz="2400" dirty="0" err="1">
                <a:latin typeface="+mj-lt"/>
              </a:rPr>
              <a:t>pollution</a:t>
            </a:r>
            <a:r>
              <a:rPr lang="de-CH" sz="2400" dirty="0">
                <a:latin typeface="+mj-lt"/>
              </a:rPr>
              <a:t>: </a:t>
            </a:r>
            <a:r>
              <a:rPr lang="de-CH" sz="2400" dirty="0" err="1">
                <a:latin typeface="+mj-lt"/>
              </a:rPr>
              <a:t>aucun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schéma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d’intervention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adapté</a:t>
            </a:r>
            <a:r>
              <a:rPr lang="de-CH" sz="2400" dirty="0">
                <a:latin typeface="+mj-lt"/>
              </a:rPr>
              <a:t> au </a:t>
            </a:r>
            <a:r>
              <a:rPr lang="de-CH" sz="2400" dirty="0" err="1">
                <a:latin typeface="+mj-lt"/>
              </a:rPr>
              <a:t>risque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potentiel</a:t>
            </a:r>
            <a:endParaRPr lang="de-CH" sz="2400" dirty="0">
              <a:latin typeface="+mj-lt"/>
            </a:endParaRPr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r>
              <a:rPr lang="de-CH" dirty="0"/>
              <a:t> </a:t>
            </a:r>
          </a:p>
        </p:txBody>
      </p:sp>
      <p:pic>
        <p:nvPicPr>
          <p:cNvPr id="6" name="Picture 2" descr="L:\Mitarbeitende\Vorträge MA TBW\2018 SBV-Tagung\Fotos\imagetext_0_origina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25" y="188640"/>
            <a:ext cx="12969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Fotos\31 Reservoir Hölzliacher, Schieberh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07" y="2221568"/>
            <a:ext cx="2188840" cy="140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:\Mitarbeitende\Vorträge MA TBW\2018 SBV-Tagung\imagesLJI22B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39" y="4149080"/>
            <a:ext cx="13684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:\Mitarbeitende\Vorträge MA TBW\2018 SBV-Tagung\Starkregen-in-Goettingen-und-Region_ArtikelQu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28" y="4149080"/>
            <a:ext cx="30845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spc="-50" dirty="0" err="1"/>
              <a:t>Documentation</a:t>
            </a:r>
            <a:r>
              <a:rPr lang="de-CH" altLang="de-DE" sz="4000" b="1" spc="-50" dirty="0"/>
              <a:t> </a:t>
            </a:r>
            <a:r>
              <a:rPr lang="de-CH" altLang="de-DE" sz="4000" b="1" spc="-50" dirty="0" err="1"/>
              <a:t>d’exploitation</a:t>
            </a:r>
            <a:endParaRPr lang="de-CH" altLang="de-DE" sz="4000" spc="-5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340768"/>
            <a:ext cx="87146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200" dirty="0" err="1">
                <a:latin typeface="+mn-lt"/>
              </a:rPr>
              <a:t>Aucun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catalogue</a:t>
            </a:r>
            <a:r>
              <a:rPr lang="de-CH" sz="2200" dirty="0">
                <a:latin typeface="+mn-lt"/>
              </a:rPr>
              <a:t> des </a:t>
            </a:r>
            <a:r>
              <a:rPr lang="de-CH" sz="2200" dirty="0" err="1">
                <a:latin typeface="+mn-lt"/>
              </a:rPr>
              <a:t>raccordements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critiques</a:t>
            </a:r>
            <a:endParaRPr lang="de-CH" sz="2200" dirty="0">
              <a:latin typeface="+mn-lt"/>
            </a:endParaRPr>
          </a:p>
          <a:p>
            <a:pPr eaLnBrk="1" hangingPunct="1">
              <a:tabLst>
                <a:tab pos="266700" algn="l"/>
              </a:tabLst>
              <a:defRPr/>
            </a:pPr>
            <a:endParaRPr lang="de-CH" sz="22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200" dirty="0">
                <a:latin typeface="+mn-lt"/>
              </a:rPr>
              <a:t>Analyse des </a:t>
            </a:r>
            <a:r>
              <a:rPr lang="de-CH" sz="2200" dirty="0" err="1">
                <a:latin typeface="+mn-lt"/>
              </a:rPr>
              <a:t>risques</a:t>
            </a:r>
            <a:r>
              <a:rPr lang="de-CH" sz="2200" dirty="0">
                <a:latin typeface="+mn-lt"/>
              </a:rPr>
              <a:t>, </a:t>
            </a:r>
            <a:r>
              <a:rPr lang="de-CH" sz="2200" dirty="0" err="1">
                <a:latin typeface="+mn-lt"/>
              </a:rPr>
              <a:t>programme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d’intervention</a:t>
            </a:r>
            <a:r>
              <a:rPr lang="de-CH" sz="2200" dirty="0">
                <a:latin typeface="+mn-lt"/>
              </a:rPr>
              <a:t>: </a:t>
            </a:r>
            <a:br>
              <a:rPr lang="de-CH" sz="2200" dirty="0">
                <a:latin typeface="+mn-lt"/>
              </a:rPr>
            </a:br>
            <a:r>
              <a:rPr lang="de-CH" sz="2200" dirty="0">
                <a:latin typeface="+mn-lt"/>
              </a:rPr>
              <a:t>	</a:t>
            </a:r>
            <a:r>
              <a:rPr lang="de-CH" sz="2200" dirty="0" err="1">
                <a:latin typeface="+mn-lt"/>
              </a:rPr>
              <a:t>obsolète</a:t>
            </a:r>
            <a:r>
              <a:rPr lang="de-CH" sz="2200" dirty="0">
                <a:latin typeface="+mn-lt"/>
              </a:rPr>
              <a:t>, </a:t>
            </a:r>
            <a:r>
              <a:rPr lang="de-CH" sz="2200" dirty="0" err="1">
                <a:latin typeface="+mn-lt"/>
              </a:rPr>
              <a:t>incomplet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ou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trop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général</a:t>
            </a:r>
            <a:endParaRPr lang="de-CH" sz="2200" dirty="0">
              <a:latin typeface="+mn-lt"/>
            </a:endParaRPr>
          </a:p>
          <a:p>
            <a:pPr eaLnBrk="1" hangingPunct="1">
              <a:tabLst>
                <a:tab pos="266700" algn="l"/>
              </a:tabLst>
              <a:defRPr/>
            </a:pPr>
            <a:endParaRPr lang="de-CH" sz="22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200" dirty="0" err="1">
                <a:latin typeface="+mn-lt"/>
              </a:rPr>
              <a:t>Données</a:t>
            </a:r>
            <a:r>
              <a:rPr lang="de-CH" sz="2200" dirty="0">
                <a:latin typeface="+mn-lt"/>
              </a:rPr>
              <a:t> de </a:t>
            </a:r>
            <a:r>
              <a:rPr lang="de-CH" sz="2200" dirty="0" err="1">
                <a:latin typeface="+mn-lt"/>
              </a:rPr>
              <a:t>base</a:t>
            </a:r>
            <a:r>
              <a:rPr lang="de-CH" sz="2200" dirty="0">
                <a:latin typeface="+mn-lt"/>
              </a:rPr>
              <a:t>: </a:t>
            </a:r>
            <a:r>
              <a:rPr lang="de-CH" sz="2200" dirty="0" err="1">
                <a:latin typeface="+mn-lt"/>
              </a:rPr>
              <a:t>aucune</a:t>
            </a:r>
            <a:r>
              <a:rPr lang="de-CH" sz="2200" dirty="0">
                <a:latin typeface="+mn-lt"/>
              </a:rPr>
              <a:t> </a:t>
            </a:r>
            <a:r>
              <a:rPr lang="de-CH" sz="2200" dirty="0" err="1">
                <a:latin typeface="+mn-lt"/>
              </a:rPr>
              <a:t>évaluation</a:t>
            </a:r>
            <a:r>
              <a:rPr lang="de-CH" sz="2200" dirty="0">
                <a:latin typeface="+mn-lt"/>
              </a:rPr>
              <a:t> qualitative</a:t>
            </a:r>
            <a:endParaRPr lang="de-CH" sz="2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29" y="4234731"/>
            <a:ext cx="33670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:\Mitarbeitende\Vorträge MA TBW\2018 SBV-Tagung\imagesR2KP31F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492896"/>
            <a:ext cx="27797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:\Mitarbeitende\Vorträge MA TBW\2018 SBV-Tagung\019 Stufenpumpwerk Asperzelg, Wasseranschluss von Druckleitung Hahn mit Schla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82364"/>
            <a:ext cx="24145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3086596" y="5157192"/>
            <a:ext cx="308401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:\Mitarbeitende\Fotos aus Inspektionen und Trinkwasserkontrollen\Büttikon\Inspektion 2012\08 Reservoir Buechwald, rechte Wasserkammer, Sickerspu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3789040"/>
            <a:ext cx="2464496" cy="18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189360" y="225316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/>
              <a:t>Processus </a:t>
            </a:r>
            <a:r>
              <a:rPr lang="de-CH" altLang="de-DE" sz="3600" b="1" dirty="0" err="1"/>
              <a:t>généraux</a:t>
            </a:r>
            <a:r>
              <a:rPr lang="de-CH" altLang="de-DE" sz="3600" b="1" dirty="0"/>
              <a:t>, </a:t>
            </a:r>
            <a:r>
              <a:rPr lang="de-CH" altLang="de-DE" sz="3600" b="1" dirty="0" err="1"/>
              <a:t>installations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82340" y="1061928"/>
            <a:ext cx="8280400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Remplacement</a:t>
            </a:r>
            <a:r>
              <a:rPr lang="de-CH" sz="2400" dirty="0">
                <a:latin typeface="+mn-lt"/>
              </a:rPr>
              <a:t>/</a:t>
            </a:r>
            <a:r>
              <a:rPr lang="de-CH" sz="2400" dirty="0" err="1">
                <a:latin typeface="+mn-lt"/>
              </a:rPr>
              <a:t>assainissement</a:t>
            </a:r>
            <a:r>
              <a:rPr lang="de-CH" sz="2400" dirty="0">
                <a:latin typeface="+mn-lt"/>
              </a:rPr>
              <a:t> complet </a:t>
            </a:r>
            <a:r>
              <a:rPr lang="de-CH" sz="2400" dirty="0" err="1">
                <a:latin typeface="+mn-lt"/>
              </a:rPr>
              <a:t>ou</a:t>
            </a:r>
            <a:r>
              <a:rPr lang="de-CH" sz="2400" dirty="0">
                <a:latin typeface="+mn-lt"/>
              </a:rPr>
              <a:t>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partiel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installations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anciennes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aucun</a:t>
            </a:r>
            <a:r>
              <a:rPr lang="de-CH" sz="2400" dirty="0">
                <a:latin typeface="+mn-lt"/>
              </a:rPr>
              <a:t> poste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budgétaire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inscrit</a:t>
            </a:r>
            <a:r>
              <a:rPr lang="de-CH" sz="2400" dirty="0">
                <a:latin typeface="+mn-lt"/>
              </a:rPr>
              <a:t> au </a:t>
            </a:r>
            <a:r>
              <a:rPr lang="de-CH" sz="2400" dirty="0" err="1">
                <a:latin typeface="+mn-lt"/>
              </a:rPr>
              <a:t>programme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d’investissement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Protection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insuffisante</a:t>
            </a:r>
            <a:r>
              <a:rPr lang="de-CH" sz="2400" dirty="0">
                <a:latin typeface="+mn-lt"/>
              </a:rPr>
              <a:t> contre </a:t>
            </a:r>
            <a:r>
              <a:rPr lang="de-CH" sz="2400" dirty="0" err="1">
                <a:latin typeface="+mn-lt"/>
              </a:rPr>
              <a:t>l’intrusion</a:t>
            </a:r>
            <a:r>
              <a:rPr lang="de-CH" sz="2400" dirty="0">
                <a:latin typeface="+mn-lt"/>
              </a:rPr>
              <a:t>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d’animaux</a:t>
            </a:r>
            <a:r>
              <a:rPr lang="de-CH" sz="2400" dirty="0">
                <a:latin typeface="+mn-lt"/>
              </a:rPr>
              <a:t> /</a:t>
            </a:r>
            <a:r>
              <a:rPr lang="de-CH" sz="2400" dirty="0" err="1">
                <a:latin typeface="+mn-lt"/>
              </a:rPr>
              <a:t>d’odeurs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étrangères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Maintenance </a:t>
            </a:r>
            <a:r>
              <a:rPr lang="de-CH" sz="2400" dirty="0" err="1">
                <a:latin typeface="+mn-lt"/>
              </a:rPr>
              <a:t>périodique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négligée</a:t>
            </a:r>
            <a:r>
              <a:rPr lang="de-CH" sz="2400" dirty="0">
                <a:latin typeface="+mn-lt"/>
              </a:rPr>
              <a:t>: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filtres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d’aération</a:t>
            </a:r>
            <a:r>
              <a:rPr lang="de-CH" sz="2400" dirty="0">
                <a:latin typeface="+mn-lt"/>
              </a:rPr>
              <a:t> /</a:t>
            </a:r>
            <a:r>
              <a:rPr lang="de-CH" sz="2400" dirty="0"/>
              <a:t> </a:t>
            </a:r>
            <a:r>
              <a:rPr lang="de-CH" sz="2400" dirty="0" err="1"/>
              <a:t>grilles</a:t>
            </a:r>
            <a:r>
              <a:rPr lang="de-CH" sz="2400" dirty="0"/>
              <a:t> de </a:t>
            </a:r>
            <a:r>
              <a:rPr lang="de-CH" sz="2400" dirty="0" err="1"/>
              <a:t>façade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obstruées</a:t>
            </a:r>
            <a:r>
              <a:rPr lang="de-CH" sz="2400" dirty="0">
                <a:latin typeface="+mn-lt"/>
              </a:rPr>
              <a:t>, </a:t>
            </a:r>
            <a:r>
              <a:rPr lang="de-CH" sz="2400" dirty="0" err="1">
                <a:latin typeface="+mn-lt"/>
              </a:rPr>
              <a:t>siphons</a:t>
            </a:r>
            <a:r>
              <a:rPr lang="de-CH" sz="2400" dirty="0">
                <a:latin typeface="+mn-lt"/>
              </a:rPr>
              <a:t> à sec</a:t>
            </a:r>
          </a:p>
          <a:p>
            <a:pPr eaLnBrk="1" hangingPunct="1">
              <a:defRPr/>
            </a:pPr>
            <a:endParaRPr lang="de-CH" dirty="0"/>
          </a:p>
        </p:txBody>
      </p:sp>
      <p:pic>
        <p:nvPicPr>
          <p:cNvPr id="6" name="Picture 6" descr="L:\Mitarbeitende\Vorträge MA TBW\2018 SBV-Tagung\Reservoir Schönegg, Fassadenanschluss Wasserkammerbelüf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0" y="4293095"/>
            <a:ext cx="2576884" cy="20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:\Mitarbeitende\Vorträge MA TBW\2018 SBV-Tagung\images1EJF8P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59" y="2201225"/>
            <a:ext cx="1464102" cy="10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:\Mitarbeitende\Vorträge MA TBW\2018 SBV-Tagung\Fotos\Sammelbrunnstube Aegertli Nord, Luftfeinfilter zerfres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4440526"/>
            <a:ext cx="240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:\Mitarbeitende\Vorträge MA TBW\2018 SBV-Tagung\QPW Zelgli, veraltete UV-Anlagen, ohne Verwurfvorrichtung, ohne Pumpensperre vor dem Sammelbec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76" y="137239"/>
            <a:ext cx="2468370" cy="18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0522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Qualité</a:t>
            </a:r>
            <a:r>
              <a:rPr lang="de-CH" sz="3600" b="1" dirty="0"/>
              <a:t> de </a:t>
            </a:r>
            <a:r>
              <a:rPr lang="de-CH" sz="3600" b="1" dirty="0" err="1"/>
              <a:t>l’eau</a:t>
            </a:r>
            <a:r>
              <a:rPr lang="de-CH" sz="3600" b="1" dirty="0"/>
              <a:t> et </a:t>
            </a:r>
            <a:br>
              <a:rPr lang="de-CH" sz="3600" b="1" dirty="0"/>
            </a:br>
            <a:r>
              <a:rPr lang="de-CH" sz="3600" b="1" dirty="0" err="1"/>
              <a:t>surveillance</a:t>
            </a:r>
            <a:r>
              <a:rPr lang="de-CH" sz="3600" b="1" dirty="0"/>
              <a:t> au </a:t>
            </a:r>
            <a:r>
              <a:rPr lang="de-CH" sz="3600" b="1" dirty="0" err="1"/>
              <a:t>captage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556792"/>
            <a:ext cx="856895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Aucun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renforcement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contrôles</a:t>
            </a:r>
            <a:r>
              <a:rPr lang="de-CH" sz="2400" dirty="0">
                <a:latin typeface="+mn-lt"/>
              </a:rPr>
              <a:t> en </a:t>
            </a:r>
            <a:r>
              <a:rPr lang="de-CH" sz="2400" dirty="0" err="1">
                <a:latin typeface="+mn-lt"/>
              </a:rPr>
              <a:t>cas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d’événements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extraordinaires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Echantillonnage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insuffisamment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modulé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risques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menaces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actuelles</a:t>
            </a:r>
            <a:endParaRPr lang="de-CH" sz="2400" dirty="0">
              <a:latin typeface="+mn-lt"/>
            </a:endParaRPr>
          </a:p>
        </p:txBody>
      </p:sp>
      <p:pic>
        <p:nvPicPr>
          <p:cNvPr id="6" name="Picture 2" descr="L:\Mitarbeitende\Vorträge MA TBW\2018 SBV-Tagung\malans1_bei_reitzentrum_laenge_mit_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" y="3458045"/>
            <a:ext cx="30797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3naa2430-U621565524639QdD--600x337@NWZ-Online-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15" y="3458046"/>
            <a:ext cx="4114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>
          <a:xfrm>
            <a:off x="660401" y="215901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dirty="0"/>
              <a:t>Distribution</a:t>
            </a:r>
            <a:endParaRPr lang="de-CH" alt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06401" y="1268760"/>
            <a:ext cx="82804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Aucune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évaluation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menaces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Protection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insuffisante</a:t>
            </a:r>
            <a:r>
              <a:rPr lang="de-CH" sz="2400" dirty="0">
                <a:latin typeface="+mn-lt"/>
              </a:rPr>
              <a:t> 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contre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retours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d’eau</a:t>
            </a:r>
            <a:endParaRPr lang="de-CH" sz="2400" dirty="0">
              <a:latin typeface="+mn-lt"/>
            </a:endParaRPr>
          </a:p>
        </p:txBody>
      </p:sp>
      <p:pic>
        <p:nvPicPr>
          <p:cNvPr id="6" name="Picture 2" descr="L:\Mitarbeitende\Fotos aus Inspektionen und Trinkwasserkontrollen\A Beispielfotos für Tagung\Hydrantenanschluss ohne Rückflussverhinde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2438"/>
            <a:ext cx="22336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22 GPW Breiten, Anschlussschacht Einzelbezüger der WV Zufik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ildergebnis für notleitung trinkwasser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75"/>
            <a:ext cx="25019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ildergebnis für bewässerung düngung pump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115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Ähnliches Fo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095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dirty="0"/>
              <a:t>Par </a:t>
            </a:r>
            <a:r>
              <a:rPr lang="de-CH" altLang="de-DE" sz="4000" b="1" dirty="0" err="1"/>
              <a:t>où</a:t>
            </a:r>
            <a:r>
              <a:rPr lang="de-CH" altLang="de-DE" sz="4000" b="1" dirty="0"/>
              <a:t> </a:t>
            </a:r>
            <a:r>
              <a:rPr lang="de-CH" altLang="de-DE" sz="4000" b="1" dirty="0" err="1"/>
              <a:t>commencer</a:t>
            </a:r>
            <a:r>
              <a:rPr lang="de-CH" altLang="de-DE" sz="4000" b="1" dirty="0"/>
              <a:t>?</a:t>
            </a:r>
            <a:endParaRPr lang="de-CH" alt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196752"/>
            <a:ext cx="82804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Vérifier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règles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bonne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pratique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entreprise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Combler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points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faibles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«Gestion» de la </a:t>
            </a:r>
            <a:r>
              <a:rPr lang="de-CH" sz="2400" dirty="0" err="1">
                <a:latin typeface="+mn-lt"/>
              </a:rPr>
              <a:t>documentation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d’assurance-qualité</a:t>
            </a:r>
            <a:endParaRPr lang="de-CH" sz="2400" dirty="0">
              <a:latin typeface="+mn-lt"/>
            </a:endParaRPr>
          </a:p>
          <a:p>
            <a:pPr eaLnBrk="1" hangingPunct="1">
              <a:defRPr/>
            </a:pPr>
            <a:endParaRPr lang="de-CH" dirty="0"/>
          </a:p>
        </p:txBody>
      </p:sp>
      <p:pic>
        <p:nvPicPr>
          <p:cNvPr id="6" name="Picture 2" descr="L:\Mitarbeitende\Vorträge MA TBW\2018 SBV-Tagung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45598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Fotos\208541ac62060d25_72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372071" cy="13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5C275E-E8A8-411A-B8FC-C01992E5A6AD}"/>
              </a:ext>
            </a:extLst>
          </p:cNvPr>
          <p:cNvSpPr txBox="1"/>
          <p:nvPr/>
        </p:nvSpPr>
        <p:spPr>
          <a:xfrm>
            <a:off x="5906107" y="4168384"/>
            <a:ext cx="115212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Vérifié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0CECD2-7102-465B-98BB-F7BCD417245A}"/>
              </a:ext>
            </a:extLst>
          </p:cNvPr>
          <p:cNvSpPr txBox="1"/>
          <p:nvPr/>
        </p:nvSpPr>
        <p:spPr>
          <a:xfrm>
            <a:off x="5906107" y="4691604"/>
            <a:ext cx="115212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79477" y="2060575"/>
            <a:ext cx="754689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Nouveau </a:t>
            </a:r>
            <a:r>
              <a:rPr lang="de-CH" sz="2800" dirty="0" err="1">
                <a:latin typeface="+mn-lt"/>
              </a:rPr>
              <a:t>droit</a:t>
            </a:r>
            <a:r>
              <a:rPr lang="de-CH" sz="2800" dirty="0">
                <a:latin typeface="+mn-lt"/>
              </a:rPr>
              <a:t> </a:t>
            </a:r>
            <a:r>
              <a:rPr lang="de-CH" sz="2800" dirty="0" err="1">
                <a:latin typeface="+mn-lt"/>
              </a:rPr>
              <a:t>d’application</a:t>
            </a:r>
            <a:endParaRPr lang="de-CH" sz="28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 err="1">
                <a:latin typeface="+mn-lt"/>
              </a:rPr>
              <a:t>Règles</a:t>
            </a:r>
            <a:r>
              <a:rPr lang="de-CH" sz="2800" dirty="0">
                <a:latin typeface="+mn-lt"/>
              </a:rPr>
              <a:t> de </a:t>
            </a:r>
            <a:r>
              <a:rPr lang="de-CH" sz="2800" dirty="0" err="1">
                <a:latin typeface="+mn-lt"/>
              </a:rPr>
              <a:t>bonne</a:t>
            </a:r>
            <a:r>
              <a:rPr lang="de-CH" sz="2800" dirty="0">
                <a:latin typeface="+mn-lt"/>
              </a:rPr>
              <a:t> </a:t>
            </a:r>
            <a:r>
              <a:rPr lang="de-CH" sz="2800" dirty="0" err="1">
                <a:latin typeface="+mn-lt"/>
              </a:rPr>
              <a:t>pratique</a:t>
            </a:r>
            <a:r>
              <a:rPr lang="de-CH" sz="2800" dirty="0">
                <a:latin typeface="+mn-lt"/>
              </a:rPr>
              <a:t> 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>
                <a:solidFill>
                  <a:srgbClr val="C00000"/>
                </a:solidFill>
                <a:latin typeface="+mn-lt"/>
              </a:rPr>
              <a:t>Abandon du chlore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>
          <a:xfrm>
            <a:off x="216024" y="504155"/>
            <a:ext cx="7452320" cy="836613"/>
          </a:xfrm>
        </p:spPr>
        <p:txBody>
          <a:bodyPr/>
          <a:lstStyle/>
          <a:p>
            <a:pPr eaLnBrk="1" hangingPunct="1"/>
            <a:r>
              <a:rPr lang="de-CH" altLang="de-DE" sz="3600" b="1" dirty="0"/>
              <a:t>Abandon de la </a:t>
            </a:r>
            <a:r>
              <a:rPr lang="de-CH" altLang="de-DE" sz="3600" b="1" dirty="0" err="1"/>
              <a:t>désinfection</a:t>
            </a:r>
            <a:r>
              <a:rPr lang="de-CH" altLang="de-DE" sz="3600" b="1" dirty="0"/>
              <a:t> au chlore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0336" y="1343025"/>
            <a:ext cx="82804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 err="1">
                <a:latin typeface="+mn-lt"/>
              </a:rPr>
              <a:t>Ordonnance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,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bains</a:t>
            </a:r>
            <a:r>
              <a:rPr lang="de-CH" sz="2400" dirty="0">
                <a:latin typeface="+mn-lt"/>
              </a:rPr>
              <a:t> et des </a:t>
            </a:r>
            <a:r>
              <a:rPr lang="de-CH" sz="2400" dirty="0" err="1">
                <a:latin typeface="+mn-lt"/>
              </a:rPr>
              <a:t>douches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publics</a:t>
            </a:r>
            <a:r>
              <a:rPr lang="de-CH" sz="2400" dirty="0">
                <a:latin typeface="+mn-lt"/>
              </a:rPr>
              <a:t> (OEPSM)</a:t>
            </a: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Le chlore </a:t>
            </a:r>
            <a:r>
              <a:rPr lang="de-CH" sz="2400" dirty="0" err="1">
                <a:latin typeface="+mn-lt"/>
              </a:rPr>
              <a:t>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admis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désinfection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/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179388" y="2565400"/>
            <a:ext cx="8818562" cy="2447925"/>
            <a:chOff x="179512" y="2564905"/>
            <a:chExt cx="8819182" cy="2448272"/>
          </a:xfrm>
        </p:grpSpPr>
        <p:grpSp>
          <p:nvGrpSpPr>
            <p:cNvPr id="25606" name="Gruppieren 5"/>
            <p:cNvGrpSpPr>
              <a:grpSpLocks/>
            </p:cNvGrpSpPr>
            <p:nvPr/>
          </p:nvGrpSpPr>
          <p:grpSpPr bwMode="auto">
            <a:xfrm>
              <a:off x="179512" y="2564905"/>
              <a:ext cx="8819182" cy="2448272"/>
              <a:chOff x="179512" y="2780928"/>
              <a:chExt cx="8891190" cy="2544399"/>
            </a:xfrm>
          </p:grpSpPr>
          <p:pic>
            <p:nvPicPr>
              <p:cNvPr id="2560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780928"/>
                <a:ext cx="4501629" cy="254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797526"/>
                <a:ext cx="4354686" cy="196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Ellipse 8"/>
              <p:cNvSpPr/>
              <p:nvPr/>
            </p:nvSpPr>
            <p:spPr>
              <a:xfrm>
                <a:off x="179512" y="4005276"/>
                <a:ext cx="648232" cy="28711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CH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4645463" y="3133311"/>
              <a:ext cx="503273" cy="2778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24CBF-B87D-487B-A9A1-775DE620E253}"/>
              </a:ext>
            </a:extLst>
          </p:cNvPr>
          <p:cNvSpPr txBox="1"/>
          <p:nvPr/>
        </p:nvSpPr>
        <p:spPr>
          <a:xfrm>
            <a:off x="269732" y="2149361"/>
            <a:ext cx="410445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dirty="0"/>
              <a:t>Procédés de désinfection 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BD86D2-05FA-4A2A-9B15-200F769C3F67}"/>
              </a:ext>
            </a:extLst>
          </p:cNvPr>
          <p:cNvSpPr txBox="1"/>
          <p:nvPr/>
        </p:nvSpPr>
        <p:spPr>
          <a:xfrm>
            <a:off x="4644245" y="2149361"/>
            <a:ext cx="410445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dirty="0"/>
              <a:t>Agents désinfectants 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332" y="332656"/>
            <a:ext cx="8208912" cy="864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Désinfection</a:t>
            </a:r>
            <a:r>
              <a:rPr lang="de-CH" sz="3600" b="1" dirty="0"/>
              <a:t> au chlore: c’est </a:t>
            </a:r>
            <a:r>
              <a:rPr lang="de-CH" sz="3600" b="1" dirty="0" err="1"/>
              <a:t>quoi</a:t>
            </a:r>
            <a:r>
              <a:rPr lang="de-CH" sz="3600" b="1" dirty="0"/>
              <a:t>?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484784"/>
            <a:ext cx="8280400" cy="2231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 err="1">
                <a:latin typeface="+mn-lt"/>
              </a:rPr>
              <a:t>Détérioration</a:t>
            </a:r>
            <a:r>
              <a:rPr lang="de-CH" sz="2400" dirty="0">
                <a:latin typeface="+mn-lt"/>
              </a:rPr>
              <a:t> de la </a:t>
            </a:r>
            <a:r>
              <a:rPr lang="de-CH" sz="2400" dirty="0" err="1">
                <a:latin typeface="+mn-lt"/>
              </a:rPr>
              <a:t>membrane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cellulaire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bactéries</a:t>
            </a:r>
            <a:r>
              <a:rPr lang="de-CH" sz="2400" dirty="0">
                <a:latin typeface="+mn-lt"/>
              </a:rPr>
              <a:t>, de </a:t>
            </a:r>
            <a:r>
              <a:rPr lang="de-CH" sz="2400" dirty="0" err="1">
                <a:latin typeface="+mn-lt"/>
              </a:rPr>
              <a:t>l’enveloppe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protéinique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virus</a:t>
            </a:r>
            <a:r>
              <a:rPr lang="de-CH" sz="2400" dirty="0">
                <a:latin typeface="+mn-lt"/>
              </a:rPr>
              <a:t> et du </a:t>
            </a:r>
            <a:r>
              <a:rPr lang="de-CH" sz="2400" dirty="0" err="1">
                <a:latin typeface="+mn-lt"/>
              </a:rPr>
              <a:t>matériel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intracellulaire</a:t>
            </a:r>
            <a:endParaRPr lang="de-CH" sz="2400" dirty="0">
              <a:latin typeface="+mn-lt"/>
            </a:endParaRPr>
          </a:p>
          <a:p>
            <a:pPr marL="539750" indent="-539750" eaLnBrk="1" hangingPunct="1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  <a:defRPr/>
            </a:pPr>
            <a:r>
              <a:rPr lang="de-CH" sz="2400" dirty="0">
                <a:latin typeface="+mn-lt"/>
              </a:rPr>
              <a:t>	</a:t>
            </a:r>
            <a:r>
              <a:rPr lang="de-CH" sz="2400" dirty="0" err="1">
                <a:latin typeface="+mn-lt"/>
              </a:rPr>
              <a:t>perturbation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défaillance</a:t>
            </a:r>
            <a:r>
              <a:rPr lang="de-CH" sz="2400" dirty="0">
                <a:latin typeface="+mn-lt"/>
              </a:rPr>
              <a:t> du </a:t>
            </a:r>
            <a:r>
              <a:rPr lang="de-CH" sz="2400" dirty="0" err="1">
                <a:latin typeface="+mn-lt"/>
              </a:rPr>
              <a:t>métabolisme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cellules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  <a:defRPr/>
            </a:pPr>
            <a:r>
              <a:rPr lang="de-CH" sz="2400" dirty="0">
                <a:latin typeface="+mn-lt"/>
              </a:rPr>
              <a:t>	</a:t>
            </a:r>
            <a:r>
              <a:rPr lang="de-CH" sz="2400" dirty="0" err="1">
                <a:latin typeface="+mn-lt"/>
              </a:rPr>
              <a:t>passivation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agents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infectieux</a:t>
            </a:r>
            <a:endParaRPr lang="de-CH" sz="2400" dirty="0">
              <a:latin typeface="+mn-lt"/>
            </a:endParaRPr>
          </a:p>
          <a:p>
            <a:pPr eaLnBrk="1" hangingPunct="1">
              <a:defRPr/>
            </a:pPr>
            <a:endParaRPr lang="de-CH" dirty="0"/>
          </a:p>
        </p:txBody>
      </p:sp>
      <p:sp>
        <p:nvSpPr>
          <p:cNvPr id="6" name="Nach rechts gekrümmter Pfeil 5"/>
          <p:cNvSpPr/>
          <p:nvPr/>
        </p:nvSpPr>
        <p:spPr>
          <a:xfrm>
            <a:off x="466726" y="2392883"/>
            <a:ext cx="360362" cy="360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Nach rechts gekrümmter Pfeil 6"/>
          <p:cNvSpPr/>
          <p:nvPr/>
        </p:nvSpPr>
        <p:spPr>
          <a:xfrm>
            <a:off x="465138" y="2924944"/>
            <a:ext cx="360362" cy="360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060575"/>
            <a:ext cx="8678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>
                <a:solidFill>
                  <a:srgbClr val="C00000"/>
                </a:solidFill>
                <a:latin typeface="+mn-lt"/>
              </a:rPr>
              <a:t>Nouveau </a:t>
            </a:r>
            <a:r>
              <a:rPr lang="de-CH" sz="4000" b="1" dirty="0" err="1">
                <a:solidFill>
                  <a:srgbClr val="C00000"/>
                </a:solidFill>
                <a:latin typeface="+mn-lt"/>
              </a:rPr>
              <a:t>droit</a:t>
            </a:r>
            <a:r>
              <a:rPr lang="de-CH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sz="4000" b="1" dirty="0" err="1">
                <a:solidFill>
                  <a:srgbClr val="C00000"/>
                </a:solidFill>
                <a:latin typeface="+mn-lt"/>
              </a:rPr>
              <a:t>d’application</a:t>
            </a:r>
            <a:endParaRPr lang="de-CH" sz="4000" b="1" dirty="0">
              <a:solidFill>
                <a:srgbClr val="C00000"/>
              </a:solidFill>
              <a:latin typeface="+mn-lt"/>
            </a:endParaRPr>
          </a:p>
          <a:p>
            <a:pPr marL="573088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573088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 err="1">
                <a:latin typeface="+mn-lt"/>
              </a:rPr>
              <a:t>Règles</a:t>
            </a:r>
            <a:r>
              <a:rPr lang="de-CH" sz="2800" dirty="0">
                <a:latin typeface="+mn-lt"/>
              </a:rPr>
              <a:t> de </a:t>
            </a:r>
            <a:r>
              <a:rPr lang="de-CH" sz="2800" dirty="0" err="1">
                <a:latin typeface="+mn-lt"/>
              </a:rPr>
              <a:t>bonne</a:t>
            </a:r>
            <a:r>
              <a:rPr lang="de-CH" sz="2800" dirty="0">
                <a:latin typeface="+mn-lt"/>
              </a:rPr>
              <a:t> </a:t>
            </a:r>
            <a:r>
              <a:rPr lang="de-CH" sz="2800" dirty="0" err="1">
                <a:latin typeface="+mn-lt"/>
              </a:rPr>
              <a:t>pratique</a:t>
            </a:r>
            <a:endParaRPr lang="de-CH" sz="2800" dirty="0">
              <a:latin typeface="+mn-lt"/>
            </a:endParaRPr>
          </a:p>
          <a:p>
            <a:pPr marL="573088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573088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Abandon du chlore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27652" name="Textfeld 4"/>
          <p:cNvSpPr txBox="1">
            <a:spLocks noChangeArrowheads="1"/>
          </p:cNvSpPr>
          <p:nvPr/>
        </p:nvSpPr>
        <p:spPr bwMode="auto">
          <a:xfrm>
            <a:off x="684213" y="1700213"/>
            <a:ext cx="8280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251519" y="1052736"/>
            <a:ext cx="8713093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L’efficacité</a:t>
            </a:r>
            <a:r>
              <a:rPr lang="de-CH" sz="2400" dirty="0">
                <a:latin typeface="+mn-lt"/>
              </a:rPr>
              <a:t> de la </a:t>
            </a:r>
            <a:r>
              <a:rPr lang="de-CH" sz="2400" dirty="0" err="1">
                <a:latin typeface="+mn-lt"/>
              </a:rPr>
              <a:t>désinfection</a:t>
            </a:r>
            <a:r>
              <a:rPr lang="de-CH" sz="2400" dirty="0">
                <a:latin typeface="+mn-lt"/>
              </a:rPr>
              <a:t> au chlore </a:t>
            </a:r>
            <a:r>
              <a:rPr lang="de-CH" sz="2400" dirty="0" err="1">
                <a:latin typeface="+mn-lt"/>
              </a:rPr>
              <a:t>dépend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paramètres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suivants</a:t>
            </a:r>
            <a:r>
              <a:rPr lang="de-CH" sz="2400" dirty="0">
                <a:latin typeface="+mn-lt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Concentration</a:t>
            </a:r>
            <a:r>
              <a:rPr lang="de-CH" sz="2400" dirty="0">
                <a:latin typeface="+mn-lt"/>
              </a:rPr>
              <a:t> de chlore et </a:t>
            </a:r>
            <a:r>
              <a:rPr lang="de-CH" sz="2400" dirty="0" err="1">
                <a:latin typeface="+mn-lt"/>
              </a:rPr>
              <a:t>durée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d’action</a:t>
            </a:r>
            <a:endParaRPr lang="de-CH" sz="2400" u="sng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«</a:t>
            </a:r>
            <a:r>
              <a:rPr lang="de-CH" sz="2400" dirty="0" err="1">
                <a:latin typeface="+mn-lt"/>
              </a:rPr>
              <a:t>Impuretés</a:t>
            </a:r>
            <a:r>
              <a:rPr lang="de-CH" sz="2400" dirty="0">
                <a:latin typeface="+mn-lt"/>
              </a:rPr>
              <a:t>» </a:t>
            </a:r>
            <a:r>
              <a:rPr lang="de-CH" sz="2400" dirty="0" err="1">
                <a:latin typeface="+mn-lt"/>
              </a:rPr>
              <a:t>présentes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, avant </a:t>
            </a:r>
            <a:r>
              <a:rPr lang="de-CH" sz="2400" dirty="0" err="1">
                <a:latin typeface="+mn-lt"/>
              </a:rPr>
              <a:t>tout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particules</a:t>
            </a:r>
            <a:r>
              <a:rPr lang="de-CH" sz="2400" dirty="0">
                <a:latin typeface="+mn-lt"/>
              </a:rPr>
              <a:t> en </a:t>
            </a:r>
            <a:r>
              <a:rPr lang="de-CH" sz="2400" dirty="0" err="1">
                <a:latin typeface="+mn-lt"/>
              </a:rPr>
              <a:t>suspension</a:t>
            </a:r>
            <a:r>
              <a:rPr lang="de-CH" sz="2400" dirty="0">
                <a:latin typeface="+mn-lt"/>
              </a:rPr>
              <a:t> (</a:t>
            </a:r>
            <a:r>
              <a:rPr lang="de-CH" sz="2400" dirty="0" err="1">
                <a:latin typeface="+mn-lt"/>
              </a:rPr>
              <a:t>turbidité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particulaire</a:t>
            </a:r>
            <a:r>
              <a:rPr lang="de-CH" sz="2400" dirty="0">
                <a:latin typeface="+mn-lt"/>
              </a:rPr>
              <a:t>) et </a:t>
            </a:r>
            <a:r>
              <a:rPr lang="de-CH" sz="2400" dirty="0" err="1">
                <a:latin typeface="+mn-lt"/>
              </a:rPr>
              <a:t>particules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organiques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Valeur pH de </a:t>
            </a:r>
            <a:r>
              <a:rPr lang="de-CH" sz="2400" dirty="0" err="1">
                <a:latin typeface="+mn-lt"/>
              </a:rPr>
              <a:t>l’eau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Homogénéité</a:t>
            </a:r>
            <a:r>
              <a:rPr lang="de-CH" sz="2400" dirty="0">
                <a:latin typeface="+mn-lt"/>
              </a:rPr>
              <a:t> du mélange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Le chlore non </a:t>
            </a:r>
            <a:r>
              <a:rPr lang="de-CH" sz="2400" dirty="0" err="1">
                <a:latin typeface="+mn-lt"/>
              </a:rPr>
              <a:t>lié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consommé</a:t>
            </a:r>
            <a:r>
              <a:rPr lang="de-CH" sz="2400" dirty="0">
                <a:latin typeface="+mn-lt"/>
              </a:rPr>
              <a:t> par la </a:t>
            </a:r>
            <a:r>
              <a:rPr lang="de-CH" sz="2400" dirty="0" err="1">
                <a:latin typeface="+mn-lt"/>
              </a:rPr>
              <a:t>réaction</a:t>
            </a:r>
            <a:r>
              <a:rPr lang="de-CH" sz="2400" dirty="0">
                <a:latin typeface="+mn-lt"/>
              </a:rPr>
              <a:t>. La </a:t>
            </a:r>
            <a:r>
              <a:rPr lang="de-CH" sz="2400" dirty="0" err="1">
                <a:latin typeface="+mn-lt"/>
              </a:rPr>
              <a:t>concentration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s’infléchit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pendant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durée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réaction</a:t>
            </a:r>
            <a:r>
              <a:rPr lang="de-CH" sz="2400" dirty="0">
                <a:latin typeface="+mn-lt"/>
              </a:rPr>
              <a:t>. </a:t>
            </a:r>
          </a:p>
          <a:p>
            <a:pPr marL="266700" lvl="1"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dirty="0"/>
              <a:t>La </a:t>
            </a:r>
            <a:r>
              <a:rPr lang="de-CH" sz="2400" dirty="0" err="1"/>
              <a:t>teneur</a:t>
            </a:r>
            <a:r>
              <a:rPr lang="de-CH" sz="2400" dirty="0"/>
              <a:t> en chlore </a:t>
            </a:r>
            <a:r>
              <a:rPr lang="de-CH" sz="2400" u="sng" dirty="0" err="1"/>
              <a:t>résiduel</a:t>
            </a:r>
            <a:r>
              <a:rPr lang="de-CH" sz="2400" dirty="0"/>
              <a:t> après 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durée</a:t>
            </a:r>
            <a:r>
              <a:rPr lang="de-CH" sz="2400" dirty="0"/>
              <a:t> de </a:t>
            </a:r>
            <a:r>
              <a:rPr lang="de-CH" sz="2400" dirty="0" err="1"/>
              <a:t>réaction</a:t>
            </a:r>
            <a:r>
              <a:rPr lang="de-CH" sz="2400" dirty="0"/>
              <a:t> </a:t>
            </a:r>
            <a:r>
              <a:rPr lang="de-CH" sz="2400" dirty="0" err="1"/>
              <a:t>définie</a:t>
            </a:r>
            <a:r>
              <a:rPr lang="de-CH" sz="2400" dirty="0"/>
              <a:t> </a:t>
            </a:r>
            <a:r>
              <a:rPr lang="de-CH" sz="2400" dirty="0" err="1"/>
              <a:t>est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paramètre</a:t>
            </a:r>
            <a:r>
              <a:rPr lang="de-CH" sz="2400" dirty="0"/>
              <a:t> </a:t>
            </a:r>
            <a:r>
              <a:rPr lang="de-CH" sz="2400" dirty="0" err="1"/>
              <a:t>important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calcul</a:t>
            </a:r>
            <a:r>
              <a:rPr lang="de-CH" sz="2400" dirty="0"/>
              <a:t> </a:t>
            </a:r>
            <a:r>
              <a:rPr lang="de-CH" sz="2400" dirty="0" err="1"/>
              <a:t>d’une</a:t>
            </a:r>
            <a:r>
              <a:rPr lang="de-CH" sz="2400" dirty="0"/>
              <a:t> </a:t>
            </a:r>
            <a:r>
              <a:rPr lang="de-CH" sz="2400" dirty="0" err="1"/>
              <a:t>destruction</a:t>
            </a:r>
            <a:r>
              <a:rPr lang="de-CH" sz="2400" dirty="0"/>
              <a:t> </a:t>
            </a:r>
            <a:r>
              <a:rPr lang="de-CH" sz="2400" dirty="0" err="1"/>
              <a:t>suffisante</a:t>
            </a:r>
            <a:r>
              <a:rPr lang="de-CH" sz="2400" dirty="0"/>
              <a:t> et «</a:t>
            </a:r>
            <a:r>
              <a:rPr lang="de-CH" sz="2400" dirty="0" err="1"/>
              <a:t>fiable</a:t>
            </a:r>
            <a:r>
              <a:rPr lang="de-CH" sz="2400" dirty="0"/>
              <a:t>» des </a:t>
            </a:r>
            <a:r>
              <a:rPr lang="de-CH" sz="2400" dirty="0" err="1"/>
              <a:t>germes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Valeur maximale de chlore </a:t>
            </a:r>
            <a:r>
              <a:rPr lang="de-CH" sz="2400" dirty="0" err="1">
                <a:latin typeface="+mn-lt"/>
              </a:rPr>
              <a:t>libre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: 0.1 mg/l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9490" y="260648"/>
            <a:ext cx="8208912" cy="864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Désinfection</a:t>
            </a:r>
            <a:r>
              <a:rPr lang="de-CH" sz="3600" b="1" dirty="0"/>
              <a:t> au chlore: c’est </a:t>
            </a:r>
            <a:r>
              <a:rPr lang="de-CH" sz="3600" b="1" dirty="0" err="1"/>
              <a:t>quoi</a:t>
            </a:r>
            <a:r>
              <a:rPr lang="de-CH" sz="3600" b="1" dirty="0"/>
              <a:t>?</a:t>
            </a:r>
            <a:endParaRPr lang="de-CH" sz="3600" dirty="0"/>
          </a:p>
        </p:txBody>
      </p:sp>
      <p:sp>
        <p:nvSpPr>
          <p:cNvPr id="9" name="Nach rechts gekrümmter Pfeil 8"/>
          <p:cNvSpPr/>
          <p:nvPr/>
        </p:nvSpPr>
        <p:spPr>
          <a:xfrm>
            <a:off x="-108522" y="4653136"/>
            <a:ext cx="360040" cy="360040"/>
          </a:xfrm>
          <a:prstGeom prst="curvedRightArrow">
            <a:avLst>
              <a:gd name="adj1" fmla="val 25000"/>
              <a:gd name="adj2" fmla="val 50000"/>
              <a:gd name="adj3" fmla="val 17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2008" y="332656"/>
            <a:ext cx="7772400" cy="98028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Microorganismes</a:t>
            </a:r>
            <a:r>
              <a:rPr lang="de-CH" sz="3600" b="1" dirty="0"/>
              <a:t>: </a:t>
            </a:r>
            <a:r>
              <a:rPr lang="de-CH" sz="3600" b="1" dirty="0" err="1"/>
              <a:t>sensibilité</a:t>
            </a:r>
            <a:r>
              <a:rPr lang="de-CH" sz="3600" b="1" dirty="0"/>
              <a:t> variable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17" name="Rechteck 16"/>
          <p:cNvSpPr/>
          <p:nvPr/>
        </p:nvSpPr>
        <p:spPr>
          <a:xfrm>
            <a:off x="563216" y="4110983"/>
            <a:ext cx="2871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CH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Production</a:t>
            </a:r>
            <a:r>
              <a:rPr lang="de-CH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CH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d’eau</a:t>
            </a:r>
            <a:r>
              <a:rPr lang="de-CH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CH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potable</a:t>
            </a:r>
            <a:endParaRPr lang="de-CH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1475" y="4607958"/>
            <a:ext cx="87725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CH" sz="2400" b="1" spc="-50" dirty="0">
                <a:latin typeface="+mn-lt"/>
              </a:rPr>
              <a:t>Valeur c*t (mg*min/l): </a:t>
            </a:r>
            <a:r>
              <a:rPr lang="de-CH" sz="2400" b="1" spc="-50" dirty="0" err="1">
                <a:latin typeface="+mn-lt"/>
              </a:rPr>
              <a:t>inactivation</a:t>
            </a:r>
            <a:r>
              <a:rPr lang="de-CH" sz="2400" b="1" spc="-50" dirty="0">
                <a:latin typeface="+mn-lt"/>
              </a:rPr>
              <a:t> à </a:t>
            </a:r>
            <a:r>
              <a:rPr lang="de-CH" sz="2400" b="1" spc="-50" dirty="0" err="1">
                <a:latin typeface="+mn-lt"/>
              </a:rPr>
              <a:t>raison</a:t>
            </a:r>
            <a:r>
              <a:rPr lang="de-CH" sz="2400" b="1" spc="-50" dirty="0">
                <a:latin typeface="+mn-lt"/>
              </a:rPr>
              <a:t> de 2 </a:t>
            </a:r>
            <a:r>
              <a:rPr lang="de-CH" sz="2400" b="1" spc="-50" dirty="0" err="1">
                <a:latin typeface="+mn-lt"/>
              </a:rPr>
              <a:t>puissances</a:t>
            </a:r>
            <a:r>
              <a:rPr lang="de-CH" sz="2400" b="1" spc="-50" dirty="0">
                <a:latin typeface="+mn-lt"/>
              </a:rPr>
              <a:t> dix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dirty="0">
                <a:latin typeface="+mn-lt"/>
              </a:rPr>
              <a:t>E. coli 	0.03 – 0.05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dirty="0" err="1">
                <a:latin typeface="+mn-lt"/>
              </a:rPr>
              <a:t>Entérovirus</a:t>
            </a:r>
            <a:r>
              <a:rPr lang="de-CH" sz="2400" dirty="0">
                <a:latin typeface="+mn-lt"/>
              </a:rPr>
              <a:t>	1.00 – 4.00 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spc="-20" dirty="0" err="1">
                <a:latin typeface="+mn-lt"/>
              </a:rPr>
              <a:t>Oocystes</a:t>
            </a:r>
            <a:r>
              <a:rPr lang="de-CH" sz="2400" spc="-20" dirty="0">
                <a:latin typeface="+mn-lt"/>
              </a:rPr>
              <a:t> </a:t>
            </a:r>
            <a:r>
              <a:rPr lang="de-CH" sz="2400" spc="-20" dirty="0" err="1">
                <a:latin typeface="+mn-lt"/>
              </a:rPr>
              <a:t>cryptosporidiens</a:t>
            </a:r>
            <a:r>
              <a:rPr lang="de-CH" sz="2400" spc="-20" dirty="0">
                <a:latin typeface="+mn-lt"/>
              </a:rPr>
              <a:t> </a:t>
            </a:r>
            <a:r>
              <a:rPr lang="de-CH" sz="2400" dirty="0">
                <a:latin typeface="+mn-lt"/>
              </a:rPr>
              <a:t>	500 – 7000</a:t>
            </a: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4117876" y="-1434131"/>
            <a:ext cx="1872208" cy="8928992"/>
          </a:xfrm>
          <a:prstGeom prst="triangle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614140" y="2822094"/>
            <a:ext cx="122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+mj-lt"/>
              </a:rPr>
              <a:t>Bactéries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71474" y="1408232"/>
            <a:ext cx="1608237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>
                <a:latin typeface="+mj-lt"/>
              </a:rPr>
              <a:t>Très sensible </a:t>
            </a:r>
            <a:br>
              <a:rPr lang="de-CH" sz="1600" dirty="0">
                <a:latin typeface="+mj-lt"/>
              </a:rPr>
            </a:br>
            <a:r>
              <a:rPr lang="de-CH" sz="1600" dirty="0">
                <a:latin typeface="+mj-lt"/>
              </a:rPr>
              <a:t>au chlore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952640" y="1408232"/>
            <a:ext cx="1691716" cy="5847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err="1">
                <a:latin typeface="+mj-lt"/>
              </a:rPr>
              <a:t>Moyennement</a:t>
            </a:r>
            <a:r>
              <a:rPr lang="de-CH" sz="1600" dirty="0">
                <a:latin typeface="+mj-lt"/>
              </a:rPr>
              <a:t> sensible au chlore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39564" y="1435457"/>
            <a:ext cx="169171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err="1">
                <a:latin typeface="+mj-lt"/>
              </a:rPr>
              <a:t>Peu</a:t>
            </a:r>
            <a:r>
              <a:rPr lang="de-CH" sz="1600" dirty="0">
                <a:latin typeface="+mj-lt"/>
              </a:rPr>
              <a:t> sensible </a:t>
            </a:r>
            <a:br>
              <a:rPr lang="de-CH" sz="1600" dirty="0">
                <a:latin typeface="+mj-lt"/>
              </a:rPr>
            </a:br>
            <a:r>
              <a:rPr lang="de-CH" sz="1600" dirty="0">
                <a:latin typeface="+mj-lt"/>
              </a:rPr>
              <a:t>au chlore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276203" y="2695396"/>
            <a:ext cx="15919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+mj-lt"/>
              </a:rPr>
              <a:t>Protozoaires</a:t>
            </a:r>
            <a:r>
              <a:rPr lang="de-CH" dirty="0">
                <a:latin typeface="+mj-lt"/>
              </a:rPr>
              <a:t> (</a:t>
            </a:r>
            <a:r>
              <a:rPr lang="de-CH" dirty="0" err="1">
                <a:latin typeface="+mj-lt"/>
              </a:rPr>
              <a:t>unicellulaires</a:t>
            </a:r>
            <a:r>
              <a:rPr lang="de-CH" dirty="0">
                <a:latin typeface="+mj-lt"/>
              </a:rPr>
              <a:t>) 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449488" y="2845698"/>
            <a:ext cx="133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latin typeface="+mj-lt"/>
              </a:rPr>
              <a:t>    Virus</a:t>
            </a:r>
            <a:r>
              <a:rPr lang="de-CH" dirty="0"/>
              <a:t>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134257" y="2875280"/>
            <a:ext cx="6639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err="1">
                <a:latin typeface="+mj-lt"/>
              </a:rPr>
              <a:t>Algues</a:t>
            </a:r>
            <a:endParaRPr lang="de-CH" sz="1400" dirty="0">
              <a:latin typeface="+mj-lt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>
            <a:off x="3635896" y="2058322"/>
            <a:ext cx="0" cy="23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links und rechts 27"/>
          <p:cNvSpPr/>
          <p:nvPr/>
        </p:nvSpPr>
        <p:spPr>
          <a:xfrm>
            <a:off x="563216" y="3992365"/>
            <a:ext cx="3072680" cy="144016"/>
          </a:xfrm>
          <a:prstGeom prst="leftRightArrow">
            <a:avLst/>
          </a:prstGeom>
          <a:solidFill>
            <a:srgbClr val="39C5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Pfeil nach links und rechts 28"/>
          <p:cNvSpPr/>
          <p:nvPr/>
        </p:nvSpPr>
        <p:spPr>
          <a:xfrm rot="5400000">
            <a:off x="5020556" y="5320780"/>
            <a:ext cx="504056" cy="144016"/>
          </a:xfrm>
          <a:prstGeom prst="leftRightArrow">
            <a:avLst/>
          </a:prstGeom>
          <a:solidFill>
            <a:srgbClr val="39C5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 Verbindung 29"/>
          <p:cNvCxnSpPr/>
          <p:nvPr/>
        </p:nvCxnSpPr>
        <p:spPr>
          <a:xfrm flipH="1">
            <a:off x="5166218" y="5140760"/>
            <a:ext cx="203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5172677" y="5644816"/>
            <a:ext cx="190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ctrTitle"/>
          </p:nvPr>
        </p:nvSpPr>
        <p:spPr>
          <a:xfrm>
            <a:off x="361764" y="307479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 err="1"/>
              <a:t>Chloration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d’urgence</a:t>
            </a:r>
            <a:r>
              <a:rPr lang="de-CH" altLang="de-DE" sz="3600" b="1" dirty="0"/>
              <a:t>?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01936" y="1124743"/>
            <a:ext cx="885698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Pour </a:t>
            </a:r>
            <a:r>
              <a:rPr lang="de-CH" sz="2400" dirty="0" err="1">
                <a:latin typeface="+mn-lt"/>
              </a:rPr>
              <a:t>prévenir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risques</a:t>
            </a:r>
            <a:r>
              <a:rPr lang="de-CH" sz="2400" dirty="0">
                <a:latin typeface="+mn-lt"/>
              </a:rPr>
              <a:t> de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contamination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/>
              <a:t>généralisée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Destruction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bactéries</a:t>
            </a:r>
            <a:r>
              <a:rPr lang="de-CH" sz="2400" dirty="0">
                <a:latin typeface="+mn-lt"/>
              </a:rPr>
              <a:t> et des </a:t>
            </a:r>
            <a:r>
              <a:rPr lang="de-CH" sz="2400" dirty="0" err="1">
                <a:latin typeface="+mn-lt"/>
              </a:rPr>
              <a:t>virus</a:t>
            </a:r>
            <a:r>
              <a:rPr lang="de-CH" sz="2400" dirty="0">
                <a:latin typeface="+mn-lt"/>
              </a:rPr>
              <a:t> 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à </a:t>
            </a:r>
            <a:r>
              <a:rPr lang="de-CH" sz="2400" dirty="0" err="1">
                <a:latin typeface="+mn-lt"/>
              </a:rPr>
              <a:t>raison</a:t>
            </a:r>
            <a:r>
              <a:rPr lang="de-CH" sz="2400" dirty="0">
                <a:latin typeface="+mn-lt"/>
              </a:rPr>
              <a:t> de 4 </a:t>
            </a:r>
            <a:r>
              <a:rPr lang="de-CH" sz="2400" dirty="0" err="1">
                <a:latin typeface="+mn-lt"/>
              </a:rPr>
              <a:t>puissances</a:t>
            </a:r>
            <a:r>
              <a:rPr lang="de-CH" sz="2400" dirty="0">
                <a:latin typeface="+mn-lt"/>
              </a:rPr>
              <a:t> dix au </a:t>
            </a:r>
            <a:r>
              <a:rPr lang="de-CH" sz="2400" dirty="0" err="1">
                <a:latin typeface="+mn-lt"/>
              </a:rPr>
              <a:t>moins</a:t>
            </a:r>
            <a:r>
              <a:rPr lang="de-CH" sz="2400" dirty="0">
                <a:latin typeface="+mn-lt"/>
              </a:rPr>
              <a:t>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Destruction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protozoaires</a:t>
            </a:r>
            <a:r>
              <a:rPr lang="de-CH" sz="2400" dirty="0">
                <a:latin typeface="+mn-lt"/>
              </a:rPr>
              <a:t> (</a:t>
            </a:r>
            <a:r>
              <a:rPr lang="de-CH" sz="2400" dirty="0" err="1">
                <a:latin typeface="+mn-lt"/>
              </a:rPr>
              <a:t>unicellulaires</a:t>
            </a:r>
            <a:r>
              <a:rPr lang="de-CH" sz="2400" dirty="0">
                <a:latin typeface="+mn-lt"/>
              </a:rPr>
              <a:t>) si des </a:t>
            </a:r>
            <a:r>
              <a:rPr lang="de-CH" sz="2400" dirty="0" err="1">
                <a:latin typeface="+mn-lt"/>
              </a:rPr>
              <a:t>eaux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drainage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ou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surface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pénétré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le </a:t>
            </a:r>
            <a:r>
              <a:rPr lang="de-CH" sz="2400" dirty="0" err="1">
                <a:latin typeface="+mn-lt"/>
              </a:rPr>
              <a:t>réseau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Chloration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eaux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turbides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solution</a:t>
            </a:r>
            <a:r>
              <a:rPr lang="de-CH" sz="2400" dirty="0">
                <a:latin typeface="+mn-lt"/>
              </a:rPr>
              <a:t> No-Go.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de-CH" sz="2400" dirty="0">
                <a:latin typeface="+mn-lt"/>
              </a:rPr>
              <a:t>	</a:t>
            </a:r>
            <a:r>
              <a:rPr lang="de-CH" sz="2400" b="1" dirty="0" err="1">
                <a:latin typeface="+mn-lt"/>
              </a:rPr>
              <a:t>Consignes</a:t>
            </a:r>
            <a:r>
              <a:rPr lang="de-CH" sz="2400" b="1" dirty="0">
                <a:latin typeface="+mn-lt"/>
              </a:rPr>
              <a:t> OMS</a:t>
            </a:r>
            <a:r>
              <a:rPr lang="de-CH" sz="2400" dirty="0">
                <a:latin typeface="+mn-lt"/>
              </a:rPr>
              <a:t>: </a:t>
            </a:r>
            <a:br>
              <a:rPr lang="de-CH" sz="2400" dirty="0">
                <a:latin typeface="+mn-lt"/>
              </a:rPr>
            </a:br>
            <a:r>
              <a:rPr lang="de-CH" sz="2400" dirty="0" err="1">
                <a:latin typeface="+mn-lt"/>
              </a:rPr>
              <a:t>chloration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après </a:t>
            </a:r>
            <a:r>
              <a:rPr lang="de-CH" sz="2400" dirty="0" err="1">
                <a:latin typeface="+mn-lt"/>
              </a:rPr>
              <a:t>filtration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sable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dosage</a:t>
            </a:r>
            <a:r>
              <a:rPr lang="de-CH" sz="2400" dirty="0">
                <a:latin typeface="+mn-lt"/>
              </a:rPr>
              <a:t> 5 mg/l, 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chlore </a:t>
            </a:r>
            <a:r>
              <a:rPr lang="de-CH" sz="2400" dirty="0" err="1">
                <a:latin typeface="+mn-lt"/>
              </a:rPr>
              <a:t>résiduel</a:t>
            </a:r>
            <a:r>
              <a:rPr lang="de-CH" sz="2400" dirty="0">
                <a:latin typeface="+mn-lt"/>
              </a:rPr>
              <a:t> min. </a:t>
            </a:r>
            <a:r>
              <a:rPr lang="en-US" sz="2400" dirty="0">
                <a:latin typeface="+mn-lt"/>
              </a:rPr>
              <a:t>0,5 mg/l après </a:t>
            </a:r>
            <a:r>
              <a:rPr lang="en-US" sz="2400" dirty="0" err="1">
                <a:latin typeface="+mn-lt"/>
              </a:rPr>
              <a:t>mise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contact de 30 minutes. </a:t>
            </a:r>
            <a:br>
              <a:rPr lang="en-US" sz="2400" dirty="0">
                <a:latin typeface="+mn-lt"/>
              </a:rPr>
            </a:b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Suisse, </a:t>
            </a:r>
            <a:r>
              <a:rPr lang="en-US" sz="2400" dirty="0" err="1">
                <a:latin typeface="+mn-lt"/>
              </a:rPr>
              <a:t>cette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serait</a:t>
            </a:r>
            <a:r>
              <a:rPr lang="en-US" sz="2400" dirty="0">
                <a:latin typeface="+mn-lt"/>
              </a:rPr>
              <a:t> acceptable </a:t>
            </a:r>
            <a:r>
              <a:rPr lang="en-US" sz="2400" dirty="0" err="1">
                <a:latin typeface="+mn-lt"/>
              </a:rPr>
              <a:t>uniquement</a:t>
            </a:r>
            <a:r>
              <a:rPr lang="en-US" sz="2400" dirty="0">
                <a:latin typeface="+mn-lt"/>
              </a:rPr>
              <a:t> pour la </a:t>
            </a:r>
            <a:r>
              <a:rPr lang="en-US" sz="2400" dirty="0" err="1">
                <a:latin typeface="+mn-lt"/>
              </a:rPr>
              <a:t>survie</a:t>
            </a:r>
            <a:r>
              <a:rPr lang="en-US" sz="2400" dirty="0">
                <a:latin typeface="+mn-lt"/>
              </a:rPr>
              <a:t>…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12"/>
            <a:ext cx="3168352" cy="23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ch rechts gekrümmter Pfeil 5"/>
          <p:cNvSpPr/>
          <p:nvPr/>
        </p:nvSpPr>
        <p:spPr>
          <a:xfrm>
            <a:off x="88380" y="3739232"/>
            <a:ext cx="360040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900" y="188640"/>
            <a:ext cx="77724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Bonnes</a:t>
            </a:r>
            <a:r>
              <a:rPr lang="de-CH" sz="3600" b="1" dirty="0"/>
              <a:t> </a:t>
            </a:r>
            <a:r>
              <a:rPr lang="de-CH" sz="3600" b="1" dirty="0" err="1"/>
              <a:t>pratiques</a:t>
            </a:r>
            <a:r>
              <a:rPr lang="de-CH" sz="3600" b="1" dirty="0"/>
              <a:t> de </a:t>
            </a:r>
            <a:r>
              <a:rPr lang="de-CH" sz="3600" b="1" dirty="0" err="1"/>
              <a:t>chloration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66812" y="1317242"/>
            <a:ext cx="8959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Déterminer</a:t>
            </a:r>
            <a:r>
              <a:rPr lang="de-CH" sz="2000" dirty="0">
                <a:latin typeface="+mn-lt"/>
              </a:rPr>
              <a:t> la </a:t>
            </a:r>
            <a:r>
              <a:rPr lang="de-CH" sz="2000" dirty="0" err="1">
                <a:latin typeface="+mn-lt"/>
              </a:rPr>
              <a:t>qualité</a:t>
            </a:r>
            <a:r>
              <a:rPr lang="de-CH" sz="2000" dirty="0">
                <a:latin typeface="+mn-lt"/>
              </a:rPr>
              <a:t> des </a:t>
            </a:r>
            <a:r>
              <a:rPr lang="de-CH" sz="2000" dirty="0" err="1">
                <a:latin typeface="+mn-lt"/>
              </a:rPr>
              <a:t>eaux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brutes</a:t>
            </a:r>
            <a:r>
              <a:rPr lang="de-CH" sz="2000" dirty="0">
                <a:latin typeface="+mn-lt"/>
              </a:rPr>
              <a:t>: </a:t>
            </a:r>
            <a:br>
              <a:rPr lang="de-CH" sz="2000" dirty="0">
                <a:latin typeface="+mn-lt"/>
              </a:rPr>
            </a:br>
            <a:r>
              <a:rPr lang="de-CH" sz="2000" dirty="0">
                <a:latin typeface="+mn-lt"/>
              </a:rPr>
              <a:t>	</a:t>
            </a:r>
            <a:r>
              <a:rPr lang="de-CH" sz="2000" dirty="0" err="1">
                <a:latin typeface="+mn-lt"/>
              </a:rPr>
              <a:t>turbidité</a:t>
            </a:r>
            <a:r>
              <a:rPr lang="de-CH" sz="2000" dirty="0">
                <a:latin typeface="+mn-lt"/>
              </a:rPr>
              <a:t>, pH, </a:t>
            </a:r>
            <a:r>
              <a:rPr lang="de-CH" sz="2000" dirty="0" err="1">
                <a:latin typeface="+mn-lt"/>
              </a:rPr>
              <a:t>température</a:t>
            </a:r>
            <a:r>
              <a:rPr lang="de-CH" sz="2000" dirty="0">
                <a:latin typeface="+mn-lt"/>
              </a:rPr>
              <a:t>, </a:t>
            </a:r>
            <a:r>
              <a:rPr lang="de-CH" sz="2000" dirty="0" err="1">
                <a:latin typeface="+mn-lt"/>
              </a:rPr>
              <a:t>carbone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organique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dissous</a:t>
            </a:r>
            <a:r>
              <a:rPr lang="de-CH" sz="2000" dirty="0">
                <a:latin typeface="+mn-lt"/>
              </a:rPr>
              <a:t> COD, </a:t>
            </a:r>
            <a:r>
              <a:rPr lang="de-CH" sz="2000" dirty="0" err="1">
                <a:latin typeface="+mn-lt"/>
              </a:rPr>
              <a:t>ammonium</a:t>
            </a:r>
            <a:r>
              <a:rPr lang="de-CH" sz="2000" dirty="0">
                <a:latin typeface="+mn-lt"/>
              </a:rPr>
              <a:t>, </a:t>
            </a:r>
            <a:r>
              <a:rPr lang="de-CH" sz="2000" dirty="0" err="1">
                <a:latin typeface="+mn-lt"/>
              </a:rPr>
              <a:t>qualité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microbiologique</a:t>
            </a:r>
            <a:r>
              <a:rPr lang="de-CH" sz="2000" dirty="0">
                <a:latin typeface="+mn-lt"/>
              </a:rPr>
              <a:t>, 	</a:t>
            </a:r>
            <a:r>
              <a:rPr lang="de-CH" sz="2000" dirty="0" err="1">
                <a:latin typeface="+mn-lt"/>
              </a:rPr>
              <a:t>paramètres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connexes</a:t>
            </a:r>
            <a:r>
              <a:rPr lang="de-CH" sz="2000" dirty="0">
                <a:latin typeface="+mn-lt"/>
              </a:rPr>
              <a:t> (</a:t>
            </a:r>
            <a:r>
              <a:rPr lang="de-CH" sz="2000" dirty="0" err="1">
                <a:latin typeface="+mn-lt"/>
              </a:rPr>
              <a:t>débit</a:t>
            </a:r>
            <a:r>
              <a:rPr lang="de-CH" sz="2000" dirty="0">
                <a:latin typeface="+mn-lt"/>
              </a:rPr>
              <a:t>, </a:t>
            </a:r>
            <a:r>
              <a:rPr lang="de-CH" sz="2000" dirty="0" err="1">
                <a:latin typeface="+mn-lt"/>
              </a:rPr>
              <a:t>niveau</a:t>
            </a:r>
            <a:r>
              <a:rPr lang="de-CH" sz="2000" dirty="0">
                <a:latin typeface="+mn-lt"/>
              </a:rPr>
              <a:t> de la </a:t>
            </a:r>
            <a:r>
              <a:rPr lang="de-CH" sz="2000" dirty="0" err="1">
                <a:latin typeface="+mn-lt"/>
              </a:rPr>
              <a:t>nappe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phréatique</a:t>
            </a:r>
            <a:r>
              <a:rPr lang="de-CH" sz="2000" dirty="0">
                <a:latin typeface="+mn-lt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Eau </a:t>
            </a:r>
            <a:r>
              <a:rPr lang="de-CH" sz="2000" dirty="0" err="1">
                <a:latin typeface="+mn-lt"/>
              </a:rPr>
              <a:t>brute</a:t>
            </a:r>
            <a:r>
              <a:rPr lang="de-CH" sz="2000" dirty="0">
                <a:latin typeface="+mn-lt"/>
              </a:rPr>
              <a:t>: </a:t>
            </a:r>
            <a:r>
              <a:rPr lang="de-CH" sz="2000" dirty="0" err="1">
                <a:latin typeface="+mn-lt"/>
              </a:rPr>
              <a:t>qualité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requise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pour</a:t>
            </a:r>
            <a:r>
              <a:rPr lang="de-CH" sz="2000" dirty="0">
                <a:latin typeface="+mn-lt"/>
              </a:rPr>
              <a:t> la </a:t>
            </a:r>
            <a:r>
              <a:rPr lang="de-CH" sz="2000" dirty="0" err="1">
                <a:latin typeface="+mn-lt"/>
              </a:rPr>
              <a:t>chloration</a:t>
            </a:r>
            <a:r>
              <a:rPr lang="de-CH" sz="2000" dirty="0">
                <a:latin typeface="+mn-lt"/>
              </a:rPr>
              <a:t> (</a:t>
            </a:r>
            <a:r>
              <a:rPr lang="de-CH" sz="2000" dirty="0" err="1">
                <a:latin typeface="+mn-lt"/>
              </a:rPr>
              <a:t>traitement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monopalier</a:t>
            </a:r>
            <a:r>
              <a:rPr lang="de-CH" sz="2000" dirty="0">
                <a:latin typeface="+mn-lt"/>
              </a:rPr>
              <a:t>) : </a:t>
            </a:r>
          </a:p>
          <a:p>
            <a:pPr marL="266700" lvl="1" indent="3175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turbidité</a:t>
            </a:r>
            <a:r>
              <a:rPr lang="de-CH" sz="2000" dirty="0">
                <a:latin typeface="+mn-lt"/>
              </a:rPr>
              <a:t> &lt;1.0 NTU; pH &lt;8.0; COD &lt;2 mg/l; </a:t>
            </a:r>
            <a:r>
              <a:rPr lang="de-CH" sz="2000" dirty="0" err="1">
                <a:latin typeface="+mn-lt"/>
              </a:rPr>
              <a:t>ammonium</a:t>
            </a:r>
            <a:r>
              <a:rPr lang="de-CH" sz="2000" dirty="0">
                <a:latin typeface="+mn-lt"/>
              </a:rPr>
              <a:t> &lt;0.1 mg/l;</a:t>
            </a:r>
            <a:br>
              <a:rPr lang="de-CH" sz="2000" dirty="0">
                <a:latin typeface="+mn-lt"/>
              </a:rPr>
            </a:br>
            <a:r>
              <a:rPr lang="de-CH" sz="2000" dirty="0" err="1">
                <a:latin typeface="+mn-lt"/>
              </a:rPr>
              <a:t>aucune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contamination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fécale</a:t>
            </a:r>
            <a:r>
              <a:rPr lang="de-CH" sz="2000" dirty="0">
                <a:latin typeface="+mn-lt"/>
              </a:rPr>
              <a:t> permanente; </a:t>
            </a:r>
          </a:p>
          <a:p>
            <a:pPr marL="266700" lvl="1" indent="3175" eaLnBrk="1" hangingPunct="1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aucune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contamination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sporadique</a:t>
            </a:r>
            <a:r>
              <a:rPr lang="de-CH" sz="2000" dirty="0">
                <a:latin typeface="+mn-lt"/>
              </a:rPr>
              <a:t>  &gt;100 </a:t>
            </a:r>
            <a:r>
              <a:rPr lang="de-CH" sz="2000" dirty="0" err="1">
                <a:latin typeface="+mn-lt"/>
              </a:rPr>
              <a:t>germes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fécaux</a:t>
            </a:r>
            <a:r>
              <a:rPr lang="de-CH" sz="2000" dirty="0">
                <a:latin typeface="+mn-lt"/>
              </a:rPr>
              <a:t>/100 ml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Concentration</a:t>
            </a:r>
            <a:r>
              <a:rPr lang="de-CH" sz="2000" dirty="0">
                <a:latin typeface="+mn-lt"/>
              </a:rPr>
              <a:t> de chlore et </a:t>
            </a:r>
            <a:r>
              <a:rPr lang="de-CH" sz="2000" dirty="0" err="1">
                <a:latin typeface="+mn-lt"/>
              </a:rPr>
              <a:t>durée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contact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réglées</a:t>
            </a:r>
            <a:r>
              <a:rPr lang="de-CH" sz="2000" dirty="0">
                <a:latin typeface="+mn-lt"/>
              </a:rPr>
              <a:t> </a:t>
            </a:r>
            <a:r>
              <a:rPr lang="de-CH" sz="2000" u="sng" dirty="0">
                <a:latin typeface="+mn-lt"/>
              </a:rPr>
              <a:t>en </a:t>
            </a:r>
            <a:r>
              <a:rPr lang="de-CH" sz="2000" u="sng" dirty="0" err="1">
                <a:latin typeface="+mn-lt"/>
              </a:rPr>
              <a:t>permanence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pour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que</a:t>
            </a:r>
            <a:r>
              <a:rPr lang="de-CH" sz="2000" dirty="0">
                <a:latin typeface="+mn-lt"/>
              </a:rPr>
              <a:t>: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- La </a:t>
            </a:r>
            <a:r>
              <a:rPr lang="de-CH" sz="2000" dirty="0" err="1">
                <a:latin typeface="+mn-lt"/>
              </a:rPr>
              <a:t>désactivation</a:t>
            </a:r>
            <a:r>
              <a:rPr lang="de-CH" sz="2000" dirty="0">
                <a:latin typeface="+mn-lt"/>
              </a:rPr>
              <a:t> des </a:t>
            </a:r>
            <a:r>
              <a:rPr lang="de-CH" sz="2000" dirty="0" err="1">
                <a:latin typeface="+mn-lt"/>
              </a:rPr>
              <a:t>bactéries</a:t>
            </a:r>
            <a:r>
              <a:rPr lang="de-CH" sz="2000" dirty="0">
                <a:latin typeface="+mn-lt"/>
              </a:rPr>
              <a:t> et des </a:t>
            </a:r>
            <a:r>
              <a:rPr lang="de-CH" sz="2000" dirty="0" err="1">
                <a:latin typeface="+mn-lt"/>
              </a:rPr>
              <a:t>virus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soit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suffisante</a:t>
            </a:r>
            <a:r>
              <a:rPr lang="de-CH" sz="2000" dirty="0">
                <a:latin typeface="+mn-lt"/>
              </a:rPr>
              <a:t>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444500" algn="l"/>
              </a:tabLst>
              <a:defRPr/>
            </a:pPr>
            <a:r>
              <a:rPr lang="de-CH" sz="2000" dirty="0">
                <a:latin typeface="+mn-lt"/>
              </a:rPr>
              <a:t>- La </a:t>
            </a:r>
            <a:r>
              <a:rPr lang="de-CH" sz="2000" dirty="0" err="1">
                <a:latin typeface="+mn-lt"/>
              </a:rPr>
              <a:t>concentration</a:t>
            </a:r>
            <a:r>
              <a:rPr lang="de-CH" sz="2000" dirty="0">
                <a:latin typeface="+mn-lt"/>
              </a:rPr>
              <a:t> maximale de chlore </a:t>
            </a:r>
            <a:r>
              <a:rPr lang="de-CH" sz="2000" dirty="0" err="1">
                <a:latin typeface="+mn-lt"/>
              </a:rPr>
              <a:t>résiduel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soit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respectée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dans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l’eau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fournie</a:t>
            </a:r>
            <a:r>
              <a:rPr lang="de-CH" sz="2000" dirty="0">
                <a:latin typeface="+mn-lt"/>
              </a:rPr>
              <a:t> au </a:t>
            </a:r>
            <a:r>
              <a:rPr lang="de-CH" sz="2000" dirty="0" err="1">
                <a:latin typeface="+mn-lt"/>
              </a:rPr>
              <a:t>robinet</a:t>
            </a:r>
            <a:r>
              <a:rPr lang="de-CH" sz="2000" dirty="0">
                <a:latin typeface="+mn-lt"/>
              </a:rPr>
              <a:t>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- </a:t>
            </a:r>
            <a:r>
              <a:rPr lang="de-CH" sz="2000" dirty="0" err="1">
                <a:latin typeface="+mn-lt"/>
              </a:rPr>
              <a:t>L’eau</a:t>
            </a:r>
            <a:r>
              <a:rPr lang="de-CH" sz="2000" dirty="0">
                <a:latin typeface="+mn-lt"/>
              </a:rPr>
              <a:t> ne </a:t>
            </a:r>
            <a:r>
              <a:rPr lang="de-CH" sz="2000" dirty="0" err="1">
                <a:latin typeface="+mn-lt"/>
              </a:rPr>
              <a:t>subisse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aucune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détérioration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organoleptique</a:t>
            </a:r>
            <a:r>
              <a:rPr lang="de-CH" sz="2000" dirty="0">
                <a:latin typeface="+mn-lt"/>
              </a:rPr>
              <a:t> (</a:t>
            </a:r>
            <a:r>
              <a:rPr lang="de-CH" sz="2000" dirty="0" err="1">
                <a:latin typeface="+mn-lt"/>
              </a:rPr>
              <a:t>goût</a:t>
            </a:r>
            <a:r>
              <a:rPr lang="de-CH" sz="2000" dirty="0">
                <a:latin typeface="+mn-lt"/>
              </a:rPr>
              <a:t> /</a:t>
            </a:r>
            <a:r>
              <a:rPr lang="de-CH" sz="2000" dirty="0" err="1">
                <a:latin typeface="+mn-lt"/>
              </a:rPr>
              <a:t>odeur</a:t>
            </a:r>
            <a:r>
              <a:rPr lang="de-CH" sz="2000" dirty="0">
                <a:latin typeface="+mn-lt"/>
              </a:rPr>
              <a:t>) et ne </a:t>
            </a:r>
            <a:r>
              <a:rPr lang="de-CH" sz="2000" dirty="0" err="1">
                <a:latin typeface="+mn-lt"/>
              </a:rPr>
              <a:t>contienne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aucun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produit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secondaire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désinfection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évitable</a:t>
            </a:r>
            <a:r>
              <a:rPr lang="de-CH" sz="2000" dirty="0">
                <a:latin typeface="+mn-lt"/>
              </a:rPr>
              <a:t>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endParaRPr lang="de-CH" sz="2000" dirty="0"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(cf. </a:t>
            </a:r>
            <a:r>
              <a:rPr lang="de-CH" sz="2000" dirty="0" err="1">
                <a:latin typeface="+mn-lt"/>
              </a:rPr>
              <a:t>critères</a:t>
            </a:r>
            <a:r>
              <a:rPr lang="de-CH" sz="2000" dirty="0">
                <a:latin typeface="+mn-lt"/>
              </a:rPr>
              <a:t> BP </a:t>
            </a:r>
            <a:r>
              <a:rPr lang="de-CH" sz="2000" dirty="0" err="1">
                <a:latin typeface="+mn-lt"/>
              </a:rPr>
              <a:t>selon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manuel</a:t>
            </a:r>
            <a:r>
              <a:rPr lang="de-CH" sz="2000" dirty="0">
                <a:latin typeface="+mn-lt"/>
              </a:rPr>
              <a:t> BP, </a:t>
            </a:r>
            <a:r>
              <a:rPr lang="de-CH" sz="2000" dirty="0" err="1">
                <a:latin typeface="+mn-lt"/>
              </a:rPr>
              <a:t>directive</a:t>
            </a:r>
            <a:r>
              <a:rPr lang="de-CH" sz="2000" dirty="0">
                <a:latin typeface="+mn-lt"/>
              </a:rPr>
              <a:t> SSIGE W12, </a:t>
            </a:r>
            <a:r>
              <a:rPr lang="de-CH" sz="2000" dirty="0" err="1">
                <a:latin typeface="+mn-lt"/>
              </a:rPr>
              <a:t>module</a:t>
            </a:r>
            <a:r>
              <a:rPr lang="de-CH" sz="2000" dirty="0">
                <a:latin typeface="+mn-lt"/>
              </a:rPr>
              <a:t> G)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184200" y="3571707"/>
            <a:ext cx="3743325" cy="2257447"/>
            <a:chOff x="683567" y="3789041"/>
            <a:chExt cx="3744417" cy="2257077"/>
          </a:xfrm>
        </p:grpSpPr>
        <p:sp>
          <p:nvSpPr>
            <p:cNvPr id="6" name="Ellipse 5"/>
            <p:cNvSpPr/>
            <p:nvPr/>
          </p:nvSpPr>
          <p:spPr>
            <a:xfrm>
              <a:off x="683567" y="3789041"/>
              <a:ext cx="279482" cy="3603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/>
            </a:p>
          </p:txBody>
        </p:sp>
        <p:cxnSp>
          <p:nvCxnSpPr>
            <p:cNvPr id="7" name="Gerade Verbindung mit Pfeil 6"/>
            <p:cNvCxnSpPr>
              <a:cxnSpLocks/>
            </p:cNvCxnSpPr>
            <p:nvPr/>
          </p:nvCxnSpPr>
          <p:spPr>
            <a:xfrm flipV="1">
              <a:off x="791548" y="4149346"/>
              <a:ext cx="0" cy="16967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2"/>
            <p:cNvCxnSpPr>
              <a:cxnSpLocks/>
              <a:endCxn id="10" idx="1"/>
            </p:cNvCxnSpPr>
            <p:nvPr/>
          </p:nvCxnSpPr>
          <p:spPr>
            <a:xfrm>
              <a:off x="791548" y="5846096"/>
              <a:ext cx="46844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1259997" y="5646074"/>
              <a:ext cx="3167987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CH" sz="2000" dirty="0">
                  <a:solidFill>
                    <a:srgbClr val="FF0000"/>
                  </a:solidFill>
                  <a:latin typeface="+mj-lt"/>
                </a:rPr>
                <a:t>C’est </a:t>
              </a:r>
              <a:r>
                <a:rPr lang="de-CH" sz="2000" dirty="0" err="1">
                  <a:solidFill>
                    <a:srgbClr val="FF0000"/>
                  </a:solidFill>
                  <a:latin typeface="+mj-lt"/>
                </a:rPr>
                <a:t>tout</a:t>
              </a:r>
              <a:r>
                <a:rPr lang="de-CH" sz="2000" dirty="0">
                  <a:solidFill>
                    <a:srgbClr val="FF0000"/>
                  </a:solidFill>
                  <a:latin typeface="+mj-lt"/>
                </a:rPr>
                <a:t>, sauf simple!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484784"/>
            <a:ext cx="882047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000" b="1" dirty="0" err="1">
                <a:latin typeface="+mn-lt"/>
              </a:rPr>
              <a:t>Aspects</a:t>
            </a:r>
            <a:r>
              <a:rPr lang="de-CH" sz="2000" b="1" dirty="0">
                <a:latin typeface="+mn-lt"/>
              </a:rPr>
              <a:t> </a:t>
            </a:r>
            <a:r>
              <a:rPr lang="de-CH" sz="2000" b="1" dirty="0" err="1">
                <a:latin typeface="+mn-lt"/>
              </a:rPr>
              <a:t>techniques</a:t>
            </a:r>
            <a:r>
              <a:rPr lang="de-CH" sz="2000" b="1" dirty="0">
                <a:latin typeface="+mn-lt"/>
              </a:rPr>
              <a:t> et </a:t>
            </a:r>
            <a:r>
              <a:rPr lang="de-CH" sz="2000" b="1" dirty="0" err="1">
                <a:latin typeface="+mn-lt"/>
              </a:rPr>
              <a:t>opérationnels</a:t>
            </a:r>
            <a:endParaRPr lang="de-CH" sz="2000" b="1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Possibilité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rejeter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l’eau</a:t>
            </a:r>
            <a:r>
              <a:rPr lang="de-CH" sz="2000" dirty="0">
                <a:latin typeface="+mn-lt"/>
              </a:rPr>
              <a:t> après </a:t>
            </a:r>
            <a:r>
              <a:rPr lang="de-CH" sz="2000" dirty="0" err="1">
                <a:latin typeface="+mn-lt"/>
              </a:rPr>
              <a:t>mesure</a:t>
            </a:r>
            <a:r>
              <a:rPr lang="de-CH" sz="2000" dirty="0">
                <a:latin typeface="+mn-lt"/>
              </a:rPr>
              <a:t> de la </a:t>
            </a:r>
            <a:r>
              <a:rPr lang="de-CH" sz="2000" dirty="0" err="1">
                <a:latin typeface="+mn-lt"/>
              </a:rPr>
              <a:t>turbidité</a:t>
            </a:r>
            <a:r>
              <a:rPr lang="de-CH" sz="2000" dirty="0">
                <a:latin typeface="+mn-lt"/>
              </a:rPr>
              <a:t> (</a:t>
            </a:r>
            <a:r>
              <a:rPr lang="de-CH" sz="2000" dirty="0" err="1">
                <a:latin typeface="+mn-lt"/>
              </a:rPr>
              <a:t>év</a:t>
            </a:r>
            <a:r>
              <a:rPr lang="de-CH" sz="2000" dirty="0">
                <a:latin typeface="+mn-lt"/>
              </a:rPr>
              <a:t>. </a:t>
            </a:r>
            <a:r>
              <a:rPr lang="de-CH" sz="2000" dirty="0" err="1">
                <a:latin typeface="+mn-lt"/>
              </a:rPr>
              <a:t>avec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mesure</a:t>
            </a:r>
            <a:r>
              <a:rPr lang="de-CH" sz="2000" dirty="0">
                <a:latin typeface="+mn-lt"/>
              </a:rPr>
              <a:t> du </a:t>
            </a:r>
            <a:r>
              <a:rPr lang="de-CH" sz="2000" dirty="0" err="1">
                <a:latin typeface="+mn-lt"/>
              </a:rPr>
              <a:t>carbone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organique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dissous</a:t>
            </a:r>
            <a:r>
              <a:rPr lang="de-CH" sz="2000" dirty="0">
                <a:latin typeface="+mn-lt"/>
              </a:rPr>
              <a:t> COD </a:t>
            </a:r>
            <a:r>
              <a:rPr lang="de-CH" sz="2000" dirty="0" err="1">
                <a:latin typeface="+mn-lt"/>
              </a:rPr>
              <a:t>ou</a:t>
            </a:r>
            <a:r>
              <a:rPr lang="de-CH" sz="2000" dirty="0">
                <a:latin typeface="+mn-lt"/>
              </a:rPr>
              <a:t> du </a:t>
            </a:r>
            <a:r>
              <a:rPr lang="de-CH" sz="2000" dirty="0" err="1">
                <a:latin typeface="+mn-lt"/>
              </a:rPr>
              <a:t>coefficient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d’absorption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spectrale</a:t>
            </a:r>
            <a:r>
              <a:rPr lang="de-CH" sz="2000" dirty="0">
                <a:latin typeface="+mn-lt"/>
              </a:rPr>
              <a:t> CAS): </a:t>
            </a:r>
            <a:r>
              <a:rPr lang="de-CH" sz="2000" dirty="0" err="1">
                <a:latin typeface="+mn-lt"/>
              </a:rPr>
              <a:t>fonction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installée</a:t>
            </a:r>
            <a:r>
              <a:rPr lang="de-CH" sz="2000" dirty="0">
                <a:latin typeface="+mn-lt"/>
              </a:rPr>
              <a:t> et </a:t>
            </a:r>
            <a:r>
              <a:rPr lang="de-CH" sz="2000" dirty="0" err="1">
                <a:latin typeface="+mn-lt"/>
              </a:rPr>
              <a:t>intégrée</a:t>
            </a:r>
            <a:r>
              <a:rPr lang="de-CH" sz="2000" dirty="0">
                <a:latin typeface="+mn-lt"/>
              </a:rPr>
              <a:t> au poste de </a:t>
            </a:r>
            <a:r>
              <a:rPr lang="de-CH" sz="2000" dirty="0" err="1">
                <a:latin typeface="+mn-lt"/>
              </a:rPr>
              <a:t>commande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Signal et </a:t>
            </a:r>
            <a:r>
              <a:rPr lang="de-CH" sz="2000" dirty="0" err="1">
                <a:latin typeface="+mn-lt"/>
              </a:rPr>
              <a:t>dispositif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d’alarme</a:t>
            </a:r>
            <a:r>
              <a:rPr lang="de-CH" sz="2000" dirty="0">
                <a:latin typeface="+mn-lt"/>
              </a:rPr>
              <a:t> en </a:t>
            </a:r>
            <a:r>
              <a:rPr lang="de-CH" sz="2000" dirty="0" err="1">
                <a:latin typeface="+mn-lt"/>
              </a:rPr>
              <a:t>cas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dépassement</a:t>
            </a:r>
            <a:r>
              <a:rPr lang="de-CH" sz="2000" dirty="0">
                <a:latin typeface="+mn-lt"/>
              </a:rPr>
              <a:t> des </a:t>
            </a:r>
            <a:r>
              <a:rPr lang="de-CH" sz="2000" dirty="0" err="1">
                <a:latin typeface="+mn-lt"/>
              </a:rPr>
              <a:t>valeurs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consigne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Surveillance </a:t>
            </a:r>
            <a:r>
              <a:rPr lang="de-CH" sz="2000" dirty="0" err="1">
                <a:latin typeface="+mn-lt"/>
              </a:rPr>
              <a:t>adéquate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dans</a:t>
            </a:r>
            <a:r>
              <a:rPr lang="de-CH" sz="2000" dirty="0">
                <a:latin typeface="+mn-lt"/>
              </a:rPr>
              <a:t> le </a:t>
            </a:r>
            <a:r>
              <a:rPr lang="de-CH" sz="2000" dirty="0" err="1">
                <a:latin typeface="+mn-lt"/>
              </a:rPr>
              <a:t>cadre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l’autocontrôle</a:t>
            </a:r>
            <a:r>
              <a:rPr lang="de-CH" sz="2000" dirty="0">
                <a:latin typeface="+mn-lt"/>
              </a:rPr>
              <a:t>: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Mesures</a:t>
            </a:r>
            <a:r>
              <a:rPr lang="de-CH" sz="2000" dirty="0">
                <a:latin typeface="+mn-lt"/>
              </a:rPr>
              <a:t> manuelles </a:t>
            </a:r>
            <a:r>
              <a:rPr lang="de-CH" sz="2000" dirty="0" err="1">
                <a:latin typeface="+mn-lt"/>
              </a:rPr>
              <a:t>pour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vérifier</a:t>
            </a:r>
            <a:r>
              <a:rPr lang="de-CH" sz="2000" dirty="0">
                <a:latin typeface="+mn-lt"/>
              </a:rPr>
              <a:t> la </a:t>
            </a:r>
            <a:r>
              <a:rPr lang="de-CH" sz="2000" dirty="0" err="1">
                <a:latin typeface="+mn-lt"/>
              </a:rPr>
              <a:t>mesure</a:t>
            </a:r>
            <a:r>
              <a:rPr lang="de-CH" sz="2000" dirty="0">
                <a:latin typeface="+mn-lt"/>
              </a:rPr>
              <a:t> du chlore en </a:t>
            </a:r>
            <a:r>
              <a:rPr lang="de-CH" sz="2000" dirty="0" err="1">
                <a:latin typeface="+mn-lt"/>
              </a:rPr>
              <a:t>continu</a:t>
            </a:r>
            <a:endParaRPr lang="de-CH" sz="2000" dirty="0">
              <a:latin typeface="+mn-lt"/>
            </a:endParaRP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Analyse en </a:t>
            </a:r>
            <a:r>
              <a:rPr lang="de-CH" sz="2000" dirty="0" err="1">
                <a:latin typeface="+mn-lt"/>
              </a:rPr>
              <a:t>laboratoire</a:t>
            </a:r>
            <a:r>
              <a:rPr lang="de-CH" sz="2000" dirty="0">
                <a:latin typeface="+mn-lt"/>
              </a:rPr>
              <a:t>  des </a:t>
            </a:r>
            <a:r>
              <a:rPr lang="de-CH" sz="2000" dirty="0" err="1">
                <a:latin typeface="+mn-lt"/>
              </a:rPr>
              <a:t>sous-produits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désinfection</a:t>
            </a:r>
            <a:r>
              <a:rPr lang="de-CH" sz="2000" dirty="0">
                <a:latin typeface="+mn-lt"/>
              </a:rPr>
              <a:t> (p. ex. </a:t>
            </a:r>
            <a:r>
              <a:rPr lang="fr-CH" sz="2000" dirty="0" err="1"/>
              <a:t>trihalométhanes</a:t>
            </a:r>
            <a:r>
              <a:rPr lang="de-CH" sz="2000" dirty="0">
                <a:latin typeface="+mn-lt"/>
              </a:rPr>
              <a:t>)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Analyses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microbiologiques</a:t>
            </a:r>
            <a:r>
              <a:rPr lang="de-CH" sz="2000" dirty="0">
                <a:latin typeface="+mn-lt"/>
              </a:rPr>
              <a:t> (</a:t>
            </a:r>
            <a:r>
              <a:rPr lang="de-CH" sz="2000" dirty="0" err="1">
                <a:latin typeface="+mn-lt"/>
              </a:rPr>
              <a:t>paramètres</a:t>
            </a:r>
            <a:r>
              <a:rPr lang="de-CH" sz="2000" dirty="0">
                <a:latin typeface="+mn-lt"/>
              </a:rPr>
              <a:t> de </a:t>
            </a:r>
            <a:r>
              <a:rPr lang="de-CH" sz="2000" dirty="0" err="1">
                <a:latin typeface="+mn-lt"/>
              </a:rPr>
              <a:t>routine</a:t>
            </a:r>
            <a:r>
              <a:rPr lang="de-CH" sz="2000" dirty="0">
                <a:latin typeface="+mn-lt"/>
              </a:rPr>
              <a:t>)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Contrôle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d’efficacité</a:t>
            </a:r>
            <a:r>
              <a:rPr lang="de-CH" sz="2000" dirty="0">
                <a:latin typeface="+mn-lt"/>
              </a:rPr>
              <a:t> si </a:t>
            </a:r>
            <a:r>
              <a:rPr lang="de-CH" sz="2000" dirty="0" err="1">
                <a:latin typeface="+mn-lt"/>
              </a:rPr>
              <a:t>nécessaire</a:t>
            </a:r>
            <a:r>
              <a:rPr lang="de-CH" sz="2000" dirty="0">
                <a:latin typeface="+mn-lt"/>
              </a:rPr>
              <a:t>: </a:t>
            </a:r>
            <a:r>
              <a:rPr lang="de-CH" sz="2000" dirty="0" err="1">
                <a:latin typeface="+mn-lt"/>
              </a:rPr>
              <a:t>analyse</a:t>
            </a:r>
            <a:r>
              <a:rPr lang="de-CH" sz="2000" dirty="0">
                <a:latin typeface="+mn-lt"/>
              </a:rPr>
              <a:t> des </a:t>
            </a:r>
            <a:r>
              <a:rPr lang="de-CH" sz="2000" dirty="0" err="1">
                <a:latin typeface="+mn-lt"/>
              </a:rPr>
              <a:t>spores</a:t>
            </a:r>
            <a:endParaRPr lang="de-CH" sz="2000" dirty="0">
              <a:latin typeface="+mn-lt"/>
            </a:endParaRPr>
          </a:p>
          <a:p>
            <a:pPr marL="266700" eaLnBrk="1" hangingPunct="1">
              <a:tabLst>
                <a:tab pos="266700" algn="l"/>
              </a:tabLst>
              <a:defRPr/>
            </a:pPr>
            <a:endParaRPr lang="de-CH" sz="2000" dirty="0">
              <a:latin typeface="+mn-lt"/>
            </a:endParaRPr>
          </a:p>
          <a:p>
            <a:pPr eaLnBrk="1" hangingPunct="1">
              <a:tabLst>
                <a:tab pos="266700" algn="l"/>
              </a:tabLst>
              <a:defRPr/>
            </a:pPr>
            <a:r>
              <a:rPr lang="de-CH" sz="2000" dirty="0">
                <a:solidFill>
                  <a:prstClr val="black"/>
                </a:solidFill>
                <a:latin typeface="+mn-lt"/>
              </a:rPr>
              <a:t>(cf. </a:t>
            </a:r>
            <a:r>
              <a:rPr lang="de-CH" sz="2000" dirty="0" err="1">
                <a:solidFill>
                  <a:prstClr val="black"/>
                </a:solidFill>
                <a:latin typeface="+mn-lt"/>
              </a:rPr>
              <a:t>critères</a:t>
            </a:r>
            <a:r>
              <a:rPr lang="de-CH" sz="2000" dirty="0">
                <a:solidFill>
                  <a:prstClr val="black"/>
                </a:solidFill>
                <a:latin typeface="+mn-lt"/>
              </a:rPr>
              <a:t> BP, </a:t>
            </a:r>
            <a:r>
              <a:rPr lang="de-CH" sz="2000" dirty="0" err="1">
                <a:solidFill>
                  <a:prstClr val="black"/>
                </a:solidFill>
                <a:latin typeface="+mn-lt"/>
              </a:rPr>
              <a:t>selon</a:t>
            </a:r>
            <a:r>
              <a:rPr lang="de-CH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de-CH" sz="2000" dirty="0" err="1">
                <a:solidFill>
                  <a:prstClr val="black"/>
                </a:solidFill>
                <a:latin typeface="+mn-lt"/>
              </a:rPr>
              <a:t>manuel</a:t>
            </a:r>
            <a:r>
              <a:rPr lang="de-CH" sz="2000" dirty="0">
                <a:solidFill>
                  <a:prstClr val="black"/>
                </a:solidFill>
                <a:latin typeface="+mn-lt"/>
              </a:rPr>
              <a:t> BP, </a:t>
            </a:r>
            <a:r>
              <a:rPr lang="de-CH" sz="2000" dirty="0" err="1">
                <a:solidFill>
                  <a:prstClr val="black"/>
                </a:solidFill>
                <a:latin typeface="+mn-lt"/>
              </a:rPr>
              <a:t>directive</a:t>
            </a:r>
            <a:r>
              <a:rPr lang="de-CH" sz="2000" dirty="0">
                <a:solidFill>
                  <a:prstClr val="black"/>
                </a:solidFill>
                <a:latin typeface="+mn-lt"/>
              </a:rPr>
              <a:t> SSIGE W12, </a:t>
            </a:r>
            <a:r>
              <a:rPr lang="de-CH" sz="2000" dirty="0" err="1">
                <a:solidFill>
                  <a:prstClr val="black"/>
                </a:solidFill>
                <a:latin typeface="+mn-lt"/>
              </a:rPr>
              <a:t>module</a:t>
            </a:r>
            <a:r>
              <a:rPr lang="de-CH" sz="2000" dirty="0">
                <a:solidFill>
                  <a:prstClr val="black"/>
                </a:solidFill>
                <a:latin typeface="+mn-lt"/>
              </a:rPr>
              <a:t> G)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Bonnes</a:t>
            </a:r>
            <a:r>
              <a:rPr lang="de-CH" sz="3600" b="1" dirty="0"/>
              <a:t> </a:t>
            </a:r>
            <a:r>
              <a:rPr lang="de-CH" sz="3600" b="1" dirty="0" err="1"/>
              <a:t>pratiques</a:t>
            </a:r>
            <a:r>
              <a:rPr lang="de-CH" sz="3600" b="1" dirty="0"/>
              <a:t> de </a:t>
            </a:r>
            <a:r>
              <a:rPr lang="de-CH" sz="3600" b="1" dirty="0" err="1"/>
              <a:t>chloration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592" y="288479"/>
            <a:ext cx="7772400" cy="98028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 err="1"/>
              <a:t>Procédé</a:t>
            </a:r>
            <a:r>
              <a:rPr lang="de-CH" sz="3600" b="1" dirty="0"/>
              <a:t> de </a:t>
            </a:r>
            <a:r>
              <a:rPr lang="de-CH" sz="3600" b="1" dirty="0" err="1"/>
              <a:t>traitement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18592" y="1268760"/>
            <a:ext cx="82804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 err="1">
                <a:latin typeface="+mn-lt"/>
              </a:rPr>
              <a:t>Eléments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déterminants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sélection</a:t>
            </a:r>
            <a:r>
              <a:rPr lang="de-CH" sz="2400" dirty="0">
                <a:latin typeface="+mn-lt"/>
              </a:rPr>
              <a:t> du </a:t>
            </a:r>
            <a:r>
              <a:rPr lang="de-CH" sz="2400" dirty="0" err="1">
                <a:latin typeface="+mn-lt"/>
              </a:rPr>
              <a:t>procédé</a:t>
            </a:r>
            <a:r>
              <a:rPr lang="de-CH" sz="2400" dirty="0"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Risques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constatés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le </a:t>
            </a:r>
            <a:r>
              <a:rPr lang="de-CH" sz="2400" dirty="0" err="1">
                <a:latin typeface="+mn-lt"/>
              </a:rPr>
              <a:t>bassin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versant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Qualité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microbiologique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chimique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eaux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brutes</a:t>
            </a:r>
            <a:endParaRPr lang="de-CH" sz="2400" dirty="0"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important</a:t>
            </a: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: plage de </a:t>
            </a:r>
            <a:r>
              <a:rPr lang="de-CH" sz="240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variation</a:t>
            </a: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de la </a:t>
            </a:r>
            <a:r>
              <a:rPr lang="de-CH" sz="240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qualité</a:t>
            </a: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des </a:t>
            </a:r>
            <a:r>
              <a:rPr lang="de-CH" sz="240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eaux</a:t>
            </a: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brutes</a:t>
            </a: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/>
            </a:r>
            <a:b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</a:b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>
                <a:latin typeface="+mn-lt"/>
              </a:rPr>
              <a:t>En </a:t>
            </a:r>
            <a:r>
              <a:rPr lang="de-CH" sz="2400" dirty="0" err="1">
                <a:latin typeface="+mn-lt"/>
              </a:rPr>
              <a:t>définitive</a:t>
            </a:r>
            <a:r>
              <a:rPr lang="de-CH" sz="2400" dirty="0">
                <a:latin typeface="+mn-lt"/>
              </a:rPr>
              <a:t>, c’est </a:t>
            </a:r>
            <a:r>
              <a:rPr lang="de-CH" sz="2400" dirty="0" err="1">
                <a:latin typeface="+mn-lt"/>
              </a:rPr>
              <a:t>une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question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économique</a:t>
            </a:r>
            <a:r>
              <a:rPr lang="de-CH" sz="2400" dirty="0">
                <a:latin typeface="+mn-lt"/>
              </a:rPr>
              <a:t/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(</a:t>
            </a:r>
            <a:r>
              <a:rPr lang="de-CH" sz="2400" dirty="0" err="1">
                <a:latin typeface="+mn-lt"/>
              </a:rPr>
              <a:t>investissement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vs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résultats</a:t>
            </a:r>
            <a:r>
              <a:rPr lang="de-CH" sz="2400" dirty="0">
                <a:latin typeface="+mn-lt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de-CH" sz="2400" dirty="0">
              <a:latin typeface="+mn-lt"/>
            </a:endParaRPr>
          </a:p>
          <a:p>
            <a:pPr marL="342900" indent="127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Char char="→"/>
              <a:defRPr/>
            </a:pPr>
            <a:r>
              <a:rPr lang="de-CH" sz="2400" dirty="0" err="1">
                <a:solidFill>
                  <a:srgbClr val="FF0000"/>
                </a:solidFill>
                <a:latin typeface="+mn-lt"/>
              </a:rPr>
              <a:t>Abandonnez</a:t>
            </a:r>
            <a:r>
              <a:rPr lang="de-CH" sz="2400" dirty="0">
                <a:solidFill>
                  <a:srgbClr val="FF0000"/>
                </a:solidFill>
                <a:latin typeface="+mn-lt"/>
              </a:rPr>
              <a:t> le chlore, </a:t>
            </a:r>
            <a:r>
              <a:rPr lang="de-CH" sz="2400" dirty="0" err="1">
                <a:solidFill>
                  <a:srgbClr val="00B050"/>
                </a:solidFill>
                <a:latin typeface="+mn-lt"/>
              </a:rPr>
              <a:t>misez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CH" sz="2400" dirty="0" err="1">
                <a:solidFill>
                  <a:srgbClr val="00B050"/>
                </a:solidFill>
                <a:latin typeface="+mn-lt"/>
              </a:rPr>
              <a:t>sur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CH" sz="2400" dirty="0" err="1">
                <a:solidFill>
                  <a:srgbClr val="00B050"/>
                </a:solidFill>
                <a:latin typeface="+mn-lt"/>
              </a:rPr>
              <a:t>une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CH" sz="2400" dirty="0" err="1">
                <a:solidFill>
                  <a:srgbClr val="00B050"/>
                </a:solidFill>
                <a:latin typeface="+mn-lt"/>
              </a:rPr>
              <a:t>désinfection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CH" sz="2400" dirty="0" err="1">
                <a:solidFill>
                  <a:srgbClr val="00B050"/>
                </a:solidFill>
                <a:latin typeface="+mn-lt"/>
              </a:rPr>
              <a:t>fiable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ctrTitle"/>
          </p:nvPr>
        </p:nvSpPr>
        <p:spPr>
          <a:xfrm>
            <a:off x="356940" y="332656"/>
            <a:ext cx="7772400" cy="836612"/>
          </a:xfrm>
        </p:spPr>
        <p:txBody>
          <a:bodyPr/>
          <a:lstStyle/>
          <a:p>
            <a:pPr eaLnBrk="1" hangingPunct="1"/>
            <a:r>
              <a:rPr lang="de-CH" sz="3600" b="1" dirty="0"/>
              <a:t>Sans chlore, </a:t>
            </a:r>
            <a:r>
              <a:rPr lang="de-CH" sz="3600" b="1" dirty="0" err="1"/>
              <a:t>que</a:t>
            </a:r>
            <a:r>
              <a:rPr lang="de-CH" sz="3600" b="1" dirty="0"/>
              <a:t> faire?</a:t>
            </a:r>
            <a:endParaRPr lang="de-CH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33796" name="Rechteck 4"/>
          <p:cNvSpPr>
            <a:spLocks noChangeArrowheads="1"/>
          </p:cNvSpPr>
          <p:nvPr/>
        </p:nvSpPr>
        <p:spPr bwMode="auto">
          <a:xfrm>
            <a:off x="323528" y="1484784"/>
            <a:ext cx="828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dirty="0"/>
              <a:t>Exposé </a:t>
            </a:r>
            <a:r>
              <a:rPr lang="de-CH"/>
              <a:t>de Marc </a:t>
            </a:r>
            <a:r>
              <a:rPr lang="de-CH" dirty="0"/>
              <a:t>Huber, </a:t>
            </a:r>
            <a:r>
              <a:rPr lang="de-CH" dirty="0" err="1"/>
              <a:t>Holinger</a:t>
            </a:r>
            <a:r>
              <a:rPr lang="de-CH" dirty="0"/>
              <a:t> AG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446236" y="574576"/>
            <a:ext cx="8446243" cy="838200"/>
          </a:xfrm>
        </p:spPr>
        <p:txBody>
          <a:bodyPr/>
          <a:lstStyle/>
          <a:p>
            <a:pPr eaLnBrk="1" hangingPunct="1"/>
            <a:r>
              <a:rPr lang="de-CH" altLang="de-DE" sz="3600" b="1" spc="-50" dirty="0" err="1"/>
              <a:t>Législation</a:t>
            </a:r>
            <a:r>
              <a:rPr lang="de-CH" altLang="de-DE" sz="3600" b="1" spc="-50" dirty="0"/>
              <a:t> </a:t>
            </a:r>
            <a:r>
              <a:rPr lang="de-CH" altLang="de-DE" sz="3600" b="1" spc="-50" dirty="0" err="1"/>
              <a:t>sur</a:t>
            </a:r>
            <a:r>
              <a:rPr lang="de-CH" altLang="de-DE" sz="3600" b="1" spc="-50" dirty="0"/>
              <a:t> </a:t>
            </a:r>
            <a:r>
              <a:rPr lang="de-CH" altLang="de-DE" sz="3600" b="1" spc="-50" dirty="0" err="1"/>
              <a:t>les</a:t>
            </a:r>
            <a:r>
              <a:rPr lang="de-CH" altLang="de-DE" sz="3600" b="1" spc="-50" dirty="0"/>
              <a:t> </a:t>
            </a:r>
            <a:r>
              <a:rPr lang="de-CH" altLang="de-DE" sz="3600" b="1" spc="-50" dirty="0" err="1"/>
              <a:t>denrées</a:t>
            </a:r>
            <a:r>
              <a:rPr lang="de-CH" altLang="de-DE" sz="3600" b="1" spc="-50" dirty="0"/>
              <a:t> </a:t>
            </a:r>
            <a:r>
              <a:rPr lang="de-CH" altLang="de-DE" sz="3600" b="1" spc="-50" dirty="0" err="1"/>
              <a:t>alimentaires</a:t>
            </a:r>
            <a:r>
              <a:rPr lang="de-CH" altLang="de-DE" sz="3600" b="1" spc="-50" dirty="0"/>
              <a:t> 2017</a:t>
            </a:r>
            <a:endParaRPr lang="de-CH" altLang="de-DE" sz="3600" spc="-5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8312" y="1174968"/>
            <a:ext cx="892822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CH" sz="2400" b="1" dirty="0" err="1">
                <a:latin typeface="+mn-lt"/>
              </a:rPr>
              <a:t>Objectifs</a:t>
            </a:r>
            <a:endParaRPr lang="de-CH" sz="2400" b="1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Calage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législation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européenne</a:t>
            </a:r>
            <a:endParaRPr lang="de-CH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Suppression des </a:t>
            </a:r>
            <a:r>
              <a:rPr lang="de-CH" sz="2400" dirty="0" err="1">
                <a:latin typeface="+mn-lt"/>
              </a:rPr>
              <a:t>entraves</a:t>
            </a:r>
            <a:r>
              <a:rPr lang="de-CH" sz="2400" dirty="0">
                <a:latin typeface="+mn-lt"/>
              </a:rPr>
              <a:t> au </a:t>
            </a:r>
            <a:r>
              <a:rPr lang="de-CH" sz="2400" dirty="0" err="1">
                <a:latin typeface="+mn-lt"/>
              </a:rPr>
              <a:t>commerce</a:t>
            </a:r>
            <a:endParaRPr lang="de-CH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Suppression des </a:t>
            </a:r>
            <a:r>
              <a:rPr lang="de-CH" sz="2400" dirty="0" err="1">
                <a:latin typeface="+mn-lt"/>
              </a:rPr>
              <a:t>barrières</a:t>
            </a:r>
            <a:r>
              <a:rPr lang="de-CH" sz="2400" dirty="0">
                <a:latin typeface="+mn-lt"/>
              </a:rPr>
              <a:t> administratives à </a:t>
            </a:r>
            <a:r>
              <a:rPr lang="de-CH" sz="2400" dirty="0" err="1">
                <a:latin typeface="+mn-lt"/>
              </a:rPr>
              <a:t>l’encontre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picoentreprises</a:t>
            </a:r>
            <a:endParaRPr lang="de-CH" sz="2400" dirty="0">
              <a:latin typeface="+mn-lt"/>
            </a:endParaRPr>
          </a:p>
          <a:p>
            <a:pPr eaLnBrk="1" hangingPunct="1">
              <a:defRPr/>
            </a:pPr>
            <a:r>
              <a:rPr lang="de-CH" sz="2400" b="1" dirty="0">
                <a:latin typeface="+mn-lt"/>
              </a:rPr>
              <a:t>NOUVELLES APPROCHES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>
                <a:latin typeface="+mn-lt"/>
              </a:rPr>
              <a:t>Abandon du </a:t>
            </a:r>
            <a:r>
              <a:rPr lang="de-CH" sz="2400" dirty="0" err="1">
                <a:latin typeface="+mn-lt"/>
              </a:rPr>
              <a:t>principe</a:t>
            </a:r>
            <a:r>
              <a:rPr lang="de-CH" sz="2400" dirty="0">
                <a:latin typeface="+mn-lt"/>
              </a:rPr>
              <a:t> de la liste positive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	</a:t>
            </a:r>
            <a:r>
              <a:rPr lang="de-CH" sz="2400" dirty="0" err="1">
                <a:latin typeface="+mn-lt"/>
              </a:rPr>
              <a:t>Jusqu’ici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tout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qui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n’est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pas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expressément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permis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interdit</a:t>
            </a:r>
            <a:r>
              <a:rPr lang="de-CH" sz="2400" dirty="0">
                <a:latin typeface="+mn-lt"/>
              </a:rPr>
              <a:t>.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	Nouveau: </a:t>
            </a:r>
            <a:r>
              <a:rPr lang="de-CH" sz="2400" dirty="0" err="1">
                <a:latin typeface="+mn-lt"/>
              </a:rPr>
              <a:t>tout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qui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n’est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pas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expressément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interdit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permis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>
                <a:latin typeface="+mn-lt"/>
              </a:rPr>
              <a:t>Abandon des </a:t>
            </a:r>
            <a:r>
              <a:rPr lang="de-CH" sz="2400" dirty="0" err="1">
                <a:latin typeface="+mn-lt"/>
              </a:rPr>
              <a:t>valeurs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limites</a:t>
            </a:r>
            <a:r>
              <a:rPr lang="de-CH" sz="2400" dirty="0">
                <a:latin typeface="+mn-lt"/>
              </a:rPr>
              <a:t> et des </a:t>
            </a:r>
            <a:r>
              <a:rPr lang="de-CH" sz="2400" dirty="0" err="1">
                <a:latin typeface="+mn-lt"/>
              </a:rPr>
              <a:t>valeurs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tolérance</a:t>
            </a:r>
            <a:r>
              <a:rPr lang="de-CH" sz="2400" dirty="0">
                <a:latin typeface="+mn-lt"/>
              </a:rPr>
              <a:t/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	Nouveau: </a:t>
            </a:r>
            <a:r>
              <a:rPr lang="de-CH" sz="2400" dirty="0" err="1">
                <a:latin typeface="+mn-lt"/>
              </a:rPr>
              <a:t>valeurs</a:t>
            </a:r>
            <a:r>
              <a:rPr lang="de-CH" sz="2400" dirty="0">
                <a:latin typeface="+mn-lt"/>
              </a:rPr>
              <a:t> maximales + </a:t>
            </a:r>
            <a:r>
              <a:rPr lang="de-CH" sz="2400" dirty="0" err="1"/>
              <a:t>valeurs</a:t>
            </a:r>
            <a:r>
              <a:rPr lang="de-CH" sz="2400" dirty="0"/>
              <a:t> </a:t>
            </a:r>
            <a:r>
              <a:rPr lang="de-CH" sz="2400" dirty="0" err="1"/>
              <a:t>indicatives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 err="1">
                <a:latin typeface="+mn-lt"/>
              </a:rPr>
              <a:t>Principe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prévoyance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renforcée</a:t>
            </a:r>
            <a:r>
              <a:rPr lang="de-CH" sz="2400" dirty="0">
                <a:latin typeface="+mn-lt"/>
              </a:rPr>
              <a:t/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	</a:t>
            </a:r>
            <a:r>
              <a:rPr lang="de-CH" sz="2400" dirty="0" err="1">
                <a:latin typeface="+mn-lt"/>
              </a:rPr>
              <a:t>Mesures</a:t>
            </a:r>
            <a:r>
              <a:rPr lang="de-CH" sz="2400" dirty="0">
                <a:latin typeface="+mn-lt"/>
              </a:rPr>
              <a:t> en </a:t>
            </a:r>
            <a:r>
              <a:rPr lang="de-CH" sz="2400" dirty="0" err="1">
                <a:latin typeface="+mn-lt"/>
              </a:rPr>
              <a:t>cas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d’incertitude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risques</a:t>
            </a:r>
            <a:endParaRPr lang="de-CH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44624"/>
            <a:ext cx="8748712" cy="12496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4000" b="1" dirty="0"/>
              <a:t>Nouvelle </a:t>
            </a:r>
            <a:r>
              <a:rPr lang="de-CH" sz="4000" b="1" dirty="0" err="1"/>
              <a:t>ordonnance</a:t>
            </a:r>
            <a:r>
              <a:rPr lang="de-CH" sz="4000" b="1" dirty="0"/>
              <a:t>: </a:t>
            </a:r>
            <a:br>
              <a:rPr lang="de-CH" sz="4000" b="1" dirty="0"/>
            </a:br>
            <a:r>
              <a:rPr lang="de-CH" sz="4000" b="1" dirty="0" err="1"/>
              <a:t>eau</a:t>
            </a:r>
            <a:r>
              <a:rPr lang="de-CH" sz="4000" b="1" dirty="0"/>
              <a:t> </a:t>
            </a:r>
            <a:r>
              <a:rPr lang="de-CH" sz="4000" b="1" dirty="0" err="1"/>
              <a:t>potable</a:t>
            </a:r>
            <a:r>
              <a:rPr lang="de-CH" sz="4000" b="1" dirty="0"/>
              <a:t>, </a:t>
            </a:r>
            <a:r>
              <a:rPr lang="de-CH" sz="4000" b="1" dirty="0" err="1"/>
              <a:t>eau</a:t>
            </a:r>
            <a:r>
              <a:rPr lang="de-CH" sz="4000" b="1" dirty="0"/>
              <a:t> de </a:t>
            </a:r>
            <a:r>
              <a:rPr lang="de-CH" sz="4000" b="1" dirty="0" err="1"/>
              <a:t>piscine</a:t>
            </a:r>
            <a:r>
              <a:rPr lang="de-CH" sz="4000" b="1" dirty="0"/>
              <a:t>, </a:t>
            </a:r>
            <a:r>
              <a:rPr lang="de-CH" sz="4000" b="1" dirty="0" err="1"/>
              <a:t>eau</a:t>
            </a:r>
            <a:r>
              <a:rPr lang="de-CH" sz="4000" b="1" dirty="0"/>
              <a:t> de </a:t>
            </a:r>
            <a:r>
              <a:rPr lang="de-CH" sz="4000" b="1" dirty="0" err="1"/>
              <a:t>douche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18" name="Rechteck 17"/>
          <p:cNvSpPr/>
          <p:nvPr/>
        </p:nvSpPr>
        <p:spPr>
          <a:xfrm>
            <a:off x="436603" y="1761376"/>
            <a:ext cx="8345494" cy="46635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503851" y="1212755"/>
            <a:ext cx="2339150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3421218" y="1212755"/>
            <a:ext cx="2376264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4" name="Rechteck 23"/>
          <p:cNvSpPr/>
          <p:nvPr/>
        </p:nvSpPr>
        <p:spPr>
          <a:xfrm>
            <a:off x="6423356" y="1202542"/>
            <a:ext cx="2304256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5" name="Textfeld 24"/>
          <p:cNvSpPr txBox="1"/>
          <p:nvPr/>
        </p:nvSpPr>
        <p:spPr>
          <a:xfrm>
            <a:off x="931940" y="1238172"/>
            <a:ext cx="1479820" cy="523188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>
                <a:solidFill>
                  <a:srgbClr val="0070C0"/>
                </a:solidFill>
                <a:latin typeface="Arial" panose="020B0604020202020204" pitchFamily="34" charset="0"/>
              </a:rPr>
              <a:t>OEPSM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205195" y="1261085"/>
            <a:ext cx="1200897" cy="523188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>
                <a:solidFill>
                  <a:srgbClr val="0070C0"/>
                </a:solidFill>
                <a:latin typeface="Arial" panose="020B0604020202020204" pitchFamily="34" charset="0"/>
              </a:rPr>
              <a:t>OSEC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144134" y="1261085"/>
            <a:ext cx="1103114" cy="523188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OHyg</a:t>
            </a:r>
            <a:endParaRPr lang="de-CH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5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18" y="1792424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32" y="1804175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2" y="1761376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178" y="2996952"/>
            <a:ext cx="4636511" cy="343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Gerade Verbindung mit Pfeil 31"/>
          <p:cNvCxnSpPr/>
          <p:nvPr/>
        </p:nvCxnSpPr>
        <p:spPr>
          <a:xfrm>
            <a:off x="1676554" y="2313819"/>
            <a:ext cx="1383278" cy="94011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573216" y="2352283"/>
            <a:ext cx="3215" cy="90165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6516217" y="2352283"/>
            <a:ext cx="790502" cy="90165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/>
              <a:t>«Valeurs maximales»: c’est </a:t>
            </a:r>
            <a:r>
              <a:rPr lang="de-CH" altLang="de-DE" sz="3600" b="1" dirty="0" err="1"/>
              <a:t>quoi</a:t>
            </a:r>
            <a:r>
              <a:rPr lang="de-CH" altLang="de-DE" sz="3600" b="1" dirty="0"/>
              <a:t>?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395536" y="175577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valeurs</a:t>
            </a:r>
            <a:r>
              <a:rPr lang="de-CH" sz="2400" dirty="0">
                <a:latin typeface="+mn-lt"/>
              </a:rPr>
              <a:t> maximales </a:t>
            </a:r>
            <a:r>
              <a:rPr lang="de-CH" sz="2400" dirty="0" err="1">
                <a:latin typeface="+mn-lt"/>
              </a:rPr>
              <a:t>doivent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être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respectées</a:t>
            </a:r>
            <a:r>
              <a:rPr lang="de-CH" sz="2400" dirty="0">
                <a:latin typeface="+mn-lt"/>
              </a:rPr>
              <a:t> par </a:t>
            </a:r>
            <a:r>
              <a:rPr lang="de-CH" sz="2400" dirty="0" err="1">
                <a:latin typeface="+mn-lt"/>
              </a:rPr>
              <a:t>principe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Dépassements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nécessitent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une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interprétation</a:t>
            </a:r>
            <a:r>
              <a:rPr lang="de-CH" sz="2400" dirty="0">
                <a:latin typeface="+mn-lt"/>
              </a:rPr>
              <a:t> / </a:t>
            </a:r>
            <a:r>
              <a:rPr lang="de-CH" sz="2400" dirty="0" err="1">
                <a:latin typeface="+mn-lt"/>
              </a:rPr>
              <a:t>évaluation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risques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santé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mesures</a:t>
            </a:r>
            <a:r>
              <a:rPr lang="de-CH" sz="2400" dirty="0">
                <a:latin typeface="+mn-lt"/>
              </a:rPr>
              <a:t> à </a:t>
            </a:r>
            <a:r>
              <a:rPr lang="de-CH" sz="2400" dirty="0" err="1">
                <a:latin typeface="+mn-lt"/>
              </a:rPr>
              <a:t>prendre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découlent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cette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analyse</a:t>
            </a:r>
            <a:r>
              <a:rPr lang="de-CH" sz="2400" dirty="0">
                <a:latin typeface="+mn-lt"/>
              </a:rPr>
              <a:t>. 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	</a:t>
            </a:r>
            <a:r>
              <a:rPr lang="de-CH" sz="2400" dirty="0" err="1">
                <a:latin typeface="+mn-lt"/>
              </a:rPr>
              <a:t>Elles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doivent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être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proportionnelles</a:t>
            </a:r>
            <a:r>
              <a:rPr lang="de-CH" sz="2400" dirty="0">
                <a:latin typeface="+mn-lt"/>
              </a:rPr>
              <a:t> (art. 5 et art. 36 </a:t>
            </a:r>
            <a:r>
              <a:rPr lang="de-CH" sz="2400" dirty="0" err="1">
                <a:latin typeface="+mn-lt"/>
              </a:rPr>
              <a:t>cst</a:t>
            </a:r>
            <a:r>
              <a:rPr lang="de-CH" sz="2400" dirty="0">
                <a:latin typeface="+mn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300336" y="57457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err="1"/>
              <a:t>Matériaux</a:t>
            </a:r>
            <a:r>
              <a:rPr lang="de-CH" altLang="de-DE" sz="3600" b="1" dirty="0"/>
              <a:t> en </a:t>
            </a:r>
            <a:r>
              <a:rPr lang="de-CH" altLang="de-DE" sz="3600" b="1" dirty="0" err="1"/>
              <a:t>contact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avec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l’eau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potable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23528" y="1348036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CH" sz="2400" dirty="0" err="1"/>
              <a:t>Produits</a:t>
            </a:r>
            <a:r>
              <a:rPr lang="de-CH" sz="2400" dirty="0"/>
              <a:t> </a:t>
            </a:r>
            <a:r>
              <a:rPr lang="de-CH" sz="2400" dirty="0" err="1"/>
              <a:t>destinés</a:t>
            </a:r>
            <a:r>
              <a:rPr lang="de-CH" sz="2400" dirty="0"/>
              <a:t> à </a:t>
            </a:r>
            <a:r>
              <a:rPr lang="de-CH" sz="2400" dirty="0" err="1"/>
              <a:t>être</a:t>
            </a:r>
            <a:r>
              <a:rPr lang="de-CH" sz="2400" dirty="0"/>
              <a:t> </a:t>
            </a:r>
            <a:r>
              <a:rPr lang="de-CH" sz="2400" dirty="0" err="1"/>
              <a:t>utilisés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installations</a:t>
            </a:r>
            <a:r>
              <a:rPr lang="de-CH" sz="2400" dirty="0"/>
              <a:t> fixes </a:t>
            </a:r>
            <a:r>
              <a:rPr lang="de-CH" sz="2400" dirty="0" err="1"/>
              <a:t>d’eau</a:t>
            </a:r>
            <a:r>
              <a:rPr lang="de-CH" sz="2400" dirty="0"/>
              <a:t> </a:t>
            </a:r>
            <a:r>
              <a:rPr lang="de-CH" sz="2400" dirty="0" err="1"/>
              <a:t>potable</a:t>
            </a:r>
            <a:r>
              <a:rPr lang="de-CH" sz="2400" dirty="0"/>
              <a:t>: </a:t>
            </a:r>
            <a:r>
              <a:rPr lang="de-CH" sz="2400" dirty="0" err="1"/>
              <a:t>soumis</a:t>
            </a:r>
            <a:r>
              <a:rPr lang="de-CH" sz="2400" dirty="0"/>
              <a:t> </a:t>
            </a:r>
            <a:r>
              <a:rPr lang="de-CH" sz="2400" dirty="0" err="1"/>
              <a:t>aux</a:t>
            </a:r>
            <a:r>
              <a:rPr lang="de-CH" sz="2400" dirty="0"/>
              <a:t> </a:t>
            </a:r>
            <a:r>
              <a:rPr lang="de-CH" sz="2400" dirty="0" err="1"/>
              <a:t>dispositions</a:t>
            </a:r>
            <a:r>
              <a:rPr lang="de-CH" sz="2400" dirty="0"/>
              <a:t> </a:t>
            </a:r>
            <a:r>
              <a:rPr lang="de-CH" sz="2400" dirty="0" err="1"/>
              <a:t>prioritaires</a:t>
            </a:r>
            <a:r>
              <a:rPr lang="de-CH" sz="2400" dirty="0"/>
              <a:t> de la </a:t>
            </a:r>
            <a:r>
              <a:rPr lang="de-CH" sz="2400" dirty="0" err="1"/>
              <a:t>législation</a:t>
            </a:r>
            <a:r>
              <a:rPr lang="de-CH" sz="2400" dirty="0"/>
              <a:t> </a:t>
            </a:r>
            <a:r>
              <a:rPr lang="de-CH" sz="2400" dirty="0" err="1"/>
              <a:t>sur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produits</a:t>
            </a:r>
            <a:r>
              <a:rPr lang="de-CH" sz="2400" dirty="0"/>
              <a:t> de </a:t>
            </a:r>
            <a:r>
              <a:rPr lang="de-CH" sz="2400" dirty="0" err="1"/>
              <a:t>construction</a:t>
            </a:r>
            <a:r>
              <a:rPr lang="de-CH" sz="2400" dirty="0"/>
              <a:t>, </a:t>
            </a:r>
            <a:r>
              <a:rPr lang="de-CH" sz="2400" dirty="0" err="1"/>
              <a:t>aussi</a:t>
            </a:r>
            <a:r>
              <a:rPr lang="de-CH" sz="2400" dirty="0"/>
              <a:t> </a:t>
            </a:r>
            <a:r>
              <a:rPr lang="de-CH" sz="2400" dirty="0" err="1"/>
              <a:t>longtemps</a:t>
            </a:r>
            <a:r>
              <a:rPr lang="de-CH" sz="2400" dirty="0"/>
              <a:t> </a:t>
            </a:r>
            <a:r>
              <a:rPr lang="de-CH" sz="2400" dirty="0" err="1"/>
              <a:t>qu’ils</a:t>
            </a:r>
            <a:r>
              <a:rPr lang="de-CH" sz="2400" dirty="0"/>
              <a:t> </a:t>
            </a:r>
            <a:r>
              <a:rPr lang="de-CH" sz="2400" dirty="0" err="1"/>
              <a:t>sont</a:t>
            </a:r>
            <a:r>
              <a:rPr lang="de-CH" sz="2400" dirty="0"/>
              <a:t> en </a:t>
            </a:r>
            <a:r>
              <a:rPr lang="de-CH" sz="2400" dirty="0" err="1"/>
              <a:t>fabrication</a:t>
            </a:r>
            <a:r>
              <a:rPr lang="de-CH" sz="2400" dirty="0"/>
              <a:t> </a:t>
            </a:r>
            <a:r>
              <a:rPr lang="de-CH" sz="2400" dirty="0" err="1"/>
              <a:t>ou</a:t>
            </a:r>
            <a:r>
              <a:rPr lang="de-CH" sz="2400" dirty="0"/>
              <a:t> en </a:t>
            </a:r>
            <a:r>
              <a:rPr lang="de-CH" sz="2400" dirty="0" err="1"/>
              <a:t>vente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commerce</a:t>
            </a:r>
            <a:r>
              <a:rPr lang="de-CH" sz="2400" dirty="0"/>
              <a:t>. </a:t>
            </a:r>
          </a:p>
          <a:p>
            <a:pPr marL="266700" lvl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de-CH" sz="2400" dirty="0" err="1"/>
              <a:t>concerne</a:t>
            </a:r>
            <a:r>
              <a:rPr lang="de-CH" sz="2400" dirty="0"/>
              <a:t>: </a:t>
            </a:r>
            <a:r>
              <a:rPr lang="de-CH" sz="2400" dirty="0" err="1"/>
              <a:t>exigences</a:t>
            </a:r>
            <a:r>
              <a:rPr lang="de-CH" sz="2400" dirty="0"/>
              <a:t> de </a:t>
            </a:r>
            <a:r>
              <a:rPr lang="de-CH" sz="2400" dirty="0" err="1"/>
              <a:t>base</a:t>
            </a:r>
            <a:r>
              <a:rPr lang="de-CH" sz="2400" dirty="0"/>
              <a:t>, </a:t>
            </a:r>
            <a:r>
              <a:rPr lang="de-CH" sz="2400" dirty="0" err="1"/>
              <a:t>étiquetage</a:t>
            </a:r>
            <a:r>
              <a:rPr lang="de-CH" sz="2400" dirty="0"/>
              <a:t>, </a:t>
            </a:r>
            <a:r>
              <a:rPr lang="de-CH" sz="2400" dirty="0" err="1"/>
              <a:t>documents</a:t>
            </a:r>
            <a:r>
              <a:rPr lang="de-CH" sz="2400" dirty="0"/>
              <a:t> et </a:t>
            </a:r>
            <a:r>
              <a:rPr lang="de-CH" sz="2400" dirty="0" err="1"/>
              <a:t>spécifications</a:t>
            </a:r>
            <a:r>
              <a:rPr lang="de-CH" sz="2400" dirty="0"/>
              <a:t>, etc.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CH" sz="2400" dirty="0"/>
              <a:t>En </a:t>
            </a:r>
            <a:r>
              <a:rPr lang="de-CH" sz="2400" dirty="0" err="1"/>
              <a:t>font</a:t>
            </a:r>
            <a:r>
              <a:rPr lang="de-CH" sz="2400" dirty="0"/>
              <a:t> </a:t>
            </a:r>
            <a:r>
              <a:rPr lang="de-CH" sz="2400" dirty="0" err="1"/>
              <a:t>partie</a:t>
            </a:r>
            <a:r>
              <a:rPr lang="de-CH" sz="2400" dirty="0"/>
              <a:t>: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conduites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vannes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chambres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raccords</a:t>
            </a:r>
            <a:r>
              <a:rPr lang="de-CH" sz="2400" dirty="0"/>
              <a:t> </a:t>
            </a:r>
            <a:r>
              <a:rPr lang="de-CH" sz="2400" dirty="0" err="1"/>
              <a:t>spéciaux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hydrants</a:t>
            </a:r>
            <a:r>
              <a:rPr lang="de-CH" sz="2400" dirty="0"/>
              <a:t>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0825" y="1052513"/>
            <a:ext cx="88931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 err="1">
                <a:latin typeface="+mn-lt"/>
              </a:rPr>
              <a:t>Dès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produits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sont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utilisés</a:t>
            </a:r>
            <a:r>
              <a:rPr lang="de-CH" sz="2400" dirty="0">
                <a:latin typeface="+mn-lt"/>
              </a:rPr>
              <a:t> (= </a:t>
            </a:r>
            <a:r>
              <a:rPr lang="de-CH" sz="2400" dirty="0" err="1">
                <a:latin typeface="+mn-lt"/>
              </a:rPr>
              <a:t>pendant</a:t>
            </a:r>
            <a:r>
              <a:rPr lang="de-CH" sz="2400" dirty="0">
                <a:latin typeface="+mn-lt"/>
              </a:rPr>
              <a:t> et après </a:t>
            </a:r>
            <a:r>
              <a:rPr lang="de-CH" sz="2400" dirty="0" err="1">
                <a:latin typeface="+mn-lt"/>
              </a:rPr>
              <a:t>l’installation</a:t>
            </a:r>
            <a:r>
              <a:rPr lang="de-CH" sz="2400" dirty="0">
                <a:latin typeface="+mn-lt"/>
              </a:rPr>
              <a:t>), </a:t>
            </a:r>
            <a:r>
              <a:rPr lang="de-CH" sz="2400" dirty="0" err="1">
                <a:latin typeface="+mn-lt"/>
              </a:rPr>
              <a:t>ils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doivent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répondre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conditions</a:t>
            </a:r>
            <a:r>
              <a:rPr lang="de-CH" sz="2400" dirty="0">
                <a:latin typeface="+mn-lt"/>
              </a:rPr>
              <a:t> de la </a:t>
            </a:r>
            <a:r>
              <a:rPr lang="de-CH" sz="2400" dirty="0" err="1">
                <a:latin typeface="+mn-lt"/>
              </a:rPr>
              <a:t>législation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denrées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alimentaires</a:t>
            </a:r>
            <a:r>
              <a:rPr lang="de-CH" sz="2400" dirty="0">
                <a:latin typeface="+mn-lt"/>
              </a:rPr>
              <a:t>, en </a:t>
            </a:r>
            <a:r>
              <a:rPr lang="de-CH" sz="2400" dirty="0" err="1">
                <a:latin typeface="+mn-lt"/>
              </a:rPr>
              <a:t>clair</a:t>
            </a:r>
            <a:r>
              <a:rPr lang="de-CH" sz="2400" dirty="0"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Ils </a:t>
            </a:r>
            <a:r>
              <a:rPr lang="de-CH" sz="2400" dirty="0" err="1">
                <a:latin typeface="+mn-lt"/>
              </a:rPr>
              <a:t>doivent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être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attestés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conformes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. Base: </a:t>
            </a:r>
            <a:r>
              <a:rPr lang="de-CH" sz="2400" dirty="0" err="1">
                <a:latin typeface="+mn-lt"/>
              </a:rPr>
              <a:t>essai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évaluation</a:t>
            </a:r>
            <a:r>
              <a:rPr lang="de-CH" sz="2400" dirty="0">
                <a:latin typeface="+mn-lt"/>
              </a:rPr>
              <a:t> de la </a:t>
            </a:r>
            <a:r>
              <a:rPr lang="de-CH" sz="2400" dirty="0" err="1">
                <a:latin typeface="+mn-lt"/>
              </a:rPr>
              <a:t>conformité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selon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procédures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reconnues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Migration des </a:t>
            </a:r>
            <a:r>
              <a:rPr lang="de-CH" sz="2400" dirty="0" err="1">
                <a:latin typeface="+mn-lt"/>
              </a:rPr>
              <a:t>substances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étrangères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dans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seulement</a:t>
            </a:r>
            <a:r>
              <a:rPr lang="de-CH" sz="2400" dirty="0">
                <a:latin typeface="+mn-lt"/>
              </a:rPr>
              <a:t> en </a:t>
            </a:r>
            <a:r>
              <a:rPr lang="de-CH" sz="2400" dirty="0" err="1">
                <a:latin typeface="+mn-lt"/>
              </a:rPr>
              <a:t>quantités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négligeables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santé</a:t>
            </a:r>
            <a:r>
              <a:rPr lang="de-CH" sz="2400" dirty="0">
                <a:latin typeface="+mn-lt"/>
              </a:rPr>
              <a:t>, </a:t>
            </a:r>
            <a:r>
              <a:rPr lang="de-CH" sz="2400" dirty="0" err="1">
                <a:latin typeface="+mn-lt"/>
              </a:rPr>
              <a:t>quantités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techniquement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inévitables</a:t>
            </a:r>
            <a:r>
              <a:rPr lang="de-CH" sz="2400" dirty="0">
                <a:latin typeface="+mn-lt"/>
              </a:rPr>
              <a:t>, </a:t>
            </a:r>
            <a:r>
              <a:rPr lang="de-CH" sz="2400" dirty="0" err="1">
                <a:latin typeface="+mn-lt"/>
              </a:rPr>
              <a:t>sans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altération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propriétés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organoleptiques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Valable </a:t>
            </a:r>
            <a:r>
              <a:rPr lang="de-CH" sz="2400" dirty="0" err="1">
                <a:latin typeface="+mn-lt"/>
              </a:rPr>
              <a:t>pour</a:t>
            </a:r>
            <a:r>
              <a:rPr lang="de-CH" sz="2400" dirty="0">
                <a:latin typeface="+mn-lt"/>
              </a:rPr>
              <a:t> la </a:t>
            </a:r>
            <a:r>
              <a:rPr lang="de-CH" sz="2400" u="sng" dirty="0" err="1">
                <a:latin typeface="+mn-lt"/>
              </a:rPr>
              <a:t>construction</a:t>
            </a:r>
            <a:r>
              <a:rPr lang="de-CH" sz="2400" u="sng" dirty="0">
                <a:latin typeface="+mn-lt"/>
              </a:rPr>
              <a:t>, la </a:t>
            </a:r>
            <a:r>
              <a:rPr lang="de-CH" sz="2400" u="sng" dirty="0" err="1">
                <a:latin typeface="+mn-lt"/>
              </a:rPr>
              <a:t>transformation</a:t>
            </a:r>
            <a:r>
              <a:rPr lang="de-CH" sz="2400" u="sng" dirty="0">
                <a:latin typeface="+mn-lt"/>
              </a:rPr>
              <a:t> et </a:t>
            </a:r>
            <a:br>
              <a:rPr lang="de-CH" sz="2400" u="sng" dirty="0">
                <a:latin typeface="+mn-lt"/>
              </a:rPr>
            </a:br>
            <a:r>
              <a:rPr lang="de-CH" sz="2400" u="sng" dirty="0" err="1">
                <a:latin typeface="+mn-lt"/>
              </a:rPr>
              <a:t>l’exploitation</a:t>
            </a:r>
            <a:r>
              <a:rPr lang="de-CH" sz="2400" u="sng" dirty="0">
                <a:latin typeface="+mn-lt"/>
              </a:rPr>
              <a:t> </a:t>
            </a:r>
            <a:r>
              <a:rPr lang="de-CH" sz="2400" dirty="0">
                <a:latin typeface="+mn-lt"/>
              </a:rPr>
              <a:t>du </a:t>
            </a:r>
            <a:r>
              <a:rPr lang="de-CH" sz="2400" dirty="0" err="1">
                <a:latin typeface="+mn-lt"/>
              </a:rPr>
              <a:t>réseau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  <a:defRPr/>
            </a:pPr>
            <a:r>
              <a:rPr lang="de-CH" sz="2400" b="1" dirty="0">
                <a:latin typeface="+mn-lt"/>
              </a:rPr>
              <a:t>Le </a:t>
            </a:r>
            <a:r>
              <a:rPr lang="de-CH" sz="2400" b="1" dirty="0" err="1">
                <a:latin typeface="+mn-lt"/>
              </a:rPr>
              <a:t>dernier</a:t>
            </a:r>
            <a:r>
              <a:rPr lang="de-CH" sz="2400" b="1" dirty="0">
                <a:latin typeface="+mn-lt"/>
              </a:rPr>
              <a:t> </a:t>
            </a:r>
            <a:r>
              <a:rPr lang="de-CH" sz="2400" b="1" dirty="0" err="1">
                <a:latin typeface="+mn-lt"/>
              </a:rPr>
              <a:t>acteur</a:t>
            </a:r>
            <a:r>
              <a:rPr lang="de-CH" sz="2400" b="1" dirty="0">
                <a:latin typeface="+mn-lt"/>
              </a:rPr>
              <a:t> de la </a:t>
            </a:r>
            <a:r>
              <a:rPr lang="de-CH" sz="2400" b="1" dirty="0" err="1">
                <a:latin typeface="+mn-lt"/>
              </a:rPr>
              <a:t>chaîne</a:t>
            </a:r>
            <a:r>
              <a:rPr lang="de-CH" sz="2400" b="1" dirty="0">
                <a:latin typeface="+mn-lt"/>
              </a:rPr>
              <a:t> se fait </a:t>
            </a:r>
            <a:r>
              <a:rPr lang="de-CH" sz="2400" b="1" dirty="0" err="1">
                <a:latin typeface="+mn-lt"/>
              </a:rPr>
              <a:t>mordre</a:t>
            </a:r>
            <a:r>
              <a:rPr lang="de-CH" sz="2400" b="1" dirty="0">
                <a:latin typeface="+mn-lt"/>
              </a:rPr>
              <a:t/>
            </a:r>
            <a:br>
              <a:rPr lang="de-CH" sz="2400" b="1" dirty="0">
                <a:latin typeface="+mn-lt"/>
              </a:rPr>
            </a:br>
            <a:r>
              <a:rPr lang="de-CH" sz="2400" b="1" dirty="0">
                <a:latin typeface="+mn-lt"/>
              </a:rPr>
              <a:t>si </a:t>
            </a:r>
            <a:r>
              <a:rPr lang="de-CH" sz="2400" b="1" dirty="0" err="1">
                <a:latin typeface="+mn-lt"/>
              </a:rPr>
              <a:t>les</a:t>
            </a:r>
            <a:r>
              <a:rPr lang="de-CH" sz="2400" b="1" dirty="0">
                <a:latin typeface="+mn-lt"/>
              </a:rPr>
              <a:t> </a:t>
            </a:r>
            <a:r>
              <a:rPr lang="de-CH" sz="2400" b="1" dirty="0" err="1">
                <a:latin typeface="+mn-lt"/>
              </a:rPr>
              <a:t>exigences</a:t>
            </a:r>
            <a:r>
              <a:rPr lang="de-CH" sz="2400" b="1" dirty="0">
                <a:latin typeface="+mn-lt"/>
              </a:rPr>
              <a:t> ne </a:t>
            </a:r>
            <a:r>
              <a:rPr lang="de-CH" sz="2400" b="1" dirty="0" err="1">
                <a:latin typeface="+mn-lt"/>
              </a:rPr>
              <a:t>sont</a:t>
            </a:r>
            <a:r>
              <a:rPr lang="de-CH" sz="2400" b="1" dirty="0">
                <a:latin typeface="+mn-lt"/>
              </a:rPr>
              <a:t> </a:t>
            </a:r>
            <a:r>
              <a:rPr lang="de-CH" sz="2400" b="1" dirty="0" err="1">
                <a:latin typeface="+mn-lt"/>
              </a:rPr>
              <a:t>pas</a:t>
            </a:r>
            <a:r>
              <a:rPr lang="de-CH" sz="2400" b="1" dirty="0">
                <a:latin typeface="+mn-lt"/>
              </a:rPr>
              <a:t> </a:t>
            </a:r>
            <a:r>
              <a:rPr lang="de-CH" sz="2400" b="1" dirty="0" err="1">
                <a:latin typeface="+mn-lt"/>
              </a:rPr>
              <a:t>respectées</a:t>
            </a:r>
            <a:r>
              <a:rPr lang="de-CH" sz="2400" b="1" dirty="0">
                <a:latin typeface="+mn-lt"/>
              </a:rPr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137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00336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err="1"/>
              <a:t>Matériaux</a:t>
            </a:r>
            <a:r>
              <a:rPr lang="de-CH" altLang="de-DE" sz="3600" b="1" dirty="0"/>
              <a:t> en </a:t>
            </a:r>
            <a:r>
              <a:rPr lang="de-CH" altLang="de-DE" sz="3600" b="1" dirty="0" err="1"/>
              <a:t>contact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avec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l’eau</a:t>
            </a:r>
            <a:r>
              <a:rPr lang="de-CH" altLang="de-DE" sz="3600" b="1" dirty="0"/>
              <a:t> </a:t>
            </a:r>
            <a:r>
              <a:rPr lang="de-CH" altLang="de-DE" sz="3600" b="1" dirty="0" err="1"/>
              <a:t>potable</a:t>
            </a:r>
            <a:endParaRPr lang="de-CH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3946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393552" y="360140"/>
            <a:ext cx="6551613" cy="836612"/>
          </a:xfrm>
        </p:spPr>
        <p:txBody>
          <a:bodyPr/>
          <a:lstStyle/>
          <a:p>
            <a:pPr eaLnBrk="1" hangingPunct="1"/>
            <a:r>
              <a:rPr lang="de-CH" altLang="de-DE" sz="3600" b="1" dirty="0" err="1"/>
              <a:t>Egalement</a:t>
            </a:r>
            <a:r>
              <a:rPr lang="de-CH" altLang="de-DE" sz="3600" b="1" dirty="0"/>
              <a:t> nouveau:</a:t>
            </a:r>
            <a:endParaRPr lang="de-CH" alt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95288" y="1196752"/>
            <a:ext cx="8497887" cy="5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b="1" dirty="0">
                <a:latin typeface="+mn-lt"/>
              </a:rPr>
              <a:t>Terminologie: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Distributeur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d’eau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fournisseur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consommateurs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intermédiaires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consommateurs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finals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Réseau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distribution</a:t>
            </a:r>
            <a:r>
              <a:rPr lang="de-CH" sz="2400" dirty="0">
                <a:latin typeface="+mn-lt"/>
              </a:rPr>
              <a:t>: </a:t>
            </a:r>
            <a:r>
              <a:rPr lang="de-CH" sz="2400" dirty="0" err="1">
                <a:latin typeface="+mn-lt"/>
              </a:rPr>
              <a:t>système</a:t>
            </a:r>
            <a:r>
              <a:rPr lang="de-CH" sz="2400" dirty="0">
                <a:latin typeface="+mn-lt"/>
              </a:rPr>
              <a:t> de </a:t>
            </a:r>
            <a:r>
              <a:rPr lang="de-CH" sz="2400" dirty="0" err="1">
                <a:latin typeface="+mn-lt"/>
              </a:rPr>
              <a:t>conduites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amenant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jusqu’à</a:t>
            </a:r>
            <a:r>
              <a:rPr lang="de-CH" sz="2400" dirty="0">
                <a:latin typeface="+mn-lt"/>
              </a:rPr>
              <a:t> la </a:t>
            </a:r>
            <a:r>
              <a:rPr lang="de-CH" sz="2400" dirty="0" err="1">
                <a:latin typeface="+mn-lt"/>
              </a:rPr>
              <a:t>limite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installations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extérieures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installations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intérieures</a:t>
            </a:r>
            <a:r>
              <a:rPr lang="de-CH" sz="2400" dirty="0">
                <a:latin typeface="+mn-lt"/>
              </a:rPr>
              <a:t> au </a:t>
            </a:r>
            <a:r>
              <a:rPr lang="de-CH" sz="2400" dirty="0" err="1">
                <a:latin typeface="+mn-lt"/>
              </a:rPr>
              <a:t>bâtiment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Eau </a:t>
            </a:r>
            <a:r>
              <a:rPr lang="de-CH" sz="2400" dirty="0" err="1">
                <a:latin typeface="+mn-lt"/>
              </a:rPr>
              <a:t>chaude</a:t>
            </a:r>
            <a:r>
              <a:rPr lang="de-CH" sz="2400" dirty="0">
                <a:latin typeface="+mn-lt"/>
              </a:rPr>
              <a:t> sanitaire: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chaude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est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aussi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une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denrée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alimentaire</a:t>
            </a:r>
            <a:r>
              <a:rPr lang="de-CH" sz="2400" dirty="0">
                <a:latin typeface="+mn-lt"/>
              </a:rPr>
              <a:t> et </a:t>
            </a:r>
            <a:r>
              <a:rPr lang="de-CH" sz="2400" dirty="0" err="1">
                <a:latin typeface="+mn-lt"/>
              </a:rPr>
              <a:t>doit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répondre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aux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mêmes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exigences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que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l’eau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potable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b="1" dirty="0" err="1">
                <a:latin typeface="+mn-lt"/>
              </a:rPr>
              <a:t>Fréquence</a:t>
            </a:r>
            <a:r>
              <a:rPr lang="de-CH" sz="2400" b="1" dirty="0">
                <a:latin typeface="+mn-lt"/>
              </a:rPr>
              <a:t> </a:t>
            </a:r>
            <a:r>
              <a:rPr lang="de-CH" sz="2400" b="1" dirty="0" err="1">
                <a:latin typeface="+mn-lt"/>
              </a:rPr>
              <a:t>d’inspection</a:t>
            </a:r>
            <a:endParaRPr lang="de-CH" sz="2400" b="1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 err="1">
                <a:latin typeface="+mn-lt"/>
              </a:rPr>
              <a:t>Périodicité</a:t>
            </a:r>
            <a:r>
              <a:rPr lang="de-CH" sz="2400" dirty="0">
                <a:latin typeface="+mn-lt"/>
              </a:rPr>
              <a:t> des </a:t>
            </a:r>
            <a:r>
              <a:rPr lang="de-CH" sz="2400" dirty="0" err="1">
                <a:latin typeface="+mn-lt"/>
              </a:rPr>
              <a:t>contrôles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officiels</a:t>
            </a:r>
            <a:r>
              <a:rPr lang="de-CH" sz="2400" dirty="0">
                <a:latin typeface="+mn-lt"/>
              </a:rPr>
              <a:t> (</a:t>
            </a:r>
            <a:r>
              <a:rPr lang="de-CH" sz="2400" dirty="0" err="1">
                <a:latin typeface="+mn-lt"/>
              </a:rPr>
              <a:t>inspections</a:t>
            </a:r>
            <a:r>
              <a:rPr lang="de-CH" sz="2400" dirty="0">
                <a:latin typeface="+mn-lt"/>
              </a:rPr>
              <a:t>) </a:t>
            </a:r>
            <a:r>
              <a:rPr lang="de-CH" sz="2400" dirty="0" err="1">
                <a:latin typeface="+mn-lt"/>
              </a:rPr>
              <a:t>chez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les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distributeurs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d’eau</a:t>
            </a:r>
            <a:r>
              <a:rPr lang="de-CH" sz="2400" dirty="0">
                <a:latin typeface="+mn-lt"/>
              </a:rPr>
              <a:t>: max. 4 ans</a:t>
            </a:r>
          </a:p>
          <a:p>
            <a:pPr eaLnBrk="1" hangingPunct="1"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060575"/>
            <a:ext cx="77755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/>
              <a:t>Nouveau </a:t>
            </a:r>
            <a:r>
              <a:rPr lang="de-CH" sz="2800" dirty="0" err="1"/>
              <a:t>droit</a:t>
            </a:r>
            <a:r>
              <a:rPr lang="de-CH" sz="2800" dirty="0"/>
              <a:t> </a:t>
            </a:r>
            <a:r>
              <a:rPr lang="de-CH" sz="2800" dirty="0" err="1"/>
              <a:t>d’application</a:t>
            </a:r>
            <a:endParaRPr lang="de-CH" sz="28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 err="1">
                <a:solidFill>
                  <a:srgbClr val="C00000"/>
                </a:solidFill>
                <a:latin typeface="+mn-lt"/>
              </a:rPr>
              <a:t>Règles</a:t>
            </a:r>
            <a:r>
              <a:rPr lang="de-CH" sz="4000" b="1" dirty="0">
                <a:solidFill>
                  <a:srgbClr val="C00000"/>
                </a:solidFill>
                <a:latin typeface="+mn-lt"/>
              </a:rPr>
              <a:t> de </a:t>
            </a:r>
            <a:r>
              <a:rPr lang="de-CH" sz="4000" b="1" dirty="0" err="1">
                <a:solidFill>
                  <a:srgbClr val="C00000"/>
                </a:solidFill>
                <a:latin typeface="+mn-lt"/>
              </a:rPr>
              <a:t>bonne</a:t>
            </a:r>
            <a:r>
              <a:rPr lang="de-CH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CH" sz="4000" b="1" dirty="0" err="1">
                <a:solidFill>
                  <a:srgbClr val="C00000"/>
                </a:solidFill>
                <a:latin typeface="+mn-lt"/>
              </a:rPr>
              <a:t>pratique</a:t>
            </a:r>
            <a:endParaRPr lang="de-CH" sz="4000" b="1" dirty="0">
              <a:solidFill>
                <a:srgbClr val="C00000"/>
              </a:solidFill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Abandon du chlore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1016</Words>
  <Application>Microsoft Office PowerPoint</Application>
  <PresentationFormat>Bildschirmpräsentation (4:3)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Benutzerdefiniertes Design</vt:lpstr>
      <vt:lpstr>Nouveau droit d’application  Règles de bonne pratique   Abandon du chlore</vt:lpstr>
      <vt:lpstr>PowerPoint-Präsentation</vt:lpstr>
      <vt:lpstr>Législation sur les denrées alimentaires 2017</vt:lpstr>
      <vt:lpstr>Nouvelle ordonnance:  eau potable, eau de piscine, eau de douche</vt:lpstr>
      <vt:lpstr>«Valeurs maximales»: c’est quoi?</vt:lpstr>
      <vt:lpstr>Matériaux en contact avec l’eau potable</vt:lpstr>
      <vt:lpstr>Matériaux en contact avec l’eau potable</vt:lpstr>
      <vt:lpstr>Egalement nouveau:</vt:lpstr>
      <vt:lpstr>PowerPoint-Präsentation</vt:lpstr>
      <vt:lpstr>Règles de bonne pratique</vt:lpstr>
      <vt:lpstr>Organisation et responsabilités</vt:lpstr>
      <vt:lpstr>Documentation d’exploitation</vt:lpstr>
      <vt:lpstr>Processus généraux, installations</vt:lpstr>
      <vt:lpstr>Qualité de l’eau et  surveillance au captage</vt:lpstr>
      <vt:lpstr>Distribution</vt:lpstr>
      <vt:lpstr>Par où commencer?</vt:lpstr>
      <vt:lpstr>PowerPoint-Präsentation</vt:lpstr>
      <vt:lpstr>Abandon de la désinfection au chlore</vt:lpstr>
      <vt:lpstr>Désinfection au chlore: c’est quoi?</vt:lpstr>
      <vt:lpstr>Désinfection au chlore: c’est quoi?</vt:lpstr>
      <vt:lpstr>Microorganismes: sensibilité variable</vt:lpstr>
      <vt:lpstr>Chloration d’urgence?</vt:lpstr>
      <vt:lpstr>Bonnes pratiques de chloration</vt:lpstr>
      <vt:lpstr>Bonnes pratiques de chloration</vt:lpstr>
      <vt:lpstr>Procédé de traitement</vt:lpstr>
      <vt:lpstr>Sans chlore, que faire?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Franziska (I-AT-IU-IB-AMT2)</cp:lastModifiedBy>
  <cp:revision>275</cp:revision>
  <cp:lastPrinted>2014-04-06T07:25:01Z</cp:lastPrinted>
  <dcterms:created xsi:type="dcterms:W3CDTF">2012-01-06T09:44:05Z</dcterms:created>
  <dcterms:modified xsi:type="dcterms:W3CDTF">2018-04-10T14:49:10Z</dcterms:modified>
</cp:coreProperties>
</file>