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6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57" r:id="rId8"/>
  </p:sldIdLst>
  <p:sldSz cx="12192000" cy="6858000"/>
  <p:notesSz cx="6858000" cy="9144000"/>
  <p:embeddedFontLst>
    <p:embeddedFont>
      <p:font typeface="Verdana" panose="020B0604030504040204" pitchFamily="34" charset="0"/>
      <p:regular r:id="rId9"/>
      <p:bold r:id="rId10"/>
      <p:italic r:id="rId11"/>
      <p:boldItalic r:id="rId1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0">
          <p15:clr>
            <a:srgbClr val="A4A3A4"/>
          </p15:clr>
        </p15:guide>
        <p15:guide id="3" pos="1277">
          <p15:clr>
            <a:srgbClr val="A4A3A4"/>
          </p15:clr>
        </p15:guide>
        <p15:guide id="6" orient="horz" pos="935">
          <p15:clr>
            <a:srgbClr val="A4A3A4"/>
          </p15:clr>
        </p15:guide>
        <p15:guide id="7" orient="horz" pos="3725">
          <p15:clr>
            <a:srgbClr val="A4A3A4"/>
          </p15:clr>
        </p15:guide>
        <p15:guide id="8" orient="horz" pos="2158">
          <p15:clr>
            <a:srgbClr val="A4A3A4"/>
          </p15:clr>
        </p15:guide>
        <p15:guide id="9" orient="horz" pos="2524">
          <p15:clr>
            <a:srgbClr val="A4A3A4"/>
          </p15:clr>
        </p15:guide>
        <p15:guide id="11" pos="3843">
          <p15:clr>
            <a:srgbClr val="A4A3A4"/>
          </p15:clr>
        </p15:guide>
        <p15:guide id="12" pos="643">
          <p15:clr>
            <a:srgbClr val="A4A3A4"/>
          </p15:clr>
        </p15:guide>
        <p15:guide id="13" pos="7151">
          <p15:clr>
            <a:srgbClr val="A4A3A4"/>
          </p15:clr>
        </p15:guide>
        <p15:guide id="14" orient="horz" pos="2170">
          <p15:clr>
            <a:srgbClr val="A4A3A4"/>
          </p15:clr>
        </p15:guide>
        <p15:guide id="15" pos="4487">
          <p15:clr>
            <a:srgbClr val="A4A3A4"/>
          </p15:clr>
        </p15:guide>
        <p15:guide id="16" pos="32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14" y="246"/>
      </p:cViewPr>
      <p:guideLst>
        <p:guide orient="horz" pos="1570"/>
        <p:guide pos="1277"/>
        <p:guide orient="horz" pos="935"/>
        <p:guide orient="horz" pos="3725"/>
        <p:guide orient="horz" pos="2158"/>
        <p:guide orient="horz" pos="2524"/>
        <p:guide pos="3843"/>
        <p:guide pos="643"/>
        <p:guide pos="7151"/>
        <p:guide orient="horz" pos="2170"/>
        <p:guide pos="4487"/>
        <p:guide pos="322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60" y="1058783"/>
            <a:ext cx="10760243" cy="1768640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93562" y="3120775"/>
            <a:ext cx="10760241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717297968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chlussfol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T:\GALLERY\05 Intrastruktur\RAG\2015\Rittmeyer_Gebäudeaufnahmen_November_2015\Preview_JPG\Rittmeyer_Gebäude_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6"/>
          <a:stretch/>
        </p:blipFill>
        <p:spPr bwMode="auto">
          <a:xfrm>
            <a:off x="0" y="12032"/>
            <a:ext cx="12192000" cy="684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7"/>
            <a:ext cx="3862137" cy="101955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solidFill>
            <a:srgbClr val="000000">
              <a:alpha val="30196"/>
            </a:srgbClr>
          </a:solidFill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52890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66132642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ferenz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2"/>
          <p:cNvSpPr txBox="1">
            <a:spLocks/>
          </p:cNvSpPr>
          <p:nvPr/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200" dirty="0">
                <a:solidFill>
                  <a:schemeClr val="bg1"/>
                </a:solidFill>
              </a:rPr>
              <a:t>Ein Unternehmen der Gruppe Brugg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1009649"/>
          </a:xfrm>
          <a:solidFill>
            <a:srgbClr val="00ADA5">
              <a:alpha val="50196"/>
            </a:srgbClr>
          </a:solidFill>
        </p:spPr>
        <p:txBody>
          <a:bodyPr anchor="ctr">
            <a:noAutofit/>
          </a:bodyPr>
          <a:lstStyle>
            <a:lvl1pPr algn="ctr">
              <a:defRPr sz="2800" b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oliennummernplatzhalter 6"/>
          <p:cNvSpPr txBox="1">
            <a:spLocks/>
          </p:cNvSpPr>
          <p:nvPr/>
        </p:nvSpPr>
        <p:spPr>
          <a:xfrm>
            <a:off x="620449" y="6490990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z="800" smtClean="0"/>
              <a:pPr/>
              <a:t>‹#›</a:t>
            </a:fld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2856129660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chluss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"/>
            <a:ext cx="12192000" cy="4833938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684" y="5119852"/>
            <a:ext cx="3862137" cy="1019706"/>
          </a:xfrm>
          <a:prstGeom prst="rect">
            <a:avLst/>
          </a:prstGeom>
        </p:spPr>
      </p:pic>
      <p:sp>
        <p:nvSpPr>
          <p:cNvPr id="8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2548664039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34" y="539750"/>
            <a:ext cx="11434233" cy="4318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234" y="1265239"/>
            <a:ext cx="11434233" cy="4606925"/>
          </a:xfrm>
          <a:prstGeom prst="rect">
            <a:avLst/>
          </a:prstGeom>
        </p:spPr>
        <p:txBody>
          <a:bodyPr/>
          <a:lstStyle>
            <a:lvl1pPr marL="273050" indent="-273050">
              <a:buFont typeface="Verdana" pitchFamily="34" charset="0"/>
              <a:buChar char="•"/>
              <a:defRPr/>
            </a:lvl1pPr>
            <a:lvl2pPr marL="534988" indent="-258763">
              <a:buFont typeface="Verdana" pitchFamily="34" charset="0"/>
              <a:buChar char="–"/>
              <a:defRPr/>
            </a:lvl2pPr>
            <a:lvl3pPr marL="808038" indent="-273050">
              <a:buFont typeface="Verdana" pitchFamily="34" charset="0"/>
              <a:buChar char="–"/>
              <a:defRPr/>
            </a:lvl3pPr>
            <a:lvl4pPr marL="1085850" indent="-277813">
              <a:buFont typeface="Verdana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341438" indent="-260350">
              <a:buFont typeface="Verdana" pitchFamily="34" charset="0"/>
              <a:buChar char="–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253618517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itel und Fliess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49" y="333379"/>
            <a:ext cx="10733353" cy="926625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5" name="Textplatzhalt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20447" y="1459833"/>
            <a:ext cx="10738852" cy="4390106"/>
          </a:xfrm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/>
            </a:lvl2pPr>
          </a:lstStyle>
          <a:p>
            <a:r>
              <a:rPr lang="de-DE" dirty="0"/>
              <a:t>Text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6948034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50" y="1443793"/>
            <a:ext cx="10733353" cy="4523257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8296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20448" y="333379"/>
            <a:ext cx="10733355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7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100956936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0" y="1"/>
            <a:ext cx="12192000" cy="4833938"/>
          </a:xfrm>
          <a:prstGeom prst="rect">
            <a:avLst/>
          </a:prstGeom>
          <a:solidFill>
            <a:srgbClr val="00AD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3"/>
            <a:ext cx="3862137" cy="1019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14791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1849886475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Zwischentite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1666" y="5306753"/>
            <a:ext cx="3862137" cy="10197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20450" y="1058783"/>
            <a:ext cx="10733353" cy="1768640"/>
          </a:xfrm>
          <a:noFill/>
        </p:spPr>
        <p:txBody>
          <a:bodyPr anchor="b">
            <a:noAutofit/>
          </a:bodyPr>
          <a:lstStyle>
            <a:lvl1pPr algn="ctr">
              <a:defRPr sz="4000" b="1">
                <a:solidFill>
                  <a:srgbClr val="00AD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620450" y="3120775"/>
            <a:ext cx="10733353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ADA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de-DE" dirty="0"/>
              <a:t>Untertitelmasters durch Klicken bearbeiten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1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9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5924327" y="6414791"/>
            <a:ext cx="554977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545820311"/>
      </p:ext>
    </p:extLst>
  </p:cSld>
  <p:clrMapOvr>
    <a:masterClrMapping/>
  </p:clrMapOvr>
  <p:transition spd="slow">
    <p:wipe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4" pos="7151">
          <p15:clr>
            <a:srgbClr val="FBAE40"/>
          </p15:clr>
        </p15:guide>
        <p15:guide id="5" pos="507">
          <p15:clr>
            <a:srgbClr val="FBAE40"/>
          </p15:clr>
        </p15:guide>
        <p15:guide id="6" orient="horz" pos="372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ufzählung mit Üb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pPr/>
              <a:t>‹#›</a:t>
            </a:fld>
            <a:endParaRPr lang="de-CH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50" y="2029167"/>
            <a:ext cx="10733353" cy="3937879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6" name="Textplatzhalter 2"/>
          <p:cNvSpPr>
            <a:spLocks noGrp="1"/>
          </p:cNvSpPr>
          <p:nvPr>
            <p:ph type="body" idx="13"/>
          </p:nvPr>
        </p:nvSpPr>
        <p:spPr>
          <a:xfrm>
            <a:off x="620450" y="1436862"/>
            <a:ext cx="10733353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3747696152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wei variabl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0449" y="1467853"/>
            <a:ext cx="5170753" cy="4383778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t>‹#›</a:t>
            </a:fld>
            <a:endParaRPr lang="de-CH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620450" y="333379"/>
            <a:ext cx="10733353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6" name="Inhaltsplatzhalter 2"/>
          <p:cNvSpPr>
            <a:spLocks noGrp="1"/>
          </p:cNvSpPr>
          <p:nvPr>
            <p:ph sz="half" idx="13"/>
          </p:nvPr>
        </p:nvSpPr>
        <p:spPr>
          <a:xfrm>
            <a:off x="6184234" y="1467853"/>
            <a:ext cx="5168025" cy="4383778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Fußzeilenplatzhalter 8"/>
          <p:cNvSpPr>
            <a:spLocks noGrp="1"/>
          </p:cNvSpPr>
          <p:nvPr>
            <p:ph type="ftr" sz="quarter" idx="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21633776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Titel und 2 variable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0450" y="1465767"/>
            <a:ext cx="4921201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20448" y="2147433"/>
            <a:ext cx="4921200" cy="3692650"/>
          </a:xfrm>
        </p:spPr>
        <p:txBody>
          <a:bodyPr>
            <a:no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369504" y="1465767"/>
            <a:ext cx="4993821" cy="475907"/>
          </a:xfrm>
        </p:spPr>
        <p:txBody>
          <a:bodyPr anchor="t">
            <a:noAutofit/>
          </a:bodyPr>
          <a:lstStyle>
            <a:lvl1pPr marL="0" indent="0">
              <a:buNone/>
              <a:defRPr sz="2200" b="0" baseline="0">
                <a:solidFill>
                  <a:schemeClr val="bg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369504" y="2147433"/>
            <a:ext cx="4993821" cy="3692650"/>
          </a:xfrm>
        </p:spPr>
        <p:txBody>
          <a:bodyPr/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/>
          <a:lstStyle/>
          <a:p>
            <a:fld id="{D31C14AA-6449-4124-BF7C-3AC8F96DE5E2}" type="slidenum">
              <a:rPr lang="de-CH" smtClean="0"/>
              <a:t>‹#›</a:t>
            </a:fld>
            <a:endParaRPr lang="de-CH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620448" y="333379"/>
            <a:ext cx="10742877" cy="926625"/>
          </a:xfrm>
        </p:spPr>
        <p:txBody>
          <a:bodyPr>
            <a:noAutofit/>
          </a:bodyPr>
          <a:lstStyle>
            <a:lvl1pPr>
              <a:defRPr sz="2800" b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CH" dirty="0"/>
          </a:p>
        </p:txBody>
      </p:sp>
      <p:sp>
        <p:nvSpPr>
          <p:cNvPr id="12" name="Fußzeilenplatzhalter 8"/>
          <p:cNvSpPr>
            <a:spLocks noGrp="1"/>
          </p:cNvSpPr>
          <p:nvPr>
            <p:ph type="ftr" sz="quarter" idx="13"/>
          </p:nvPr>
        </p:nvSpPr>
        <p:spPr>
          <a:xfrm>
            <a:off x="3322623" y="6292830"/>
            <a:ext cx="55497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CH"/>
              <a:t>Ein Unternehmen der Gruppe Brugg</a:t>
            </a:r>
          </a:p>
        </p:txBody>
      </p:sp>
    </p:spTree>
    <p:extLst>
      <p:ext uri="{BB962C8B-B14F-4D97-AF65-F5344CB8AC3E}">
        <p14:creationId xmlns:p14="http://schemas.microsoft.com/office/powerpoint/2010/main" val="32683790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09600" y="333379"/>
            <a:ext cx="10744200" cy="926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1" y="1456024"/>
            <a:ext cx="10744200" cy="458024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7142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25" r:id="rId10"/>
    <p:sldLayoutId id="2147483727" r:id="rId11"/>
    <p:sldLayoutId id="2147483726" r:id="rId12"/>
    <p:sldLayoutId id="2147483728" r:id="rId13"/>
  </p:sldLayoutIdLst>
  <p:transition spd="slow">
    <p:wipe/>
  </p:transition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rgbClr val="00ADA5"/>
          </a:solidFill>
          <a:effectLst/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891" indent="-342891" algn="l" defTabSz="914377" rtl="0" eaLnBrk="1" latinLnBrk="0" hangingPunct="1">
        <a:lnSpc>
          <a:spcPts val="2600"/>
        </a:lnSpc>
        <a:spcBef>
          <a:spcPts val="1000"/>
        </a:spcBef>
        <a:buClr>
          <a:srgbClr val="00ADA5"/>
        </a:buClr>
        <a:buSzPct val="12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783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lnSpc>
          <a:spcPts val="2600"/>
        </a:lnSpc>
        <a:spcBef>
          <a:spcPts val="500"/>
        </a:spcBef>
        <a:buClr>
          <a:srgbClr val="00ADA5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009EE0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1" orient="horz" pos="2160">
          <p15:clr>
            <a:srgbClr val="F26B43"/>
          </p15:clr>
        </p15:guide>
        <p15:guide id="12" pos="3840">
          <p15:clr>
            <a:srgbClr val="F26B43"/>
          </p15:clr>
        </p15:guide>
        <p15:guide id="13" pos="507">
          <p15:clr>
            <a:srgbClr val="F26B43"/>
          </p15:clr>
        </p15:guide>
        <p15:guide id="14" pos="7151">
          <p15:clr>
            <a:srgbClr val="F26B43"/>
          </p15:clr>
        </p15:guide>
        <p15:guide id="15" orient="horz" pos="210">
          <p15:clr>
            <a:srgbClr val="F26B43"/>
          </p15:clr>
        </p15:guide>
        <p15:guide id="16" orient="horz" pos="3861">
          <p15:clr>
            <a:srgbClr val="F26B43"/>
          </p15:clr>
        </p15:guide>
        <p15:guide id="17" orient="horz" pos="1139">
          <p15:clr>
            <a:srgbClr val="F26B43"/>
          </p15:clr>
        </p15:guide>
        <p15:guide id="18" orient="horz" pos="3045">
          <p15:clr>
            <a:srgbClr val="F26B43"/>
          </p15:clr>
        </p15:guide>
        <p15:guide id="19" orient="horz" pos="4178">
          <p15:clr>
            <a:srgbClr val="F26B43"/>
          </p15:clr>
        </p15:guide>
        <p15:guide id="20" orient="horz" pos="40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hreatmap.bitdefender.com/" TargetMode="External"/><Relationship Id="rId2" Type="http://schemas.openxmlformats.org/officeDocument/2006/relationships/hyperlink" Target="http://threatmap.fortiguard.com/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intel.malwaretech.com/pewpew.html" TargetMode="External"/><Relationship Id="rId4" Type="http://schemas.openxmlformats.org/officeDocument/2006/relationships/hyperlink" Target="https://threatmap.checkpoint.com/ThreatPortal/livemap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93560" y="1058782"/>
            <a:ext cx="6269999" cy="2012093"/>
          </a:xfrm>
        </p:spPr>
        <p:txBody>
          <a:bodyPr/>
          <a:lstStyle/>
          <a:p>
            <a:r>
              <a:rPr lang="de-CH" dirty="0" err="1"/>
              <a:t>Cyberattaques</a:t>
            </a:r>
            <a:r>
              <a:rPr lang="de-CH" dirty="0"/>
              <a:t> </a:t>
            </a:r>
            <a:br>
              <a:rPr lang="de-CH" dirty="0"/>
            </a:br>
            <a:r>
              <a:rPr lang="de-CH" dirty="0" err="1"/>
              <a:t>dans</a:t>
            </a:r>
            <a:r>
              <a:rPr lang="de-CH" dirty="0"/>
              <a:t> la </a:t>
            </a:r>
            <a:r>
              <a:rPr lang="de-CH" dirty="0" err="1"/>
              <a:t>pratique</a:t>
            </a:r>
            <a:endParaRPr lang="de-CH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FFBA1F7-3667-4991-9752-156A7D5AB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559" y="1618620"/>
            <a:ext cx="4490244" cy="3667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365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Menace</a:t>
            </a:r>
            <a:r>
              <a:rPr lang="de-CH" dirty="0"/>
              <a:t>: </a:t>
            </a:r>
            <a:r>
              <a:rPr lang="de-CH" dirty="0" err="1"/>
              <a:t>attaques</a:t>
            </a:r>
            <a:r>
              <a:rPr lang="de-CH" dirty="0"/>
              <a:t> </a:t>
            </a:r>
            <a:r>
              <a:rPr lang="de-CH" dirty="0" err="1"/>
              <a:t>lives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>
              <a:hlinkClick r:id="" action="ppaction://noaction"/>
            </a:endParaRPr>
          </a:p>
          <a:p>
            <a:endParaRPr lang="de-CH" dirty="0">
              <a:hlinkClick r:id="" action="ppaction://noaction"/>
            </a:endParaRPr>
          </a:p>
          <a:p>
            <a:endParaRPr lang="de-CH" dirty="0">
              <a:hlinkClick r:id="" action="ppaction://noaction"/>
            </a:endParaRPr>
          </a:p>
          <a:p>
            <a:pPr marL="0" indent="0" algn="ctr">
              <a:buNone/>
            </a:pPr>
            <a:r>
              <a:rPr lang="de-CH" dirty="0">
                <a:hlinkClick r:id="rId2"/>
              </a:rPr>
              <a:t>http://threatmap.fortiguard.com/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3"/>
              </a:rPr>
              <a:t>https://threatmap.bitdefender.com/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4"/>
              </a:rPr>
              <a:t>https://threatmap.checkpoint.com/ThreatPortal/livemap.html</a:t>
            </a:r>
            <a:endParaRPr lang="de-CH" dirty="0"/>
          </a:p>
          <a:p>
            <a:pPr marL="0" indent="0" algn="ctr">
              <a:buNone/>
            </a:pPr>
            <a:r>
              <a:rPr lang="de-CH" dirty="0">
                <a:hlinkClick r:id="rId5"/>
              </a:rPr>
              <a:t>https://intel.malwaretech.com/pewpew.html</a:t>
            </a:r>
            <a:endParaRPr lang="de-CH" dirty="0"/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4" name="Foliennummernplatzhalter 2">
            <a:extLst>
              <a:ext uri="{FF2B5EF4-FFF2-40B4-BE49-F238E27FC236}">
                <a16:creationId xmlns:a16="http://schemas.microsoft.com/office/drawing/2014/main" id="{E01CAD87-C2D6-4804-A987-28C043075775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7724209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Risques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10343" y="971549"/>
            <a:ext cx="8254845" cy="5517173"/>
          </a:xfrm>
        </p:spPr>
        <p:txBody>
          <a:bodyPr numCol="2"/>
          <a:lstStyle/>
          <a:p>
            <a:pPr marL="0" indent="0">
              <a:buNone/>
            </a:pPr>
            <a:r>
              <a:rPr lang="de-CH" b="1" dirty="0" err="1">
                <a:solidFill>
                  <a:srgbClr val="00ADA5"/>
                </a:solidFill>
              </a:rPr>
              <a:t>Disponibilité</a:t>
            </a:r>
            <a:endParaRPr lang="de-CH" sz="1600" b="1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systèmes</a:t>
            </a:r>
            <a:r>
              <a:rPr lang="de-CH" sz="1400" dirty="0">
                <a:solidFill>
                  <a:srgbClr val="00ADA5"/>
                </a:solidFill>
              </a:rPr>
              <a:t> </a:t>
            </a:r>
            <a:r>
              <a:rPr lang="de-CH" sz="1400" dirty="0" err="1">
                <a:solidFill>
                  <a:srgbClr val="00ADA5"/>
                </a:solidFill>
              </a:rPr>
              <a:t>instables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communication</a:t>
            </a:r>
            <a:r>
              <a:rPr lang="de-CH" sz="1400" dirty="0">
                <a:solidFill>
                  <a:srgbClr val="00ADA5"/>
                </a:solidFill>
              </a:rPr>
              <a:t> </a:t>
            </a:r>
            <a:r>
              <a:rPr lang="de-CH" sz="1400" dirty="0" err="1">
                <a:solidFill>
                  <a:srgbClr val="00ADA5"/>
                </a:solidFill>
              </a:rPr>
              <a:t>instable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blocage</a:t>
            </a:r>
            <a:r>
              <a:rPr lang="de-CH" sz="1400" dirty="0">
                <a:solidFill>
                  <a:srgbClr val="00ADA5"/>
                </a:solidFill>
              </a:rPr>
              <a:t> des </a:t>
            </a:r>
            <a:r>
              <a:rPr lang="de-CH" sz="1400" dirty="0" err="1">
                <a:solidFill>
                  <a:srgbClr val="00ADA5"/>
                </a:solidFill>
              </a:rPr>
              <a:t>systèmes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destruction</a:t>
            </a:r>
            <a:r>
              <a:rPr lang="de-CH" sz="1400" dirty="0">
                <a:solidFill>
                  <a:srgbClr val="00ADA5"/>
                </a:solidFill>
              </a:rPr>
              <a:t> des </a:t>
            </a:r>
            <a:r>
              <a:rPr lang="de-CH" sz="1400" dirty="0" err="1">
                <a:solidFill>
                  <a:srgbClr val="00ADA5"/>
                </a:solidFill>
              </a:rPr>
              <a:t>systèmes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cryptage</a:t>
            </a:r>
            <a:r>
              <a:rPr lang="de-CH" sz="1400" dirty="0">
                <a:solidFill>
                  <a:srgbClr val="00ADA5"/>
                </a:solidFill>
              </a:rPr>
              <a:t> des </a:t>
            </a:r>
            <a:r>
              <a:rPr lang="de-CH" sz="1400" dirty="0" err="1">
                <a:solidFill>
                  <a:srgbClr val="00ADA5"/>
                </a:solidFill>
              </a:rPr>
              <a:t>données</a:t>
            </a:r>
            <a:r>
              <a:rPr lang="de-CH" sz="1400" dirty="0">
                <a:solidFill>
                  <a:srgbClr val="00ADA5"/>
                </a:solidFill>
              </a:rPr>
              <a:t>/</a:t>
            </a:r>
            <a:r>
              <a:rPr lang="de-CH" sz="1400" dirty="0" err="1">
                <a:solidFill>
                  <a:srgbClr val="00ADA5"/>
                </a:solidFill>
              </a:rPr>
              <a:t>chantage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vol</a:t>
            </a:r>
            <a:r>
              <a:rPr lang="de-CH" sz="1400" dirty="0">
                <a:solidFill>
                  <a:srgbClr val="00ADA5"/>
                </a:solidFill>
              </a:rPr>
              <a:t> de </a:t>
            </a:r>
            <a:r>
              <a:rPr lang="de-CH" sz="1400" dirty="0" err="1">
                <a:solidFill>
                  <a:srgbClr val="00ADA5"/>
                </a:solidFill>
              </a:rPr>
              <a:t>matériel</a:t>
            </a:r>
            <a:r>
              <a:rPr lang="de-CH" sz="1400" dirty="0">
                <a:solidFill>
                  <a:srgbClr val="00ADA5"/>
                </a:solidFill>
              </a:rPr>
              <a:t> </a:t>
            </a:r>
            <a:r>
              <a:rPr lang="de-CH" sz="1400" dirty="0" err="1">
                <a:solidFill>
                  <a:srgbClr val="00ADA5"/>
                </a:solidFill>
              </a:rPr>
              <a:t>informatique</a:t>
            </a:r>
            <a:endParaRPr lang="de-CH" sz="1400" dirty="0">
              <a:solidFill>
                <a:srgbClr val="00ADA5"/>
              </a:solidFill>
            </a:endParaRPr>
          </a:p>
          <a:p>
            <a:pPr marL="276225" lvl="1" indent="0">
              <a:lnSpc>
                <a:spcPct val="100000"/>
              </a:lnSpc>
              <a:buNone/>
            </a:pPr>
            <a:endParaRPr lang="de-CH" sz="1050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b="1" dirty="0" err="1">
                <a:solidFill>
                  <a:srgbClr val="00ADA5"/>
                </a:solidFill>
              </a:rPr>
              <a:t>Intégrité</a:t>
            </a:r>
            <a:endParaRPr lang="de-CH" sz="1600" b="1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sz="1600" dirty="0">
                <a:solidFill>
                  <a:srgbClr val="00ADA5"/>
                </a:solidFill>
              </a:rPr>
              <a:t>Manipulation des </a:t>
            </a:r>
            <a:r>
              <a:rPr lang="de-CH" sz="1600" dirty="0" err="1">
                <a:solidFill>
                  <a:srgbClr val="00ADA5"/>
                </a:solidFill>
              </a:rPr>
              <a:t>données</a:t>
            </a:r>
            <a:endParaRPr lang="de-CH" sz="16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capteurs</a:t>
            </a:r>
            <a:r>
              <a:rPr lang="de-CH" sz="1400" dirty="0">
                <a:solidFill>
                  <a:srgbClr val="00ADA5"/>
                </a:solidFill>
              </a:rPr>
              <a:t> (</a:t>
            </a:r>
            <a:r>
              <a:rPr lang="de-CH" sz="1400" dirty="0" err="1">
                <a:solidFill>
                  <a:srgbClr val="00ADA5"/>
                </a:solidFill>
              </a:rPr>
              <a:t>trop-plein</a:t>
            </a:r>
            <a:r>
              <a:rPr lang="de-CH" sz="1400" dirty="0">
                <a:solidFill>
                  <a:srgbClr val="00ADA5"/>
                </a:solidFill>
              </a:rPr>
              <a:t>)</a:t>
            </a: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capteurs</a:t>
            </a:r>
            <a:r>
              <a:rPr lang="de-CH" sz="1400" dirty="0">
                <a:solidFill>
                  <a:srgbClr val="00ADA5"/>
                </a:solidFill>
              </a:rPr>
              <a:t> (</a:t>
            </a:r>
            <a:r>
              <a:rPr lang="de-CH" sz="1400" dirty="0" err="1">
                <a:solidFill>
                  <a:srgbClr val="00ADA5"/>
                </a:solidFill>
              </a:rPr>
              <a:t>débit</a:t>
            </a:r>
            <a:r>
              <a:rPr lang="de-CH" sz="1400" dirty="0">
                <a:solidFill>
                  <a:srgbClr val="00ADA5"/>
                </a:solidFill>
              </a:rPr>
              <a:t>)</a:t>
            </a: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enregistrements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décomptes</a:t>
            </a:r>
            <a:endParaRPr lang="de-CH" sz="1400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b="1" dirty="0" err="1">
                <a:solidFill>
                  <a:srgbClr val="00ADA5"/>
                </a:solidFill>
              </a:rPr>
              <a:t>Confidentialité</a:t>
            </a:r>
            <a:endParaRPr lang="de-CH" sz="1600" b="1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sz="1600" dirty="0" err="1">
                <a:solidFill>
                  <a:srgbClr val="00ADA5"/>
                </a:solidFill>
              </a:rPr>
              <a:t>Vol</a:t>
            </a:r>
            <a:endParaRPr lang="de-CH" sz="16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données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informations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finances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matériel</a:t>
            </a:r>
            <a:r>
              <a:rPr lang="de-CH" sz="1400" dirty="0">
                <a:solidFill>
                  <a:srgbClr val="00ADA5"/>
                </a:solidFill>
              </a:rPr>
              <a:t> </a:t>
            </a:r>
            <a:r>
              <a:rPr lang="de-CH" sz="1400" dirty="0" err="1">
                <a:solidFill>
                  <a:srgbClr val="00ADA5"/>
                </a:solidFill>
              </a:rPr>
              <a:t>informatique</a:t>
            </a:r>
            <a:endParaRPr lang="de-CH" sz="1400" dirty="0">
              <a:solidFill>
                <a:srgbClr val="00ADA5"/>
              </a:solidFill>
            </a:endParaRPr>
          </a:p>
          <a:p>
            <a:pPr marL="0" indent="0">
              <a:buNone/>
            </a:pPr>
            <a:r>
              <a:rPr lang="de-CH" sz="1600" dirty="0" err="1">
                <a:solidFill>
                  <a:srgbClr val="00ADA5"/>
                </a:solidFill>
              </a:rPr>
              <a:t>Télégestion</a:t>
            </a:r>
            <a:endParaRPr lang="de-CH" sz="16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logiciel</a:t>
            </a:r>
            <a:endParaRPr lang="de-CH" sz="1400" dirty="0">
              <a:solidFill>
                <a:srgbClr val="00ADA5"/>
              </a:solidFill>
            </a:endParaRPr>
          </a:p>
          <a:p>
            <a:pPr lvl="1"/>
            <a:r>
              <a:rPr lang="de-CH" sz="1400" dirty="0" err="1">
                <a:solidFill>
                  <a:srgbClr val="00ADA5"/>
                </a:solidFill>
              </a:rPr>
              <a:t>matériel</a:t>
            </a:r>
            <a:r>
              <a:rPr lang="de-CH" sz="1400" dirty="0">
                <a:solidFill>
                  <a:srgbClr val="00ADA5"/>
                </a:solidFill>
              </a:rPr>
              <a:t> </a:t>
            </a:r>
            <a:r>
              <a:rPr lang="de-CH" sz="1400" dirty="0" err="1">
                <a:solidFill>
                  <a:srgbClr val="00ADA5"/>
                </a:solidFill>
              </a:rPr>
              <a:t>informatique</a:t>
            </a:r>
            <a:endParaRPr lang="de-CH" sz="1400" dirty="0">
              <a:solidFill>
                <a:srgbClr val="00ADA5"/>
              </a:solidFill>
            </a:endParaRPr>
          </a:p>
          <a:p>
            <a:pPr marL="0" indent="0">
              <a:buNone/>
            </a:pPr>
            <a:endParaRPr lang="de-CH" sz="1600" b="1" dirty="0">
              <a:solidFill>
                <a:srgbClr val="00ADA5"/>
              </a:solidFill>
            </a:endParaRPr>
          </a:p>
          <a:p>
            <a:pPr lvl="1"/>
            <a:endParaRPr lang="de-CH" sz="1400" dirty="0">
              <a:solidFill>
                <a:srgbClr val="00ADA5"/>
              </a:solidFill>
            </a:endParaRPr>
          </a:p>
          <a:p>
            <a:pPr lvl="1"/>
            <a:endParaRPr lang="de-CH" sz="1400" dirty="0">
              <a:solidFill>
                <a:srgbClr val="00ADA5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8205" y="864335"/>
            <a:ext cx="1317774" cy="160516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205" y="2592601"/>
            <a:ext cx="1331794" cy="15841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205" y="4333090"/>
            <a:ext cx="1339918" cy="1616190"/>
          </a:xfrm>
          <a:prstGeom prst="rect">
            <a:avLst/>
          </a:prstGeom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C6E1A6FF-6406-46A9-AB29-5E87A490BD5A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831739922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4491" y="1865816"/>
            <a:ext cx="5808031" cy="3856533"/>
          </a:xfrm>
          <a:prstGeom prst="rect">
            <a:avLst/>
          </a:prstGeom>
        </p:spPr>
      </p:pic>
      <p:sp>
        <p:nvSpPr>
          <p:cNvPr id="8" name="Gleichschenkliges Dreieck 7"/>
          <p:cNvSpPr/>
          <p:nvPr/>
        </p:nvSpPr>
        <p:spPr bwMode="auto">
          <a:xfrm rot="10800000">
            <a:off x="4848826" y="1867048"/>
            <a:ext cx="5400600" cy="4135601"/>
          </a:xfrm>
          <a:prstGeom prst="triangle">
            <a:avLst/>
          </a:prstGeom>
          <a:solidFill>
            <a:srgbClr val="00ADA5"/>
          </a:solidFill>
          <a:ln w="28575" cap="flat" cmpd="sng" algn="ctr">
            <a:solidFill>
              <a:srgbClr val="00ADA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endParaRPr lang="de-CH" sz="1200" dirty="0" err="1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9878" y="516388"/>
            <a:ext cx="11234057" cy="464341"/>
          </a:xfrm>
        </p:spPr>
        <p:txBody>
          <a:bodyPr/>
          <a:lstStyle/>
          <a:p>
            <a:r>
              <a:rPr lang="de-CH" dirty="0"/>
              <a:t>Le </a:t>
            </a:r>
            <a:r>
              <a:rPr lang="de-CH" dirty="0" err="1"/>
              <a:t>monde</a:t>
            </a:r>
            <a:r>
              <a:rPr lang="de-CH" dirty="0"/>
              <a:t> des </a:t>
            </a:r>
            <a:r>
              <a:rPr lang="de-CH" dirty="0" err="1"/>
              <a:t>hackers</a:t>
            </a:r>
            <a:endParaRPr lang="de-CH" dirty="0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7441115" y="1865815"/>
            <a:ext cx="3312368" cy="3640509"/>
          </a:xfrm>
          <a:prstGeom prst="rect">
            <a:avLst/>
          </a:prstGeom>
        </p:spPr>
        <p:txBody>
          <a:bodyPr/>
          <a:lstStyle>
            <a:lvl1pPr marL="342891" indent="-342891" algn="l" defTabSz="914377" rtl="0" eaLnBrk="1" latinLnBrk="0" hangingPunct="1">
              <a:lnSpc>
                <a:spcPts val="2600"/>
              </a:lnSpc>
              <a:spcBef>
                <a:spcPts val="1000"/>
              </a:spcBef>
              <a:buClr>
                <a:srgbClr val="00ADA5"/>
              </a:buClr>
              <a:buSzPct val="125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783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lnSpc>
                <a:spcPts val="2600"/>
              </a:lnSpc>
              <a:spcBef>
                <a:spcPts val="500"/>
              </a:spcBef>
              <a:buClr>
                <a:srgbClr val="00ADA5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9EE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500" b="1" dirty="0">
                <a:solidFill>
                  <a:srgbClr val="00AFA8"/>
                </a:solidFill>
              </a:rPr>
              <a:t>          </a:t>
            </a: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800" b="1" dirty="0"/>
              <a:t>Reconnaissance</a:t>
            </a: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Scan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Intrusion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9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3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1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/>
              <a:t>Manipulation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5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de-CH" sz="105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de-CH" sz="1350" b="1" dirty="0" err="1"/>
              <a:t>Obtention</a:t>
            </a:r>
            <a:r>
              <a:rPr lang="de-CH" sz="1350" b="1" dirty="0"/>
              <a:t> des </a:t>
            </a:r>
            <a:r>
              <a:rPr lang="de-CH" sz="1350" b="1" dirty="0" err="1"/>
              <a:t>codes</a:t>
            </a:r>
            <a:r>
              <a:rPr lang="de-CH" sz="1350" b="1" dirty="0"/>
              <a:t> </a:t>
            </a:r>
            <a:r>
              <a:rPr lang="de-CH" sz="1350" b="1" dirty="0" err="1"/>
              <a:t>d’accès</a:t>
            </a:r>
            <a:endParaRPr lang="de-CH" sz="1350" b="1" dirty="0"/>
          </a:p>
          <a:p>
            <a:endParaRPr lang="de-CH" sz="1500" b="1" dirty="0"/>
          </a:p>
        </p:txBody>
      </p:sp>
      <p:cxnSp>
        <p:nvCxnSpPr>
          <p:cNvPr id="12" name="Gerader Verbinder 11"/>
          <p:cNvCxnSpPr>
            <a:cxnSpLocks/>
          </p:cNvCxnSpPr>
          <p:nvPr/>
        </p:nvCxnSpPr>
        <p:spPr bwMode="auto">
          <a:xfrm>
            <a:off x="5567343" y="3051329"/>
            <a:ext cx="3956071" cy="6727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588DB8E-0CED-4062-93DF-CB620199D96A}"/>
              </a:ext>
            </a:extLst>
          </p:cNvPr>
          <p:cNvCxnSpPr>
            <a:cxnSpLocks/>
          </p:cNvCxnSpPr>
          <p:nvPr/>
        </p:nvCxnSpPr>
        <p:spPr bwMode="auto">
          <a:xfrm>
            <a:off x="6079560" y="3778133"/>
            <a:ext cx="2945730" cy="15948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F874462E-2F7E-45C5-9944-1060391DD407}"/>
              </a:ext>
            </a:extLst>
          </p:cNvPr>
          <p:cNvCxnSpPr>
            <a:cxnSpLocks/>
          </p:cNvCxnSpPr>
          <p:nvPr/>
        </p:nvCxnSpPr>
        <p:spPr bwMode="auto">
          <a:xfrm flipV="1">
            <a:off x="6499078" y="4498214"/>
            <a:ext cx="2094165" cy="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6E9EDC4-030A-4ECE-AE04-2D2117F23990}"/>
              </a:ext>
            </a:extLst>
          </p:cNvPr>
          <p:cNvCxnSpPr>
            <a:cxnSpLocks/>
          </p:cNvCxnSpPr>
          <p:nvPr/>
        </p:nvCxnSpPr>
        <p:spPr bwMode="auto">
          <a:xfrm>
            <a:off x="7009066" y="5218294"/>
            <a:ext cx="1080120" cy="1191"/>
          </a:xfrm>
          <a:prstGeom prst="line">
            <a:avLst/>
          </a:prstGeom>
          <a:ln>
            <a:headEnd type="none" w="med" len="med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feld 12">
            <a:extLst>
              <a:ext uri="{FF2B5EF4-FFF2-40B4-BE49-F238E27FC236}">
                <a16:creationId xmlns:a16="http://schemas.microsoft.com/office/drawing/2014/main" id="{55D2C88B-E96C-44FC-9CBC-DBD6C5B8AF4E}"/>
              </a:ext>
            </a:extLst>
          </p:cNvPr>
          <p:cNvSpPr txBox="1"/>
          <p:nvPr/>
        </p:nvSpPr>
        <p:spPr>
          <a:xfrm>
            <a:off x="5136858" y="1385920"/>
            <a:ext cx="4674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000" b="1" dirty="0" err="1">
                <a:solidFill>
                  <a:srgbClr val="00AFA8"/>
                </a:solidFill>
              </a:rPr>
              <a:t>Phases</a:t>
            </a:r>
            <a:r>
              <a:rPr lang="de-CH" sz="2000" b="1" dirty="0">
                <a:solidFill>
                  <a:srgbClr val="00AFA8"/>
                </a:solidFill>
              </a:rPr>
              <a:t> de la </a:t>
            </a:r>
            <a:r>
              <a:rPr lang="de-CH" sz="2000" b="1" dirty="0" err="1">
                <a:solidFill>
                  <a:srgbClr val="00AFA8"/>
                </a:solidFill>
              </a:rPr>
              <a:t>cyberattaque</a:t>
            </a:r>
            <a:endParaRPr lang="de-CH" b="1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459702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234" y="539750"/>
            <a:ext cx="11434233" cy="431800"/>
          </a:xfrm>
        </p:spPr>
        <p:txBody>
          <a:bodyPr/>
          <a:lstStyle/>
          <a:p>
            <a:r>
              <a:rPr lang="de-CH" dirty="0"/>
              <a:t>Test de </a:t>
            </a:r>
            <a:r>
              <a:rPr lang="de-CH" dirty="0" err="1"/>
              <a:t>pénétration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err="1">
                <a:solidFill>
                  <a:srgbClr val="00AFA8"/>
                </a:solidFill>
              </a:rPr>
              <a:t>Les</a:t>
            </a:r>
            <a:r>
              <a:rPr lang="de-CH" dirty="0">
                <a:solidFill>
                  <a:srgbClr val="00AFA8"/>
                </a:solidFill>
              </a:rPr>
              <a:t> </a:t>
            </a:r>
            <a:r>
              <a:rPr lang="de-CH" dirty="0" err="1">
                <a:solidFill>
                  <a:srgbClr val="00AFA8"/>
                </a:solidFill>
              </a:rPr>
              <a:t>cyberattaques</a:t>
            </a:r>
            <a:r>
              <a:rPr lang="de-CH" dirty="0">
                <a:solidFill>
                  <a:srgbClr val="00AFA8"/>
                </a:solidFill>
              </a:rPr>
              <a:t> </a:t>
            </a:r>
            <a:r>
              <a:rPr lang="de-CH" dirty="0" err="1">
                <a:solidFill>
                  <a:srgbClr val="00AFA8"/>
                </a:solidFill>
              </a:rPr>
              <a:t>sont</a:t>
            </a:r>
            <a:r>
              <a:rPr lang="de-CH" dirty="0">
                <a:solidFill>
                  <a:srgbClr val="00AFA8"/>
                </a:solidFill>
              </a:rPr>
              <a:t> </a:t>
            </a:r>
            <a:r>
              <a:rPr lang="de-CH" dirty="0" err="1">
                <a:solidFill>
                  <a:srgbClr val="00AFA8"/>
                </a:solidFill>
              </a:rPr>
              <a:t>effectuées</a:t>
            </a:r>
            <a:r>
              <a:rPr lang="de-CH" dirty="0">
                <a:solidFill>
                  <a:srgbClr val="00AFA8"/>
                </a:solidFill>
              </a:rPr>
              <a:t> à </a:t>
            </a:r>
            <a:r>
              <a:rPr lang="de-CH" dirty="0" err="1">
                <a:solidFill>
                  <a:srgbClr val="00AFA8"/>
                </a:solidFill>
              </a:rPr>
              <a:t>l’aide</a:t>
            </a:r>
            <a:r>
              <a:rPr lang="de-CH" dirty="0">
                <a:solidFill>
                  <a:srgbClr val="00AFA8"/>
                </a:solidFill>
              </a:rPr>
              <a:t> </a:t>
            </a:r>
            <a:r>
              <a:rPr lang="de-CH" dirty="0" err="1">
                <a:solidFill>
                  <a:srgbClr val="00AFA8"/>
                </a:solidFill>
              </a:rPr>
              <a:t>d’un</a:t>
            </a:r>
            <a:r>
              <a:rPr lang="de-CH" dirty="0">
                <a:solidFill>
                  <a:srgbClr val="00AFA8"/>
                </a:solidFill>
              </a:rPr>
              <a:t> </a:t>
            </a:r>
            <a:r>
              <a:rPr lang="de-CH" dirty="0" err="1">
                <a:solidFill>
                  <a:srgbClr val="00AFA8"/>
                </a:solidFill>
              </a:rPr>
              <a:t>outil</a:t>
            </a:r>
            <a:r>
              <a:rPr lang="de-CH" dirty="0">
                <a:solidFill>
                  <a:srgbClr val="00AFA8"/>
                </a:solidFill>
              </a:rPr>
              <a:t> de </a:t>
            </a:r>
            <a:r>
              <a:rPr lang="de-CH" dirty="0" err="1">
                <a:solidFill>
                  <a:srgbClr val="00AFA8"/>
                </a:solidFill>
              </a:rPr>
              <a:t>pénétration</a:t>
            </a:r>
            <a:r>
              <a:rPr lang="de-CH" dirty="0">
                <a:solidFill>
                  <a:srgbClr val="00AFA8"/>
                </a:solidFill>
              </a:rPr>
              <a:t> (&gt; 300 </a:t>
            </a:r>
            <a:r>
              <a:rPr lang="de-CH" dirty="0" err="1">
                <a:solidFill>
                  <a:srgbClr val="00AFA8"/>
                </a:solidFill>
              </a:rPr>
              <a:t>outils</a:t>
            </a:r>
            <a:r>
              <a:rPr lang="de-CH" dirty="0">
                <a:solidFill>
                  <a:srgbClr val="00AFA8"/>
                </a:solidFill>
              </a:rPr>
              <a:t>):</a:t>
            </a:r>
          </a:p>
          <a:p>
            <a:endParaRPr lang="de-CH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5559" y="2041745"/>
            <a:ext cx="3293582" cy="4371787"/>
          </a:xfrm>
          <a:prstGeom prst="rect">
            <a:avLst/>
          </a:prstGeom>
        </p:spPr>
      </p:pic>
      <p:sp>
        <p:nvSpPr>
          <p:cNvPr id="5" name="Foliennummernplatzhalter 2">
            <a:extLst>
              <a:ext uri="{FF2B5EF4-FFF2-40B4-BE49-F238E27FC236}">
                <a16:creationId xmlns:a16="http://schemas.microsoft.com/office/drawing/2014/main" id="{F7DF6D4A-394A-4DCC-A25F-E494E5D51A8E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21942611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E4C12-315D-434D-9B14-BED73FCE4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1499"/>
            <a:ext cx="10896603" cy="535301"/>
          </a:xfrm>
        </p:spPr>
        <p:txBody>
          <a:bodyPr/>
          <a:lstStyle/>
          <a:p>
            <a:r>
              <a:rPr lang="de-CH" dirty="0"/>
              <a:t>Darknet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448154C-DAD9-4B1A-816E-F862164012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C14AA-6449-4124-BF7C-3AC8F96DE5E2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13FE3F3-9163-45F9-A7AA-1AE093AB6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965" y="1328900"/>
            <a:ext cx="9136611" cy="4751613"/>
          </a:xfrm>
          <a:prstGeom prst="rect">
            <a:avLst/>
          </a:prstGeom>
        </p:spPr>
      </p:pic>
      <p:sp>
        <p:nvSpPr>
          <p:cNvPr id="7" name="Foliennummernplatzhalter 2">
            <a:extLst>
              <a:ext uri="{FF2B5EF4-FFF2-40B4-BE49-F238E27FC236}">
                <a16:creationId xmlns:a16="http://schemas.microsoft.com/office/drawing/2014/main" id="{082CFBD2-F306-4A66-AA57-F5CA50147471}"/>
              </a:ext>
            </a:extLst>
          </p:cNvPr>
          <p:cNvSpPr txBox="1">
            <a:spLocks/>
          </p:cNvSpPr>
          <p:nvPr/>
        </p:nvSpPr>
        <p:spPr>
          <a:xfrm>
            <a:off x="620450" y="6490991"/>
            <a:ext cx="361535" cy="2889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1C14AA-6449-4124-BF7C-3AC8F96DE5E2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942956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1F22D-4155-4E4D-BFA7-ADC534084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En </a:t>
            </a:r>
            <a:r>
              <a:rPr lang="de-CH" dirty="0" err="1"/>
              <a:t>bref</a:t>
            </a:r>
            <a:endParaRPr lang="de-CH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F7FAC2C9-A33D-4BCB-8268-A194AFF2D0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6084714"/>
              </p:ext>
            </p:extLst>
          </p:nvPr>
        </p:nvGraphicFramePr>
        <p:xfrm>
          <a:off x="1923125" y="1549372"/>
          <a:ext cx="81280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3148157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19323845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Points </a:t>
                      </a:r>
                      <a:r>
                        <a:rPr lang="de-CH" dirty="0" err="1"/>
                        <a:t>faibles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Mesures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770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/>
                        <a:t>Démarrage</a:t>
                      </a:r>
                      <a:r>
                        <a:rPr lang="de-CH" dirty="0"/>
                        <a:t> à </a:t>
                      </a:r>
                      <a:r>
                        <a:rPr lang="de-CH" dirty="0" err="1"/>
                        <a:t>partir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d’une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clé</a:t>
                      </a:r>
                      <a:r>
                        <a:rPr lang="de-CH" dirty="0"/>
                        <a:t> USB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Modifier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l’ordre</a:t>
                      </a:r>
                      <a:r>
                        <a:rPr lang="de-CH" dirty="0"/>
                        <a:t> des </a:t>
                      </a:r>
                      <a:r>
                        <a:rPr lang="de-CH" dirty="0" err="1"/>
                        <a:t>opérations</a:t>
                      </a:r>
                      <a:endParaRPr lang="de-CH" dirty="0"/>
                    </a:p>
                    <a:p>
                      <a:r>
                        <a:rPr lang="de-CH" dirty="0" err="1"/>
                        <a:t>Déconnecter</a:t>
                      </a:r>
                      <a:r>
                        <a:rPr lang="de-CH" dirty="0"/>
                        <a:t> la </a:t>
                      </a:r>
                      <a:r>
                        <a:rPr lang="de-CH" dirty="0" err="1"/>
                        <a:t>clé</a:t>
                      </a:r>
                      <a:r>
                        <a:rPr lang="de-CH" dirty="0"/>
                        <a:t> USB</a:t>
                      </a:r>
                    </a:p>
                    <a:p>
                      <a:r>
                        <a:rPr lang="de-CH" dirty="0" err="1"/>
                        <a:t>Crypter</a:t>
                      </a:r>
                      <a:r>
                        <a:rPr lang="de-CH" dirty="0"/>
                        <a:t> le </a:t>
                      </a:r>
                      <a:r>
                        <a:rPr lang="de-CH" dirty="0" err="1"/>
                        <a:t>disque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dur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411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BIOS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Protection</a:t>
                      </a:r>
                      <a:r>
                        <a:rPr lang="de-CH" dirty="0"/>
                        <a:t> par </a:t>
                      </a:r>
                      <a:r>
                        <a:rPr lang="de-CH" dirty="0" err="1"/>
                        <a:t>mot</a:t>
                      </a:r>
                      <a:r>
                        <a:rPr lang="de-CH" dirty="0"/>
                        <a:t> de passe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2134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/>
                        <a:t>Connexions</a:t>
                      </a:r>
                      <a:r>
                        <a:rPr lang="de-CH" dirty="0"/>
                        <a:t> VPN </a:t>
                      </a:r>
                      <a:r>
                        <a:rPr lang="de-CH" dirty="0" err="1"/>
                        <a:t>mémorisées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Ne </a:t>
                      </a:r>
                      <a:r>
                        <a:rPr lang="de-CH" dirty="0" err="1"/>
                        <a:t>pas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mémoriser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les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mots</a:t>
                      </a:r>
                      <a:r>
                        <a:rPr lang="de-CH" dirty="0"/>
                        <a:t> de passe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78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/>
                        <a:t>Mot</a:t>
                      </a:r>
                      <a:r>
                        <a:rPr lang="de-CH" dirty="0"/>
                        <a:t> de passe au poste de </a:t>
                      </a:r>
                      <a:r>
                        <a:rPr lang="de-CH" dirty="0" err="1"/>
                        <a:t>télégestion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Utiliser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différents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mots</a:t>
                      </a:r>
                      <a:r>
                        <a:rPr lang="de-CH" dirty="0"/>
                        <a:t> de passe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2930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/>
                        <a:t>Configuration</a:t>
                      </a:r>
                      <a:r>
                        <a:rPr lang="de-CH" dirty="0"/>
                        <a:t> du </a:t>
                      </a:r>
                      <a:r>
                        <a:rPr lang="de-CH" dirty="0" err="1"/>
                        <a:t>pare-feu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/>
                        <a:t>Permission </a:t>
                      </a:r>
                      <a:r>
                        <a:rPr lang="de-CH" dirty="0" err="1"/>
                        <a:t>uniquement</a:t>
                      </a:r>
                      <a:r>
                        <a:rPr lang="de-CH" dirty="0"/>
                        <a:t> via 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716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/>
                        <a:t>Emplacement du </a:t>
                      </a:r>
                      <a:r>
                        <a:rPr lang="de-CH" dirty="0" err="1"/>
                        <a:t>mot</a:t>
                      </a:r>
                      <a:r>
                        <a:rPr lang="de-CH" dirty="0"/>
                        <a:t> de passe du </a:t>
                      </a:r>
                      <a:r>
                        <a:rPr lang="de-CH" dirty="0" err="1"/>
                        <a:t>pare-feu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Changer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les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mots</a:t>
                      </a:r>
                      <a:r>
                        <a:rPr lang="de-CH" dirty="0"/>
                        <a:t> de passe </a:t>
                      </a:r>
                      <a:r>
                        <a:rPr lang="de-CH" dirty="0" err="1"/>
                        <a:t>standard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926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58822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err="1"/>
                        <a:t>Perte</a:t>
                      </a:r>
                      <a:r>
                        <a:rPr lang="de-CH" dirty="0"/>
                        <a:t> de </a:t>
                      </a:r>
                      <a:r>
                        <a:rPr lang="de-CH" dirty="0" err="1"/>
                        <a:t>matériel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informatique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err="1"/>
                        <a:t>Annoncer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immédiatement</a:t>
                      </a:r>
                      <a:r>
                        <a:rPr lang="de-CH" dirty="0"/>
                        <a:t> </a:t>
                      </a:r>
                      <a:br>
                        <a:rPr lang="de-CH" dirty="0"/>
                      </a:br>
                      <a:r>
                        <a:rPr lang="de-CH" dirty="0"/>
                        <a:t>et </a:t>
                      </a:r>
                      <a:r>
                        <a:rPr lang="de-CH" dirty="0" err="1"/>
                        <a:t>barrer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les</a:t>
                      </a:r>
                      <a:r>
                        <a:rPr lang="de-CH" dirty="0"/>
                        <a:t> </a:t>
                      </a:r>
                      <a:r>
                        <a:rPr lang="de-CH" dirty="0" err="1"/>
                        <a:t>accès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121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850697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Design1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ä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ADA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00ADA5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1.pptx" id="{5861E076-FA46-4C49-9B01-BABCA864ABF4}" vid="{977568E3-419E-41B0-AA12-4DA0DDF69DA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Präsentationsvorlage_Rittmeyer_16-9_DEUTSCH</Template>
  <TotalTime>0</TotalTime>
  <Words>208</Words>
  <Application>Microsoft Office PowerPoint</Application>
  <PresentationFormat>Widescreen</PresentationFormat>
  <Paragraphs>84</Paragraphs>
  <Slides>7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Wingdings</vt:lpstr>
      <vt:lpstr>Verdana</vt:lpstr>
      <vt:lpstr>Arial</vt:lpstr>
      <vt:lpstr>Design1 16 9</vt:lpstr>
      <vt:lpstr>Cyberattaques  dans la pratique</vt:lpstr>
      <vt:lpstr>Menace: attaques lives</vt:lpstr>
      <vt:lpstr>Risques</vt:lpstr>
      <vt:lpstr>Le monde des hackers</vt:lpstr>
      <vt:lpstr>Test de pénétration</vt:lpstr>
      <vt:lpstr>Darknet</vt:lpstr>
      <vt:lpstr>En bref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Patrick Erni</dc:creator>
  <cp:lastModifiedBy>Henri Chappuis</cp:lastModifiedBy>
  <cp:revision>20</cp:revision>
  <dcterms:created xsi:type="dcterms:W3CDTF">2018-03-27T07:31:05Z</dcterms:created>
  <dcterms:modified xsi:type="dcterms:W3CDTF">2018-04-06T12:41:37Z</dcterms:modified>
</cp:coreProperties>
</file>