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086" autoAdjust="0"/>
  </p:normalViewPr>
  <p:slideViewPr>
    <p:cSldViewPr>
      <p:cViewPr varScale="1">
        <p:scale>
          <a:sx n="111" d="100"/>
          <a:sy n="111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/>
            </a:lvl1pPr>
          </a:lstStyle>
          <a:p>
            <a:fld id="{0158EB50-BBA8-436F-BFD5-F871A5B08FC0}" type="datetimeFigureOut">
              <a:rPr lang="de-CH" smtClean="0"/>
              <a:t>09.04.2018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/>
            </a:lvl1pPr>
          </a:lstStyle>
          <a:p>
            <a:fld id="{EBAFD96D-53EF-4FB5-A897-0ED74CA97C4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759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BA2852-9986-47A4-B500-89AA5E6F7068}" type="datetimeFigureOut">
              <a:rPr lang="de-CH"/>
              <a:pPr>
                <a:defRPr/>
              </a:pPr>
              <a:t>09.04.2018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44" tIns="46072" rIns="92144" bIns="46072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D1665-D908-4C9F-8651-33E14FD94F9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4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915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1693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9519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4283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8738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3678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767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6384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5408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5996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266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1802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8251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5387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2547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4207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4162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2578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116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550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638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237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4447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0003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2956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820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1. Erneuerung Schaltschrank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Richtlinien</a:t>
            </a:r>
          </a:p>
          <a:p>
            <a:r>
              <a:rPr lang="de-DE" dirty="0"/>
              <a:t>Notstromeinrichtungen</a:t>
            </a:r>
          </a:p>
          <a:p>
            <a:r>
              <a:rPr lang="de-DE" dirty="0"/>
              <a:t>Sicherheit</a:t>
            </a:r>
          </a:p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Datenübertragungsübersicht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57861C-73E6-4067-9F82-0C86B32E2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473" y="1568806"/>
            <a:ext cx="8217327" cy="45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Datenübertragungsübersicht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5A7589-CC9B-422B-90EA-896BBF217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584252"/>
            <a:ext cx="8229600" cy="45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9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Datenübertragungsübersicht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37B3B9-4999-4905-9750-625A934CC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602585"/>
            <a:ext cx="8254385" cy="45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03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3. Ersatz von Steuerungen und Leitsysteme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Sicherheit</a:t>
            </a:r>
          </a:p>
          <a:p>
            <a:r>
              <a:rPr lang="de-DE" dirty="0"/>
              <a:t>Vorteile von den neuen Systemen</a:t>
            </a:r>
          </a:p>
          <a:p>
            <a:r>
              <a:rPr lang="de-DE" dirty="0"/>
              <a:t>Beispiele</a:t>
            </a:r>
          </a:p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24966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Sicherheit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de-DE" dirty="0"/>
              <a:t>Ziel des Sicherheitskonzept</a:t>
            </a:r>
          </a:p>
          <a:p>
            <a:pPr lvl="0"/>
            <a:r>
              <a:rPr lang="de-DE" dirty="0"/>
              <a:t>Netzwerkstrukturen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3967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Sicherheitskonzept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F3E523-885C-4122-BD9A-6083700F3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1556792"/>
            <a:ext cx="4193040" cy="45259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0D922AC-4BBC-44F9-956D-F51DE86613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6016" y="1600199"/>
            <a:ext cx="3960440" cy="455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31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Vorteile von den neuen Systemen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de-DE" dirty="0"/>
              <a:t>Wartungsplan / Unterhalt</a:t>
            </a:r>
          </a:p>
          <a:p>
            <a:pPr lvl="0"/>
            <a:r>
              <a:rPr lang="de-DE" dirty="0"/>
              <a:t>Bewirtschaftung</a:t>
            </a:r>
          </a:p>
          <a:p>
            <a:pPr lvl="0"/>
            <a:r>
              <a:rPr lang="de-DE" dirty="0"/>
              <a:t>Effizienz</a:t>
            </a:r>
          </a:p>
          <a:p>
            <a:pPr lvl="0"/>
            <a:r>
              <a:rPr lang="de-DE" dirty="0"/>
              <a:t>Protokollierung</a:t>
            </a:r>
          </a:p>
          <a:p>
            <a:pPr lvl="0"/>
            <a:r>
              <a:rPr lang="de-DE" dirty="0"/>
              <a:t>Brandfall</a:t>
            </a:r>
          </a:p>
          <a:p>
            <a:pPr lvl="0"/>
            <a:r>
              <a:rPr lang="de-DE" dirty="0"/>
              <a:t>Alarmierung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332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73393E-B9D1-482C-BA32-7A1A819A9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547717"/>
            <a:ext cx="8229600" cy="46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4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8D14D86-58F9-457A-8BEB-6307E8CB0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1" y="1573301"/>
            <a:ext cx="8291264" cy="45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3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E5EEDE8-83ED-44B3-A9A5-1B1C3866F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2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Richtlinien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de-DE" dirty="0"/>
              <a:t>Werkvorschriften</a:t>
            </a:r>
          </a:p>
          <a:p>
            <a:pPr lvl="0"/>
            <a:r>
              <a:rPr lang="de-DE" dirty="0"/>
              <a:t>EN 60438</a:t>
            </a:r>
          </a:p>
          <a:p>
            <a:pPr lvl="0"/>
            <a:r>
              <a:rPr lang="de-DE" dirty="0"/>
              <a:t>Materialwahl</a:t>
            </a:r>
          </a:p>
          <a:p>
            <a:pPr lvl="0"/>
            <a:r>
              <a:rPr lang="de-DE" dirty="0"/>
              <a:t>Blitzschutz / Erdung</a:t>
            </a:r>
          </a:p>
          <a:p>
            <a:pPr lvl="0"/>
            <a:r>
              <a:rPr lang="de-DE" dirty="0"/>
              <a:t>Korrosionsschutz</a:t>
            </a:r>
          </a:p>
          <a:p>
            <a:pPr lvl="0"/>
            <a:r>
              <a:rPr lang="de-DE" dirty="0"/>
              <a:t>SUVA</a:t>
            </a:r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115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81695C0-3343-490D-915B-E59544AF6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586941"/>
            <a:ext cx="8229600" cy="45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55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80CD8A-EE5A-4539-A617-60AA08F1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516" y="1587332"/>
            <a:ext cx="8243284" cy="458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73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D878DC2-E1C4-4A55-9126-519A59A230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408" y="1600200"/>
            <a:ext cx="8225392" cy="461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65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B9529C6-AE26-4CD7-9199-3A4013840B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556792"/>
            <a:ext cx="8229600" cy="45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15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1A8C3F2-E6B4-4D04-B8E5-F3D049F55B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576296"/>
            <a:ext cx="8229599" cy="45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85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72008"/>
            <a:ext cx="7772400" cy="836712"/>
          </a:xfrm>
        </p:spPr>
        <p:txBody>
          <a:bodyPr/>
          <a:lstStyle>
            <a:lvl1pPr algn="ctr">
              <a:defRPr baseline="0"/>
            </a:lvl1pPr>
          </a:lstStyle>
          <a:p>
            <a:endParaRPr lang="de-CH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683568" y="1700808"/>
            <a:ext cx="8280920" cy="4321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27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7451725" y="6356350"/>
            <a:ext cx="1635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171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Notstromeinrichtungen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de-DE" dirty="0"/>
              <a:t>Autonomiezeit </a:t>
            </a:r>
            <a:r>
              <a:rPr lang="de-DE" dirty="0" err="1"/>
              <a:t>Akku‘s</a:t>
            </a:r>
            <a:endParaRPr lang="de-DE" dirty="0"/>
          </a:p>
          <a:p>
            <a:pPr lvl="0"/>
            <a:r>
              <a:rPr lang="de-DE" dirty="0"/>
              <a:t>USV (Leitrechner)</a:t>
            </a:r>
          </a:p>
          <a:p>
            <a:pPr lvl="0"/>
            <a:r>
              <a:rPr lang="de-DE" dirty="0"/>
              <a:t>Not-</a:t>
            </a:r>
            <a:r>
              <a:rPr lang="de-DE" dirty="0" err="1"/>
              <a:t>Einspeissung</a:t>
            </a:r>
            <a:r>
              <a:rPr lang="de-DE" dirty="0"/>
              <a:t> (Dieselaggregat)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398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Sicherheit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de-DE" dirty="0"/>
              <a:t>Zutrittsüberwachung</a:t>
            </a:r>
          </a:p>
          <a:p>
            <a:pPr lvl="0"/>
            <a:r>
              <a:rPr lang="de-DE" dirty="0"/>
              <a:t>Kameraüberwachung </a:t>
            </a:r>
            <a:r>
              <a:rPr lang="de-DE" dirty="0" err="1"/>
              <a:t>Aussen</a:t>
            </a:r>
            <a:r>
              <a:rPr lang="de-DE" dirty="0"/>
              <a:t> / Innen</a:t>
            </a:r>
          </a:p>
          <a:p>
            <a:pPr lvl="0"/>
            <a:r>
              <a:rPr lang="de-DE" dirty="0"/>
              <a:t>Überflutungsüberwachung</a:t>
            </a:r>
          </a:p>
          <a:p>
            <a:pPr lvl="0"/>
            <a:r>
              <a:rPr lang="de-DE" dirty="0"/>
              <a:t>Todmannschaltung</a:t>
            </a:r>
          </a:p>
          <a:p>
            <a:pPr lvl="0"/>
            <a:r>
              <a:rPr lang="de-DE" dirty="0"/>
              <a:t>EMV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241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544" y="72008"/>
            <a:ext cx="7772400" cy="836712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de-CH" dirty="0"/>
              <a:t>Praxisbeispiele vorher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683568" y="1700808"/>
            <a:ext cx="8280920" cy="4321175"/>
          </a:xfrm>
        </p:spPr>
        <p:txBody>
          <a:bodyPr/>
          <a:lstStyle/>
          <a:p>
            <a:pPr lvl="0"/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27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7451725" y="6356350"/>
            <a:ext cx="1635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8BDDC3-3CCD-445C-A012-985F146B2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271292" cy="43617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65C2238-D680-42B0-81B8-7060AA6E7A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31" y="1700808"/>
            <a:ext cx="3271292" cy="43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5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544" y="72008"/>
            <a:ext cx="7772400" cy="836712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de-CH" dirty="0"/>
              <a:t>Praxisbeispiele nachher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683568" y="1700808"/>
            <a:ext cx="8280920" cy="4321175"/>
          </a:xfrm>
        </p:spPr>
        <p:txBody>
          <a:bodyPr/>
          <a:lstStyle/>
          <a:p>
            <a:pPr lvl="0"/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27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7451725" y="6356350"/>
            <a:ext cx="1635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3898A9-9E65-452B-9C1F-FB7ECFDB1F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2" b="4438"/>
          <a:stretch/>
        </p:blipFill>
        <p:spPr>
          <a:xfrm>
            <a:off x="682004" y="1700808"/>
            <a:ext cx="4826100" cy="39477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F961899-43F5-4AA1-B74B-0E194B09C9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12" y="1700807"/>
            <a:ext cx="3419872" cy="39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5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2. Ersatz von Kommunikationskomponenten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Richtlinien</a:t>
            </a:r>
          </a:p>
          <a:p>
            <a:r>
              <a:rPr lang="de-DE" dirty="0"/>
              <a:t>Vorteile / Nachteile</a:t>
            </a:r>
          </a:p>
          <a:p>
            <a:r>
              <a:rPr lang="de-DE" dirty="0"/>
              <a:t>Datenübertragungsübersicht</a:t>
            </a:r>
          </a:p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033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Richtlinien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de-DE" dirty="0" err="1"/>
              <a:t>Bakom</a:t>
            </a:r>
            <a:endParaRPr lang="de-DE" dirty="0"/>
          </a:p>
          <a:p>
            <a:pPr lvl="0"/>
            <a:r>
              <a:rPr lang="de-DE" dirty="0"/>
              <a:t>IEC 62443</a:t>
            </a:r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547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Vorteile / Nachteile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de-DE" dirty="0"/>
              <a:t>Kupfer</a:t>
            </a:r>
          </a:p>
          <a:p>
            <a:pPr lvl="0"/>
            <a:r>
              <a:rPr lang="de-DE" dirty="0"/>
              <a:t>LWL</a:t>
            </a:r>
          </a:p>
          <a:p>
            <a:pPr lvl="0"/>
            <a:r>
              <a:rPr lang="de-DE" dirty="0"/>
              <a:t>GSM</a:t>
            </a:r>
          </a:p>
          <a:p>
            <a:pPr lvl="0"/>
            <a:r>
              <a:rPr lang="de-DE" dirty="0"/>
              <a:t>Funk</a:t>
            </a:r>
          </a:p>
          <a:p>
            <a:pPr lvl="0"/>
            <a:r>
              <a:rPr lang="de-DE" dirty="0"/>
              <a:t>Unterhaltskosten</a:t>
            </a:r>
          </a:p>
          <a:p>
            <a:pPr lvl="0"/>
            <a:r>
              <a:rPr lang="de-DE" dirty="0"/>
              <a:t>Redundante Leitungen</a:t>
            </a:r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738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Ersatz von Steuerungen und Leitsysteme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Agenda</a:t>
            </a:r>
          </a:p>
          <a:p>
            <a:pPr lvl="1"/>
            <a:r>
              <a:rPr lang="de-DE" dirty="0"/>
              <a:t>1. Erneuerung Schaltschrank</a:t>
            </a:r>
          </a:p>
          <a:p>
            <a:pPr lvl="1"/>
            <a:r>
              <a:rPr lang="de-DE" dirty="0"/>
              <a:t>2. Ersatz von Kommunikationskomponenten</a:t>
            </a:r>
          </a:p>
          <a:p>
            <a:pPr lvl="1"/>
            <a:r>
              <a:rPr lang="de-DE" dirty="0"/>
              <a:t>3. Ersatz von Steuerungen und Leitsysteme</a:t>
            </a:r>
          </a:p>
          <a:p>
            <a:pPr lvl="1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27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61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6" r:id="rId3"/>
    <p:sldLayoutId id="2147483747" r:id="rId4"/>
    <p:sldLayoutId id="2147483749" r:id="rId5"/>
    <p:sldLayoutId id="2147483750" r:id="rId6"/>
    <p:sldLayoutId id="2147483748" r:id="rId7"/>
    <p:sldLayoutId id="2147483751" r:id="rId8"/>
    <p:sldLayoutId id="2147483752" r:id="rId9"/>
    <p:sldLayoutId id="2147483753" r:id="rId10"/>
    <p:sldLayoutId id="2147483755" r:id="rId11"/>
    <p:sldLayoutId id="2147483756" r:id="rId12"/>
    <p:sldLayoutId id="2147483754" r:id="rId13"/>
    <p:sldLayoutId id="2147483757" r:id="rId14"/>
    <p:sldLayoutId id="2147483758" r:id="rId15"/>
    <p:sldLayoutId id="2147483760" r:id="rId16"/>
    <p:sldLayoutId id="2147483759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45" r:id="rId2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1A465AF8-AA70-44F6-A53F-39F1D7CE76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Remplacement</a:t>
            </a:r>
            <a:r>
              <a:rPr lang="de-DE" dirty="0"/>
              <a:t> des </a:t>
            </a:r>
            <a:br>
              <a:rPr lang="de-DE" dirty="0"/>
            </a:br>
            <a:r>
              <a:rPr lang="de-DE" dirty="0" err="1"/>
              <a:t>systèmes</a:t>
            </a:r>
            <a:r>
              <a:rPr lang="de-DE" dirty="0"/>
              <a:t> de </a:t>
            </a:r>
            <a:r>
              <a:rPr lang="de-DE" dirty="0" err="1"/>
              <a:t>commande</a:t>
            </a:r>
            <a:r>
              <a:rPr lang="de-DE" dirty="0"/>
              <a:t> et de </a:t>
            </a:r>
            <a:r>
              <a:rPr lang="de-DE" dirty="0" err="1"/>
              <a:t>télégestion</a:t>
            </a:r>
            <a:endParaRPr lang="de-CH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D45B5A4-ED44-4DDD-BD01-B13D4AB22AA1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De </a:t>
            </a:r>
            <a:r>
              <a:rPr lang="de-DE" dirty="0" err="1"/>
              <a:t>quoi</a:t>
            </a:r>
            <a:r>
              <a:rPr lang="de-DE" dirty="0"/>
              <a:t> </a:t>
            </a:r>
            <a:r>
              <a:rPr lang="de-DE" dirty="0" err="1"/>
              <a:t>s‘agit-il</a:t>
            </a:r>
            <a:r>
              <a:rPr lang="de-DE" dirty="0"/>
              <a:t>?</a:t>
            </a:r>
          </a:p>
          <a:p>
            <a:pPr lvl="1" fontAlgn="auto">
              <a:spcAft>
                <a:spcPts val="0"/>
              </a:spcAft>
            </a:pPr>
            <a:r>
              <a:rPr lang="de-DE" dirty="0" err="1"/>
              <a:t>Armoires</a:t>
            </a:r>
            <a:r>
              <a:rPr lang="de-DE" dirty="0"/>
              <a:t> de </a:t>
            </a:r>
            <a:r>
              <a:rPr lang="de-DE" dirty="0" err="1"/>
              <a:t>commande</a:t>
            </a:r>
            <a:r>
              <a:rPr lang="de-DE" dirty="0"/>
              <a:t> multiples</a:t>
            </a:r>
          </a:p>
          <a:p>
            <a:pPr lvl="1" fontAlgn="auto">
              <a:spcAft>
                <a:spcPts val="0"/>
              </a:spcAft>
            </a:pPr>
            <a:r>
              <a:rPr lang="de-DE" dirty="0"/>
              <a:t>Communication</a:t>
            </a:r>
          </a:p>
          <a:p>
            <a:pPr lvl="1" fontAlgn="auto">
              <a:spcAft>
                <a:spcPts val="0"/>
              </a:spcAft>
            </a:pPr>
            <a:r>
              <a:rPr lang="de-DE" dirty="0" err="1"/>
              <a:t>Systèmes</a:t>
            </a:r>
            <a:r>
              <a:rPr lang="de-DE" dirty="0"/>
              <a:t> de </a:t>
            </a:r>
            <a:r>
              <a:rPr lang="de-DE" dirty="0" err="1"/>
              <a:t>commande</a:t>
            </a:r>
            <a:r>
              <a:rPr lang="de-DE" dirty="0"/>
              <a:t> et de </a:t>
            </a:r>
            <a:r>
              <a:rPr lang="de-DE" dirty="0" err="1"/>
              <a:t>télégestion</a:t>
            </a:r>
            <a:endParaRPr lang="de-DE" dirty="0"/>
          </a:p>
          <a:p>
            <a:pPr lvl="1"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E99A02B9-C8C2-48B8-8483-C6C48667BF15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928086C2-CAD4-48D3-985E-CA106B3F19C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</a:t>
            </a:fld>
            <a:endParaRPr lang="de-CH"/>
          </a:p>
        </p:txBody>
      </p:sp>
      <p:pic>
        <p:nvPicPr>
          <p:cNvPr id="19" name="Bild 2" descr="Logo_SBV_mText_JPG_300ppi">
            <a:extLst>
              <a:ext uri="{FF2B5EF4-FFF2-40B4-BE49-F238E27FC236}">
                <a16:creationId xmlns:a16="http://schemas.microsoft.com/office/drawing/2014/main" id="{8B62A4DD-1A68-4357-BEF0-309D408F475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89B90-6FC6-4BD5-8AA3-7BE0794BED1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/>
              <a:t>Techniques</a:t>
            </a:r>
            <a:r>
              <a:rPr lang="de-DE" dirty="0"/>
              <a:t> de </a:t>
            </a:r>
            <a:r>
              <a:rPr lang="de-DE" dirty="0" err="1"/>
              <a:t>transmission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D270EB-C5FA-4D50-85C2-6B0576DD6B7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Cuivre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/>
              <a:t>Fibre</a:t>
            </a:r>
            <a:r>
              <a:rPr lang="de-DE" dirty="0"/>
              <a:t> </a:t>
            </a:r>
            <a:r>
              <a:rPr lang="de-DE" dirty="0" err="1"/>
              <a:t>optique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/>
              <a:t>Réseau</a:t>
            </a:r>
            <a:r>
              <a:rPr lang="de-DE" dirty="0"/>
              <a:t> mobile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Radio</a:t>
            </a:r>
          </a:p>
          <a:p>
            <a:pPr fontAlgn="auto">
              <a:spcAft>
                <a:spcPts val="0"/>
              </a:spcAft>
            </a:pPr>
            <a:r>
              <a:rPr lang="de-DE" dirty="0" err="1"/>
              <a:t>Coûts</a:t>
            </a:r>
            <a:r>
              <a:rPr lang="de-DE" dirty="0"/>
              <a:t> </a:t>
            </a:r>
            <a:r>
              <a:rPr lang="de-DE" dirty="0" err="1"/>
              <a:t>d‘entretien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/>
              <a:t>Conduites</a:t>
            </a:r>
            <a:r>
              <a:rPr lang="de-DE" dirty="0"/>
              <a:t> </a:t>
            </a:r>
            <a:r>
              <a:rPr lang="de-DE" dirty="0" err="1"/>
              <a:t>redondantes</a:t>
            </a: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8D617C-3575-40CB-8DDE-5DEB97BCE829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FA039F4-8570-4155-B295-F2884F2A972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101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05226-71AB-4B75-98B0-55780760A94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/>
              <a:t>Transmission des </a:t>
            </a:r>
            <a:r>
              <a:rPr lang="de-DE" dirty="0" err="1"/>
              <a:t>données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25B952-D752-48CE-87F0-EC534A46D8A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C8F3E3-CBD6-4E2B-B4B3-09D0B35352DE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7A6E3C2-3657-44F6-85EC-FF3FEFEED6F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29CA85-5ED6-493A-90F7-10712142F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73" y="1568806"/>
            <a:ext cx="8217327" cy="45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8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4F4C7-B225-4B9D-AB0B-0104E592256D}"/>
              </a:ext>
            </a:extLst>
          </p:cNvPr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/>
              <a:t>Transmission des </a:t>
            </a:r>
            <a:r>
              <a:rPr lang="de-DE" dirty="0" err="1"/>
              <a:t>données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764422-0F10-4E2E-B013-A3025FBEC53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2BCFD9-31A8-45DE-B659-5C569F9A28B9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6FC334F-A712-4F1F-9D88-1E6FC6CB65D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12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5EAE65E-D2AA-44A9-8B84-A454BAA2F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4252"/>
            <a:ext cx="8229600" cy="45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3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0E70C-E663-4A7C-98F2-FE5B0F62DCFB}"/>
              </a:ext>
            </a:extLst>
          </p:cNvPr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/>
              <a:t>Transmission des </a:t>
            </a:r>
            <a:r>
              <a:rPr lang="de-DE" dirty="0" err="1"/>
              <a:t>données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76AF5A-C21D-4296-B2EB-5D7958E1929D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A6D706-6B18-45AE-84CA-003E6CBA589C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74EDB72-5424-41FC-9B05-10D0D420F5F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13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DD1EE6-6246-4D2A-9E03-010C54E0F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2585"/>
            <a:ext cx="8254385" cy="45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1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3C93D-427B-41C6-A862-3B2368BC4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3. </a:t>
            </a:r>
            <a:r>
              <a:rPr lang="de-DE" dirty="0" err="1"/>
              <a:t>Systèmes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 </a:t>
            </a:r>
            <a:r>
              <a:rPr lang="de-DE" dirty="0" err="1"/>
              <a:t>commande</a:t>
            </a:r>
            <a:r>
              <a:rPr lang="de-DE" dirty="0"/>
              <a:t> et de </a:t>
            </a:r>
            <a:r>
              <a:rPr lang="de-DE" dirty="0" err="1"/>
              <a:t>télégestion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8D765F-F1E5-441E-B6C9-C9479CE000EC}"/>
              </a:ext>
            </a:extLst>
          </p:cNvPr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Sécurité</a:t>
            </a:r>
            <a:r>
              <a:rPr lang="de-DE" dirty="0"/>
              <a:t> / </a:t>
            </a:r>
            <a:r>
              <a:rPr lang="de-DE" dirty="0" err="1"/>
              <a:t>modèle</a:t>
            </a:r>
            <a:r>
              <a:rPr lang="de-DE" dirty="0"/>
              <a:t> de </a:t>
            </a:r>
            <a:r>
              <a:rPr lang="de-DE" dirty="0" err="1"/>
              <a:t>sécurité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/>
              <a:t>Système</a:t>
            </a:r>
            <a:r>
              <a:rPr lang="de-DE" dirty="0"/>
              <a:t> de </a:t>
            </a:r>
            <a:r>
              <a:rPr lang="de-DE" dirty="0" err="1"/>
              <a:t>télégestion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/>
              <a:t>Exemples</a:t>
            </a: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3AC2AE45-D373-49FA-BA72-2D30D2F6445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B35163-9EDC-4DBE-A02D-A0DEABBD74FD}"/>
              </a:ext>
            </a:extLst>
          </p:cNvPr>
          <p:cNvSpPr txBox="1">
            <a:spLocks/>
          </p:cNvSpPr>
          <p:nvPr/>
        </p:nvSpPr>
        <p:spPr>
          <a:xfrm>
            <a:off x="467544" y="6309320"/>
            <a:ext cx="2592288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723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CC452-BF53-4153-996A-98BB2EDB2C2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Sécurité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E5C9FD-4C3C-4321-985F-E92B841B043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Objectif</a:t>
            </a:r>
            <a:r>
              <a:rPr lang="de-DE" dirty="0"/>
              <a:t> du </a:t>
            </a:r>
            <a:r>
              <a:rPr lang="de-DE" dirty="0" err="1"/>
              <a:t>modèle</a:t>
            </a:r>
            <a:r>
              <a:rPr lang="de-DE" dirty="0"/>
              <a:t> de </a:t>
            </a:r>
            <a:r>
              <a:rPr lang="de-DE" dirty="0" err="1"/>
              <a:t>sécurité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/>
              <a:t>Structures</a:t>
            </a:r>
            <a:r>
              <a:rPr lang="de-DE" dirty="0"/>
              <a:t> de </a:t>
            </a:r>
            <a:r>
              <a:rPr lang="de-DE" dirty="0" err="1"/>
              <a:t>réseau</a:t>
            </a: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172A39-C6F1-4034-966B-E3528760EF30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12C839B-5998-4429-9976-7B5DA053E28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1689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28DEB-B547-4D25-B9FB-6F7D378F20B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Modèle</a:t>
            </a:r>
            <a:r>
              <a:rPr lang="de-DE" dirty="0"/>
              <a:t> de </a:t>
            </a:r>
            <a:r>
              <a:rPr lang="de-DE" dirty="0" err="1"/>
              <a:t>sécurité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C899CE-3AA7-4BF8-9A40-3740434BFEAA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2FB8AA-8CE2-4EE5-99EA-43642E51F1E8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B05379E-F871-49B2-B3A5-2E858393913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16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BB8B6AF-1CD3-4404-8685-0F42991FC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4193040" cy="45259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67BF05-0856-4F3B-A8E2-F625D27A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600199"/>
            <a:ext cx="3960440" cy="4555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9126E4-4DB6-41D5-8A63-CB93D5DF3CD7}"/>
              </a:ext>
            </a:extLst>
          </p:cNvPr>
          <p:cNvSpPr txBox="1"/>
          <p:nvPr/>
        </p:nvSpPr>
        <p:spPr>
          <a:xfrm>
            <a:off x="457200" y="1417638"/>
            <a:ext cx="1810544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dirty="0"/>
              <a:t>Réseau standard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685E5D-9E71-4A37-9308-D8E541941489}"/>
              </a:ext>
            </a:extLst>
          </p:cNvPr>
          <p:cNvSpPr txBox="1"/>
          <p:nvPr/>
        </p:nvSpPr>
        <p:spPr>
          <a:xfrm>
            <a:off x="4644008" y="1403484"/>
            <a:ext cx="403244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dirty="0"/>
              <a:t>Système avec réseau périphérique amont</a:t>
            </a:r>
          </a:p>
        </p:txBody>
      </p:sp>
    </p:spTree>
    <p:extLst>
      <p:ext uri="{BB962C8B-B14F-4D97-AF65-F5344CB8AC3E}">
        <p14:creationId xmlns:p14="http://schemas.microsoft.com/office/powerpoint/2010/main" val="261113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7B4DB-B654-4275-B86E-8BAA14B3FD05}"/>
              </a:ext>
            </a:extLst>
          </p:cNvPr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CH" dirty="0" err="1"/>
              <a:t>Système</a:t>
            </a:r>
            <a:r>
              <a:rPr lang="de-CH" dirty="0"/>
              <a:t> de </a:t>
            </a:r>
            <a:r>
              <a:rPr lang="de-CH" dirty="0" err="1"/>
              <a:t>télégestion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DC1C97-6310-410F-A9AB-1692ACB9EA88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Descriptif</a:t>
            </a:r>
            <a:r>
              <a:rPr lang="de-DE" dirty="0"/>
              <a:t> de </a:t>
            </a:r>
            <a:r>
              <a:rPr lang="de-DE" dirty="0" err="1"/>
              <a:t>l‘installation</a:t>
            </a:r>
            <a:r>
              <a:rPr lang="de-DE" dirty="0"/>
              <a:t> et de la </a:t>
            </a:r>
            <a:r>
              <a:rPr lang="de-DE" dirty="0" err="1"/>
              <a:t>commande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/>
              <a:t>Programme de </a:t>
            </a:r>
            <a:r>
              <a:rPr lang="de-DE" dirty="0" err="1"/>
              <a:t>maintenance</a:t>
            </a:r>
            <a:r>
              <a:rPr lang="de-DE" dirty="0"/>
              <a:t> / </a:t>
            </a:r>
            <a:r>
              <a:rPr lang="de-DE" dirty="0" err="1"/>
              <a:t>entretien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/>
              <a:t>Gestion </a:t>
            </a:r>
          </a:p>
          <a:p>
            <a:pPr fontAlgn="auto">
              <a:spcAft>
                <a:spcPts val="0"/>
              </a:spcAft>
            </a:pPr>
            <a:r>
              <a:rPr lang="de-DE" dirty="0" err="1"/>
              <a:t>Efficacité</a:t>
            </a:r>
            <a:r>
              <a:rPr lang="de-DE" dirty="0"/>
              <a:t> </a:t>
            </a:r>
          </a:p>
          <a:p>
            <a:pPr fontAlgn="auto">
              <a:spcAft>
                <a:spcPts val="0"/>
              </a:spcAft>
            </a:pPr>
            <a:r>
              <a:rPr lang="de-DE" dirty="0" err="1"/>
              <a:t>Procès-verbaux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/>
              <a:t>Incendie</a:t>
            </a:r>
            <a:r>
              <a:rPr lang="de-DE" dirty="0"/>
              <a:t> 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Alarme </a:t>
            </a:r>
          </a:p>
          <a:p>
            <a:pPr fontAlgn="auto">
              <a:spcAft>
                <a:spcPts val="0"/>
              </a:spcAft>
            </a:pPr>
            <a:r>
              <a:rPr lang="de-DE" dirty="0" err="1"/>
              <a:t>Télémaintenance</a:t>
            </a:r>
            <a:r>
              <a:rPr lang="de-DE" dirty="0"/>
              <a:t> </a:t>
            </a:r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3D7BB9-4F68-4C74-ACAE-293052AFDD17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549D95B-85BD-449E-8A01-44E9FECF4D6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1407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F8265-A937-46DD-8434-7A8DC335999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Exemples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820C29-8CDD-4E40-A01D-0A0FEB100928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2C1DE0-8419-4C32-86A1-F87410B91497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EDC1225-29C9-4A38-8956-7D822E9E7076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18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416F08-2BB9-4F13-945D-94D4185E1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47717"/>
            <a:ext cx="8229600" cy="46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3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6405B-F7F1-46E7-95ED-AA4FA2F9029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Exemples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5D50C5-9847-48A0-8E89-003A76052D7D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F496E1-C0BE-4369-86EF-FB624C6A8AB4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D3CE276-09B7-434F-A1BA-798022F1CDA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19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4ED492F-67FA-4A77-BDFD-A01D2A331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573301"/>
            <a:ext cx="8291264" cy="45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8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E4E6D36-CAD3-4D37-87BD-5771C70324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1. </a:t>
            </a:r>
            <a:r>
              <a:rPr lang="de-DE" dirty="0" err="1"/>
              <a:t>Armoires</a:t>
            </a:r>
            <a:r>
              <a:rPr lang="de-DE" dirty="0"/>
              <a:t> de </a:t>
            </a:r>
            <a:r>
              <a:rPr lang="de-DE" dirty="0" err="1"/>
              <a:t>commande</a:t>
            </a:r>
            <a:r>
              <a:rPr lang="de-DE" dirty="0"/>
              <a:t> multiples</a:t>
            </a:r>
            <a:endParaRPr lang="de-CH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A278F788-9F3A-4EAB-9A9F-1F9B1ED3D98C}"/>
              </a:ext>
            </a:extLst>
          </p:cNvPr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Directives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/>
              <a:t>Alimentation </a:t>
            </a:r>
            <a:r>
              <a:rPr lang="de-DE" dirty="0" err="1"/>
              <a:t>électrique</a:t>
            </a:r>
            <a:r>
              <a:rPr lang="de-DE" dirty="0"/>
              <a:t> de </a:t>
            </a:r>
            <a:r>
              <a:rPr lang="de-DE" dirty="0" err="1"/>
              <a:t>secours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/>
              <a:t>Sécurité</a:t>
            </a: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F2589D1-C3EC-4D94-8690-B1E55BCC664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230E16F7-46B4-41D7-9C01-DC74E8642B7E}"/>
              </a:ext>
            </a:extLst>
          </p:cNvPr>
          <p:cNvSpPr txBox="1">
            <a:spLocks/>
          </p:cNvSpPr>
          <p:nvPr/>
        </p:nvSpPr>
        <p:spPr>
          <a:xfrm>
            <a:off x="467544" y="6309320"/>
            <a:ext cx="2592288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4434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EE76D-F325-49B9-9EE8-B2CA58817D2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Exemples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0F404-3F34-460D-9AF6-4905DB172D60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D776E-E7FF-44AF-AD6C-ACA96B84ECE8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0CBAFC8-CAC0-4A07-8BE9-0DF2AA25283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20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11A01D-EDF1-446F-8233-B1112D6F1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1"/>
            <a:ext cx="8229600" cy="45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82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86FD6-E70F-4F56-A78C-C492D370258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Exemples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DECA6A-D271-4F7F-B05F-6FD572135CFD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78EA79-34E5-45B7-84F8-E4D8B04561A3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B3CA455-4753-4634-AC32-5E45834A37C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21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BAF87D-5F74-4E0D-A8B4-618F6BAC3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6941"/>
            <a:ext cx="8229600" cy="45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82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DD145-EA52-4AAD-B5C0-34C4DE5D0C8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Exemples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000C70-F560-473B-836F-2BF905FC5C6B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430287-9C25-4E7C-A382-C1BE423DF10E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110CDF9-ED12-4AF5-A80F-157217A1983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22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4C70DA-6967-4DC2-A23D-4ED6279A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16" y="1587332"/>
            <a:ext cx="8243284" cy="458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19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00773-6E9E-4CF6-84DE-30A5D94C343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Exemples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EDFBD9-CB27-4C7A-A988-7E7DC97E74E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DD9AC4-18B4-46C7-BD9A-0CEACE589B46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7FFE768-6D42-43AF-B233-78F79A428A2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23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8D3E468-B598-4D13-89C6-02966E63C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08" y="1600200"/>
            <a:ext cx="8225392" cy="461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7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05137-FE0C-44F5-A3AD-66137A75158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Exemples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803691-E1D7-4DFD-AC95-1BA2802C832D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4F524B-25FB-47F8-8DB1-D8571365BB1B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CBD51EE-F10B-4033-8E80-37C8EE48C39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24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06D7B0-C5C6-4A6D-B86E-AAFA5790C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6792"/>
            <a:ext cx="8229600" cy="45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67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AE580-9017-4A4A-B83B-9E0827940FB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Exemples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D4CCD-419C-4268-B120-5657C1227F7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1B495A-45A1-4B3C-AD4D-9C360EA486B2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4AC1890-8CCE-429C-94CE-9D64E80C0696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25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3EDB53-41DC-43D9-8051-8BE92790E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76296"/>
            <a:ext cx="8229599" cy="45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64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AE580-9017-4A4A-B83B-9E0827940FBC}"/>
              </a:ext>
            </a:extLst>
          </p:cNvPr>
          <p:cNvSpPr txBox="1">
            <a:spLocks/>
          </p:cNvSpPr>
          <p:nvPr/>
        </p:nvSpPr>
        <p:spPr>
          <a:xfrm>
            <a:off x="698496" y="1388880"/>
            <a:ext cx="8229600" cy="1914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b="1" dirty="0">
                <a:solidFill>
                  <a:srgbClr val="0070C0"/>
                </a:solidFill>
              </a:rPr>
              <a:t>Merci</a:t>
            </a:r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algn="l" fontAlgn="auto">
              <a:spcAft>
                <a:spcPts val="0"/>
              </a:spcAft>
            </a:pPr>
            <a:r>
              <a:rPr lang="de-DE" sz="2400" dirty="0"/>
              <a:t>Hach (Züllig Systems </a:t>
            </a:r>
            <a:r>
              <a:rPr lang="de-DE" sz="2400" dirty="0" err="1"/>
              <a:t>by</a:t>
            </a:r>
            <a:r>
              <a:rPr lang="de-DE" sz="2400" dirty="0"/>
              <a:t> Hach)</a:t>
            </a:r>
          </a:p>
          <a:p>
            <a:pPr algn="l" fontAlgn="auto">
              <a:spcAft>
                <a:spcPts val="0"/>
              </a:spcAft>
            </a:pPr>
            <a:r>
              <a:rPr lang="de-DE" sz="2400" dirty="0"/>
              <a:t>Paolo Columpsi</a:t>
            </a:r>
          </a:p>
          <a:p>
            <a:pPr algn="l" fontAlgn="auto">
              <a:spcAft>
                <a:spcPts val="0"/>
              </a:spcAft>
            </a:pPr>
            <a:r>
              <a:rPr lang="de-DE" sz="2400" dirty="0"/>
              <a:t>Manager Sales</a:t>
            </a:r>
          </a:p>
          <a:p>
            <a:pPr algn="l" fontAlgn="auto">
              <a:spcAft>
                <a:spcPts val="0"/>
              </a:spcAft>
            </a:pPr>
            <a:r>
              <a:rPr lang="de-DE" sz="2400" dirty="0">
                <a:solidFill>
                  <a:srgbClr val="002060"/>
                </a:solidFill>
              </a:rPr>
              <a:t>paolo.columpsi@hach.com</a:t>
            </a:r>
          </a:p>
          <a:p>
            <a:pPr algn="l" fontAlgn="auto">
              <a:spcAft>
                <a:spcPts val="0"/>
              </a:spcAft>
            </a:pPr>
            <a:endParaRPr lang="de-DE" sz="2400" dirty="0"/>
          </a:p>
          <a:p>
            <a:pPr algn="l" fontAlgn="auto">
              <a:spcAft>
                <a:spcPts val="0"/>
              </a:spcAft>
            </a:pPr>
            <a:endParaRPr lang="de-CH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D4CCD-419C-4268-B120-5657C1227F79}"/>
              </a:ext>
            </a:extLst>
          </p:cNvPr>
          <p:cNvSpPr txBox="1">
            <a:spLocks/>
          </p:cNvSpPr>
          <p:nvPr/>
        </p:nvSpPr>
        <p:spPr>
          <a:xfrm>
            <a:off x="914400" y="1518839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1B495A-45A1-4B3C-AD4D-9C360EA486B2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4AC1890-8CCE-429C-94CE-9D64E80C0696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26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6487DD-2C26-4393-B4AD-E0DFCDDF4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8" y="3140968"/>
            <a:ext cx="7535438" cy="27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9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51B53-BABF-421B-86D0-FE093AAAE18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Directives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C1D7EC-0699-419A-8D4F-383DC55A0614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Prescriptions</a:t>
            </a:r>
            <a:r>
              <a:rPr lang="de-DE" dirty="0"/>
              <a:t> </a:t>
            </a:r>
            <a:r>
              <a:rPr lang="de-DE" dirty="0" err="1"/>
              <a:t>d‘usine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/>
              <a:t>EN 61439-1 / EN 61439-2</a:t>
            </a:r>
          </a:p>
          <a:p>
            <a:pPr fontAlgn="auto">
              <a:spcAft>
                <a:spcPts val="0"/>
              </a:spcAft>
            </a:pPr>
            <a:r>
              <a:rPr lang="de-DE" dirty="0" err="1"/>
              <a:t>Choix</a:t>
            </a:r>
            <a:r>
              <a:rPr lang="de-DE" dirty="0"/>
              <a:t> des </a:t>
            </a:r>
            <a:r>
              <a:rPr lang="de-DE" dirty="0" err="1"/>
              <a:t>matériaux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/>
              <a:t>Protection</a:t>
            </a:r>
            <a:r>
              <a:rPr lang="de-DE" dirty="0"/>
              <a:t> anti-</a:t>
            </a:r>
            <a:r>
              <a:rPr lang="de-DE" dirty="0" err="1"/>
              <a:t>foudre</a:t>
            </a:r>
            <a:r>
              <a:rPr lang="de-DE" dirty="0"/>
              <a:t> / </a:t>
            </a:r>
            <a:r>
              <a:rPr lang="de-DE" dirty="0" err="1"/>
              <a:t>protection</a:t>
            </a:r>
            <a:r>
              <a:rPr lang="de-DE" dirty="0"/>
              <a:t> para-</a:t>
            </a:r>
            <a:r>
              <a:rPr lang="de-DE" dirty="0" err="1"/>
              <a:t>surtenion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/>
              <a:t>Mise à </a:t>
            </a:r>
            <a:r>
              <a:rPr lang="de-DE" dirty="0" err="1"/>
              <a:t>terre</a:t>
            </a:r>
            <a:r>
              <a:rPr lang="de-DE" dirty="0"/>
              <a:t> / </a:t>
            </a:r>
            <a:r>
              <a:rPr lang="de-DE" dirty="0" err="1"/>
              <a:t>protection</a:t>
            </a:r>
            <a:r>
              <a:rPr lang="de-DE" dirty="0"/>
              <a:t> anti-</a:t>
            </a:r>
            <a:r>
              <a:rPr lang="de-DE" dirty="0" err="1"/>
              <a:t>corrosion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/>
              <a:t>Interrupteur</a:t>
            </a:r>
            <a:r>
              <a:rPr lang="de-DE" dirty="0"/>
              <a:t> SUVA</a:t>
            </a:r>
          </a:p>
          <a:p>
            <a:pPr fontAlgn="auto">
              <a:spcAft>
                <a:spcPts val="0"/>
              </a:spcAft>
            </a:pPr>
            <a:r>
              <a:rPr lang="de-DE" dirty="0" err="1"/>
              <a:t>Compatibilité</a:t>
            </a:r>
            <a:r>
              <a:rPr lang="de-DE" dirty="0"/>
              <a:t> </a:t>
            </a:r>
            <a:r>
              <a:rPr lang="de-DE" dirty="0" err="1"/>
              <a:t>électromagnétique</a:t>
            </a: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7DF49B-9DCA-42A2-98D2-622B6037AD73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C3D5242-786E-48A0-BC84-45C707BE84A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372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02377-64BD-4702-BAF0-4A6DB606DE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/>
              <a:t>Alimentation en </a:t>
            </a:r>
            <a:r>
              <a:rPr lang="de-DE" dirty="0" err="1"/>
              <a:t>électricité</a:t>
            </a:r>
            <a:r>
              <a:rPr lang="de-DE" dirty="0"/>
              <a:t> de </a:t>
            </a:r>
            <a:r>
              <a:rPr lang="de-DE" dirty="0" err="1"/>
              <a:t>secours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90FD93-C9AF-4AFE-9032-987DAA2C204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Autonomie (</a:t>
            </a:r>
            <a:r>
              <a:rPr lang="de-DE" dirty="0" err="1"/>
              <a:t>accus</a:t>
            </a:r>
            <a:r>
              <a:rPr lang="de-DE" dirty="0"/>
              <a:t>)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ASI (</a:t>
            </a:r>
            <a:r>
              <a:rPr lang="de-DE" dirty="0" err="1"/>
              <a:t>serveur</a:t>
            </a:r>
            <a:r>
              <a:rPr lang="de-DE" dirty="0"/>
              <a:t>, </a:t>
            </a:r>
            <a:r>
              <a:rPr lang="de-DE" dirty="0" err="1"/>
              <a:t>station</a:t>
            </a:r>
            <a:r>
              <a:rPr lang="de-DE" dirty="0"/>
              <a:t> </a:t>
            </a:r>
            <a:r>
              <a:rPr lang="de-DE" dirty="0" err="1"/>
              <a:t>d‘utilisateur</a:t>
            </a:r>
            <a:r>
              <a:rPr lang="de-DE" dirty="0"/>
              <a:t>)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Alimentation de </a:t>
            </a:r>
            <a:r>
              <a:rPr lang="de-DE" dirty="0" err="1"/>
              <a:t>secours</a:t>
            </a:r>
            <a:r>
              <a:rPr lang="de-DE" dirty="0"/>
              <a:t> (</a:t>
            </a:r>
            <a:r>
              <a:rPr lang="de-DE" dirty="0" err="1"/>
              <a:t>groupe</a:t>
            </a:r>
            <a:r>
              <a:rPr lang="de-DE" dirty="0"/>
              <a:t> </a:t>
            </a:r>
            <a:r>
              <a:rPr lang="de-DE" dirty="0" err="1"/>
              <a:t>électrogène</a:t>
            </a:r>
            <a:r>
              <a:rPr lang="de-DE" dirty="0"/>
              <a:t>)</a:t>
            </a:r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A5C150-81ED-40F5-8251-729878E25A06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D022313-76DF-4BC2-B476-D49E7E4467D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889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A802F-935A-40A3-A101-D2579D01543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Sécurité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3271D9-84C3-4F04-ADA9-295876286DB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Surveillance des </a:t>
            </a:r>
            <a:r>
              <a:rPr lang="de-DE" dirty="0" err="1"/>
              <a:t>accès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/>
              <a:t>Vidéosurveillance</a:t>
            </a:r>
            <a:r>
              <a:rPr lang="de-DE" dirty="0"/>
              <a:t> </a:t>
            </a:r>
            <a:r>
              <a:rPr lang="de-DE" dirty="0" err="1"/>
              <a:t>extérieur</a:t>
            </a:r>
            <a:r>
              <a:rPr lang="de-DE" dirty="0"/>
              <a:t>/</a:t>
            </a:r>
            <a:r>
              <a:rPr lang="de-DE" dirty="0" err="1"/>
              <a:t>intérieur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/>
              <a:t>Détection</a:t>
            </a:r>
            <a:r>
              <a:rPr lang="de-DE" dirty="0"/>
              <a:t> des </a:t>
            </a:r>
            <a:r>
              <a:rPr lang="de-DE" dirty="0" err="1"/>
              <a:t>inondations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/>
              <a:t>Détection</a:t>
            </a:r>
            <a:r>
              <a:rPr lang="de-DE" dirty="0"/>
              <a:t> des </a:t>
            </a:r>
            <a:r>
              <a:rPr lang="de-DE" dirty="0" err="1"/>
              <a:t>malaises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protection</a:t>
            </a:r>
            <a:r>
              <a:rPr lang="de-DE" dirty="0"/>
              <a:t> du </a:t>
            </a:r>
            <a:r>
              <a:rPr lang="de-DE" dirty="0" err="1"/>
              <a:t>travailleur</a:t>
            </a:r>
            <a:r>
              <a:rPr lang="de-DE" dirty="0"/>
              <a:t> </a:t>
            </a:r>
            <a:r>
              <a:rPr lang="de-DE" dirty="0" err="1"/>
              <a:t>isolé</a:t>
            </a:r>
            <a:r>
              <a:rPr lang="de-DE" dirty="0"/>
              <a:t>)</a:t>
            </a:r>
          </a:p>
          <a:p>
            <a:pPr fontAlgn="auto">
              <a:spcAft>
                <a:spcPts val="0"/>
              </a:spcAft>
            </a:pPr>
            <a:r>
              <a:rPr lang="de-DE" dirty="0" err="1"/>
              <a:t>Interrupteur</a:t>
            </a:r>
            <a:r>
              <a:rPr lang="de-DE" dirty="0"/>
              <a:t> SUVA</a:t>
            </a:r>
          </a:p>
          <a:p>
            <a:pPr fontAlgn="auto">
              <a:spcAft>
                <a:spcPts val="0"/>
              </a:spcAft>
            </a:pPr>
            <a:r>
              <a:rPr lang="de-DE" dirty="0" err="1"/>
              <a:t>Contrôle</a:t>
            </a:r>
            <a:r>
              <a:rPr lang="de-DE" dirty="0"/>
              <a:t> de </a:t>
            </a:r>
            <a:r>
              <a:rPr lang="de-DE" dirty="0" err="1"/>
              <a:t>tension</a:t>
            </a:r>
            <a:endParaRPr lang="de-DE" dirty="0"/>
          </a:p>
          <a:p>
            <a:pPr marL="0" indent="0" fontAlgn="auto">
              <a:spcAft>
                <a:spcPts val="0"/>
              </a:spcAft>
              <a:buNone/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327318-8E17-436C-A9F0-DE5B3625CEE3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E3CCB99-ADB5-4866-B545-EB68395F85E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527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9A5B9-CA53-487B-BB3F-B28796AFA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544" y="72008"/>
            <a:ext cx="7772400" cy="836712"/>
          </a:xfrm>
        </p:spPr>
        <p:txBody>
          <a:bodyPr>
            <a:normAutofit/>
          </a:bodyPr>
          <a:lstStyle>
            <a:lvl1pPr algn="l">
              <a:defRPr baseline="0"/>
            </a:lvl1pPr>
          </a:lstStyle>
          <a:p>
            <a:r>
              <a:rPr lang="de-CH" sz="4000" dirty="0" err="1"/>
              <a:t>Exemples</a:t>
            </a:r>
            <a:r>
              <a:rPr lang="de-CH" sz="4000" dirty="0"/>
              <a:t> avant </a:t>
            </a:r>
            <a:r>
              <a:rPr lang="de-CH" sz="4000" dirty="0" err="1"/>
              <a:t>remplacement</a:t>
            </a:r>
            <a:endParaRPr lang="de-CH" sz="4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FB9689-0BA6-44C8-8D6C-4940A344A10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27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353E150-8DB1-4A10-ADA0-39A565C51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271292" cy="436172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2A1507-9847-407A-A00C-98CD25448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31" y="1700808"/>
            <a:ext cx="3271292" cy="4361723"/>
          </a:xfrm>
          <a:prstGeom prst="rect">
            <a:avLst/>
          </a:prstGeom>
        </p:spPr>
      </p:pic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4F4CED40-AADE-4F7F-88C4-D56420113AB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936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CC0B9-66DF-49FD-80D0-2300610EC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544" y="72008"/>
            <a:ext cx="7772400" cy="836712"/>
          </a:xfrm>
        </p:spPr>
        <p:txBody>
          <a:bodyPr>
            <a:normAutofit/>
          </a:bodyPr>
          <a:lstStyle>
            <a:lvl1pPr algn="l">
              <a:defRPr baseline="0"/>
            </a:lvl1pPr>
          </a:lstStyle>
          <a:p>
            <a:r>
              <a:rPr lang="de-CH" sz="4000" dirty="0" err="1"/>
              <a:t>Exemples</a:t>
            </a:r>
            <a:r>
              <a:rPr lang="de-CH" sz="4000" dirty="0"/>
              <a:t> après </a:t>
            </a:r>
            <a:r>
              <a:rPr lang="de-CH" sz="4000" dirty="0" err="1"/>
              <a:t>remplacement</a:t>
            </a:r>
            <a:endParaRPr lang="de-CH" sz="4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658906-CB82-481A-82F7-C528C8AF8B4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27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0058C3-72DA-4B15-B594-8964C2B5B3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2" b="4438"/>
          <a:stretch/>
        </p:blipFill>
        <p:spPr>
          <a:xfrm>
            <a:off x="682004" y="1700808"/>
            <a:ext cx="4826100" cy="394774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248C5E2-6847-49F0-9C96-D7F272A9A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12" y="1700807"/>
            <a:ext cx="3419872" cy="3947743"/>
          </a:xfrm>
          <a:prstGeom prst="rect">
            <a:avLst/>
          </a:prstGeom>
        </p:spPr>
      </p:pic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D16F244D-4D2F-4F97-A6F9-E7974CE7927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966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3A5DF-5A11-4FE5-840A-FC45CCADC8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2. </a:t>
            </a:r>
            <a:r>
              <a:rPr lang="de-DE" b="1" dirty="0"/>
              <a:t>Communications</a:t>
            </a:r>
            <a:endParaRPr lang="de-CH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7BA69B-152A-4EE2-99A2-7E7262FE72FD}"/>
              </a:ext>
            </a:extLst>
          </p:cNvPr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Directives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/>
              <a:t>Médias</a:t>
            </a: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/>
              <a:t>Transmission des </a:t>
            </a:r>
            <a:r>
              <a:rPr lang="de-DE" dirty="0" err="1"/>
              <a:t>données</a:t>
            </a: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D3483C46-AA67-46A7-B026-B05FCE2F4BC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D2B93D-53A5-4D2B-B1DF-5AE8E6397983}"/>
              </a:ext>
            </a:extLst>
          </p:cNvPr>
          <p:cNvSpPr txBox="1">
            <a:spLocks/>
          </p:cNvSpPr>
          <p:nvPr/>
        </p:nvSpPr>
        <p:spPr>
          <a:xfrm>
            <a:off x="467544" y="6309320"/>
            <a:ext cx="2592288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785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14067-97AF-4164-B9D6-AA76AE5C7A7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/>
              <a:t>Directives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4699C8-81F9-4362-B9BA-FF1210C01E1D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OFCOM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IEC 62443</a:t>
            </a:r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0D3BEB-7445-420B-9653-B280B1B3F8C5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F7B1A9D-30BA-4775-B6CD-004E997BE04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831014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377</Words>
  <Application>Microsoft Office PowerPoint</Application>
  <PresentationFormat>On-screen Show (4:3)</PresentationFormat>
  <Paragraphs>196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Benutzerdefiniertes Design</vt:lpstr>
      <vt:lpstr>PowerPoint Presentation</vt:lpstr>
      <vt:lpstr>1. Armoires de commande multiples</vt:lpstr>
      <vt:lpstr>PowerPoint Presentation</vt:lpstr>
      <vt:lpstr>PowerPoint Presentation</vt:lpstr>
      <vt:lpstr>PowerPoint Presentation</vt:lpstr>
      <vt:lpstr>Exemples avant remplacement</vt:lpstr>
      <vt:lpstr>Exemples après remplacement</vt:lpstr>
      <vt:lpstr>2. Communications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Systèmes  de commande et de télégestion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Furer</dc:creator>
  <cp:lastModifiedBy>Henri Chappuis</cp:lastModifiedBy>
  <cp:revision>212</cp:revision>
  <cp:lastPrinted>2018-01-26T18:27:10Z</cp:lastPrinted>
  <dcterms:created xsi:type="dcterms:W3CDTF">2012-01-06T09:44:05Z</dcterms:created>
  <dcterms:modified xsi:type="dcterms:W3CDTF">2018-04-09T06:16:11Z</dcterms:modified>
</cp:coreProperties>
</file>