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73" r:id="rId8"/>
    <p:sldId id="262" r:id="rId9"/>
    <p:sldId id="263" r:id="rId10"/>
    <p:sldId id="264" r:id="rId11"/>
    <p:sldId id="271" r:id="rId12"/>
    <p:sldId id="265" r:id="rId13"/>
    <p:sldId id="266" r:id="rId14"/>
    <p:sldId id="270" r:id="rId15"/>
    <p:sldId id="272" r:id="rId1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66"/>
    <a:srgbClr val="0000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086" autoAdjust="0"/>
  </p:normalViewPr>
  <p:slideViewPr>
    <p:cSldViewPr>
      <p:cViewPr varScale="1">
        <p:scale>
          <a:sx n="111" d="100"/>
          <a:sy n="111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t>09.04.2018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09.04.2018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44" tIns="46072" rIns="92144" bIns="46072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907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19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75856" y="6309319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0" y="6309321"/>
            <a:ext cx="2880320" cy="360040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8608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1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5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10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19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6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44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/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329363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697E298-F51B-49E5-AB71-4579A7CE0FC0}" type="slidenum">
              <a:rPr lang="de-CH" smtClean="0"/>
              <a:pPr algn="r"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171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9551" y="6354082"/>
            <a:ext cx="8568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					</a:t>
            </a:r>
            <a:fld id="{DEAE8EE7-AA35-4B21-A6F6-8082BD99815B}" type="slidenum">
              <a:rPr lang="de-DE" smtClean="0"/>
              <a:pPr/>
              <a:t>‹#›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11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2D6C0D-7BE1-49CB-88B9-8FFF778247A6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schneider@planing.ch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ilvan.schnoz@planing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</a:t>
            </a:fld>
            <a:endParaRPr lang="de-CH" dirty="0"/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465138" y="300002"/>
            <a:ext cx="7639147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latin typeface="+mn-lt"/>
              </a:rPr>
              <a:t>Formation </a:t>
            </a:r>
            <a:r>
              <a:rPr lang="de-CH" sz="2400" b="1" dirty="0" err="1">
                <a:latin typeface="+mn-lt"/>
              </a:rPr>
              <a:t>continue</a:t>
            </a:r>
            <a:r>
              <a:rPr lang="de-CH" sz="2400" b="1" dirty="0">
                <a:latin typeface="+mn-lt"/>
              </a:rPr>
              <a:t> ASF 2018</a:t>
            </a:r>
          </a:p>
        </p:txBody>
      </p:sp>
      <p:sp>
        <p:nvSpPr>
          <p:cNvPr id="6" name="Untertitel 4"/>
          <p:cNvSpPr txBox="1">
            <a:spLocks/>
          </p:cNvSpPr>
          <p:nvPr/>
        </p:nvSpPr>
        <p:spPr>
          <a:xfrm>
            <a:off x="450305" y="3255991"/>
            <a:ext cx="518698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11 – 19 </a:t>
            </a:r>
            <a:r>
              <a:rPr lang="en-US" sz="2400" dirty="0" err="1"/>
              <a:t>avril</a:t>
            </a:r>
            <a:r>
              <a:rPr lang="en-US" sz="2400" dirty="0"/>
              <a:t> 2018 </a:t>
            </a:r>
          </a:p>
          <a:p>
            <a:r>
              <a:rPr lang="en-US" sz="2400" dirty="0"/>
              <a:t>Campus </a:t>
            </a:r>
            <a:r>
              <a:rPr lang="en-US" sz="2400" dirty="0" err="1"/>
              <a:t>Sursee</a:t>
            </a:r>
            <a:endParaRPr lang="en-US" sz="2400" dirty="0"/>
          </a:p>
          <a:p>
            <a:r>
              <a:rPr lang="en-US" sz="2400" dirty="0" err="1"/>
              <a:t>Orateurs</a:t>
            </a:r>
            <a:r>
              <a:rPr lang="en-US" sz="2400" dirty="0"/>
              <a:t>:	Thomas Schneider</a:t>
            </a:r>
            <a:br>
              <a:rPr lang="en-US" sz="2400" dirty="0"/>
            </a:br>
            <a:r>
              <a:rPr lang="en-US" sz="2400" dirty="0"/>
              <a:t>		Silvan Schnoz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5138" y="1484784"/>
            <a:ext cx="8427342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latin typeface="+mn-lt"/>
              </a:rPr>
              <a:t>«</a:t>
            </a:r>
            <a:r>
              <a:rPr lang="de-CH" b="1" dirty="0" err="1">
                <a:latin typeface="+mn-lt"/>
              </a:rPr>
              <a:t>Marchés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publics</a:t>
            </a:r>
            <a:r>
              <a:rPr lang="de-CH" b="1" dirty="0">
                <a:latin typeface="+mn-lt"/>
              </a:rPr>
              <a:t>»</a:t>
            </a:r>
          </a:p>
          <a:p>
            <a:endParaRPr lang="de-CH" sz="5000" b="1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03" y="1556792"/>
            <a:ext cx="2372922" cy="12556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Abgerundetes Rechteck 10"/>
          <p:cNvSpPr/>
          <p:nvPr/>
        </p:nvSpPr>
        <p:spPr>
          <a:xfrm>
            <a:off x="5449991" y="3717032"/>
            <a:ext cx="3436734" cy="136815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Les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marchés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publics</a:t>
            </a:r>
            <a:r>
              <a:rPr lang="de-CH" dirty="0">
                <a:solidFill>
                  <a:schemeClr val="tx1"/>
                </a:solidFill>
              </a:rPr>
              <a:t> de la </a:t>
            </a:r>
            <a:r>
              <a:rPr lang="de-CH" dirty="0" err="1">
                <a:solidFill>
                  <a:schemeClr val="tx1"/>
                </a:solidFill>
              </a:rPr>
              <a:t>Confédération</a:t>
            </a:r>
            <a:r>
              <a:rPr lang="de-CH">
                <a:solidFill>
                  <a:schemeClr val="tx1"/>
                </a:solidFill>
              </a:rPr>
              <a:t>, </a:t>
            </a:r>
            <a:r>
              <a:rPr lang="de-CH" dirty="0">
                <a:solidFill>
                  <a:schemeClr val="tx1"/>
                </a:solidFill>
              </a:rPr>
              <a:t>des </a:t>
            </a:r>
            <a:r>
              <a:rPr lang="de-CH" dirty="0" err="1">
                <a:solidFill>
                  <a:schemeClr val="tx1"/>
                </a:solidFill>
              </a:rPr>
              <a:t>cantons</a:t>
            </a:r>
            <a:r>
              <a:rPr lang="de-CH" dirty="0">
                <a:solidFill>
                  <a:schemeClr val="tx1"/>
                </a:solidFill>
              </a:rPr>
              <a:t> et des </a:t>
            </a:r>
            <a:r>
              <a:rPr lang="de-CH" dirty="0" err="1">
                <a:solidFill>
                  <a:schemeClr val="tx1"/>
                </a:solidFill>
              </a:rPr>
              <a:t>communes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totalisent</a:t>
            </a:r>
            <a:endParaRPr lang="de-CH" dirty="0">
              <a:solidFill>
                <a:schemeClr val="tx1"/>
              </a:solidFill>
            </a:endParaRPr>
          </a:p>
          <a:p>
            <a:pPr algn="ctr"/>
            <a:r>
              <a:rPr lang="de-CH" b="1" dirty="0">
                <a:solidFill>
                  <a:schemeClr val="tx1"/>
                </a:solidFill>
              </a:rPr>
              <a:t>36 </a:t>
            </a:r>
            <a:r>
              <a:rPr lang="de-CH" b="1" dirty="0" err="1">
                <a:solidFill>
                  <a:schemeClr val="tx1"/>
                </a:solidFill>
              </a:rPr>
              <a:t>milliards</a:t>
            </a:r>
            <a:r>
              <a:rPr lang="de-CH" dirty="0">
                <a:solidFill>
                  <a:schemeClr val="tx1"/>
                </a:solidFill>
              </a:rPr>
              <a:t> CHF par an (2016).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3002706" cy="10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10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8067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err="1">
                <a:latin typeface="+mn-lt"/>
              </a:rPr>
              <a:t>Procédure</a:t>
            </a:r>
            <a:r>
              <a:rPr lang="de-CH" sz="4000" b="1" dirty="0">
                <a:latin typeface="+mn-lt"/>
              </a:rPr>
              <a:t> </a:t>
            </a:r>
            <a:r>
              <a:rPr lang="de-CH" sz="4000" b="1" dirty="0" err="1">
                <a:latin typeface="+mn-lt"/>
              </a:rPr>
              <a:t>sélective</a:t>
            </a:r>
            <a:endParaRPr lang="de-CH" sz="4000" b="1" dirty="0">
              <a:latin typeface="+mn-lt"/>
            </a:endParaRPr>
          </a:p>
          <a:p>
            <a:r>
              <a:rPr lang="de-CH" sz="2400" b="1" dirty="0"/>
              <a:t>(</a:t>
            </a:r>
            <a:r>
              <a:rPr lang="de-CH" sz="2400" b="1" dirty="0" err="1"/>
              <a:t>procédure</a:t>
            </a:r>
            <a:r>
              <a:rPr lang="de-CH" sz="2400" b="1" dirty="0"/>
              <a:t> ouverte à deux </a:t>
            </a:r>
            <a:r>
              <a:rPr lang="de-CH" sz="2400" b="1" dirty="0" err="1"/>
              <a:t>tours</a:t>
            </a:r>
            <a:r>
              <a:rPr lang="de-CH" sz="2400" b="1" dirty="0"/>
              <a:t>, </a:t>
            </a:r>
            <a:r>
              <a:rPr lang="de-CH" sz="2400" b="1" dirty="0" err="1"/>
              <a:t>avec</a:t>
            </a:r>
            <a:r>
              <a:rPr lang="de-CH" sz="2400" b="1" dirty="0"/>
              <a:t> </a:t>
            </a:r>
            <a:r>
              <a:rPr lang="de-CH" sz="2400" b="1" dirty="0" err="1"/>
              <a:t>préqualification</a:t>
            </a:r>
            <a:r>
              <a:rPr lang="de-CH" sz="2400" b="1" dirty="0"/>
              <a:t>)</a:t>
            </a:r>
            <a:endParaRPr lang="de-CH" sz="2400" b="1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138" y="1820721"/>
            <a:ext cx="4151586" cy="1315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 err="1"/>
              <a:t>Procédure</a:t>
            </a:r>
            <a:r>
              <a:rPr lang="de-CH" dirty="0"/>
              <a:t> </a:t>
            </a:r>
            <a:r>
              <a:rPr lang="de-CH" dirty="0" err="1"/>
              <a:t>idéale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cas</a:t>
            </a:r>
            <a:r>
              <a:rPr lang="de-CH" dirty="0"/>
              <a:t> </a:t>
            </a:r>
            <a:r>
              <a:rPr lang="de-CH" dirty="0" err="1"/>
              <a:t>suivants</a:t>
            </a:r>
            <a:r>
              <a:rPr lang="de-CH" dirty="0"/>
              <a:t>:</a:t>
            </a:r>
          </a:p>
          <a:p>
            <a:pPr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</a:rPr>
              <a:t>présélection</a:t>
            </a:r>
            <a:r>
              <a:rPr lang="de-CH" dirty="0">
                <a:latin typeface="+mn-lt"/>
              </a:rPr>
              <a:t> en </a:t>
            </a:r>
            <a:r>
              <a:rPr lang="de-CH" dirty="0" err="1">
                <a:latin typeface="+mn-lt"/>
              </a:rPr>
              <a:t>vue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d’un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concours</a:t>
            </a:r>
            <a:endParaRPr lang="de-CH" dirty="0">
              <a:latin typeface="+mn-lt"/>
            </a:endParaRPr>
          </a:p>
          <a:p>
            <a:pPr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</a:rPr>
              <a:t>recherche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d’une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expérience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spécialisée</a:t>
            </a:r>
            <a:endParaRPr lang="de-CH" dirty="0">
              <a:latin typeface="+mn-lt"/>
            </a:endParaRPr>
          </a:p>
          <a:p>
            <a:pPr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</a:rPr>
              <a:t>recherche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spécialistes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qualifiés</a:t>
            </a:r>
            <a:endParaRPr lang="de-CH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5138" y="1363088"/>
            <a:ext cx="821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Valeur </a:t>
            </a:r>
            <a:r>
              <a:rPr lang="de-CH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seuil</a:t>
            </a: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pour</a:t>
            </a: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 le </a:t>
            </a:r>
            <a:r>
              <a:rPr lang="de-CH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second</a:t>
            </a: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oeuvre</a:t>
            </a: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r>
              <a:rPr lang="de-CH" b="1" dirty="0" err="1">
                <a:solidFill>
                  <a:srgbClr val="C00000"/>
                </a:solidFill>
              </a:rPr>
              <a:t>dès</a:t>
            </a:r>
            <a:r>
              <a:rPr lang="de-CH" b="1" dirty="0">
                <a:solidFill>
                  <a:srgbClr val="C00000"/>
                </a:solidFill>
              </a:rPr>
              <a:t> CHF 250’000</a:t>
            </a:r>
          </a:p>
        </p:txBody>
      </p:sp>
      <p:sp>
        <p:nvSpPr>
          <p:cNvPr id="8" name="Rechteck 7"/>
          <p:cNvSpPr/>
          <p:nvPr/>
        </p:nvSpPr>
        <p:spPr>
          <a:xfrm>
            <a:off x="465138" y="3188702"/>
            <a:ext cx="7579269" cy="171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b="1" dirty="0">
                <a:latin typeface="+mn-lt"/>
              </a:rPr>
              <a:t>1er tour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b="1" dirty="0" err="1">
                <a:solidFill>
                  <a:srgbClr val="C00000"/>
                </a:solidFill>
                <a:latin typeface="+mn-lt"/>
              </a:rPr>
              <a:t>Tous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b="1" dirty="0" err="1">
                <a:solidFill>
                  <a:srgbClr val="C00000"/>
                </a:solidFill>
                <a:latin typeface="+mn-lt"/>
              </a:rPr>
              <a:t>les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b="1" dirty="0" err="1">
                <a:solidFill>
                  <a:srgbClr val="C00000"/>
                </a:solidFill>
                <a:latin typeface="+mn-lt"/>
              </a:rPr>
              <a:t>intéressés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peuvent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présenter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leur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candidature</a:t>
            </a:r>
            <a:r>
              <a:rPr lang="de-CH" dirty="0">
                <a:latin typeface="+mn-lt"/>
              </a:rPr>
              <a:t>.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candidats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sont</a:t>
            </a:r>
            <a:r>
              <a:rPr lang="de-CH" dirty="0">
                <a:latin typeface="+mn-lt"/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sélectionnés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dirty="0">
                <a:latin typeface="+mn-lt"/>
              </a:rPr>
              <a:t>en </a:t>
            </a:r>
            <a:r>
              <a:rPr lang="de-CH" dirty="0" err="1">
                <a:latin typeface="+mn-lt"/>
              </a:rPr>
              <a:t>fonction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leur</a:t>
            </a:r>
            <a:r>
              <a:rPr lang="de-CH" dirty="0">
                <a:latin typeface="+mn-lt"/>
              </a:rPr>
              <a:t> </a:t>
            </a:r>
            <a:r>
              <a:rPr lang="de-CH" b="1" dirty="0" err="1">
                <a:solidFill>
                  <a:srgbClr val="C00000"/>
                </a:solidFill>
                <a:latin typeface="+mn-lt"/>
              </a:rPr>
              <a:t>aptitude</a:t>
            </a:r>
            <a:r>
              <a:rPr lang="de-CH" dirty="0">
                <a:latin typeface="+mn-lt"/>
              </a:rPr>
              <a:t>. </a:t>
            </a:r>
            <a:br>
              <a:rPr lang="de-CH" dirty="0">
                <a:latin typeface="+mn-lt"/>
              </a:rPr>
            </a:br>
            <a:r>
              <a:rPr lang="de-CH" dirty="0">
                <a:latin typeface="+mn-lt"/>
              </a:rPr>
              <a:t>     Grille de </a:t>
            </a:r>
            <a:r>
              <a:rPr lang="de-CH" b="1" dirty="0" err="1">
                <a:solidFill>
                  <a:srgbClr val="C00000"/>
                </a:solidFill>
              </a:rPr>
              <a:t>critères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obligatoires</a:t>
            </a:r>
            <a:r>
              <a:rPr lang="de-CH" b="1" dirty="0">
                <a:solidFill>
                  <a:srgbClr val="C00000"/>
                </a:solidFill>
              </a:rPr>
              <a:t> et de </a:t>
            </a:r>
            <a:r>
              <a:rPr lang="de-CH" b="1" dirty="0" err="1">
                <a:solidFill>
                  <a:srgbClr val="C00000"/>
                </a:solidFill>
              </a:rPr>
              <a:t>critères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facultatifs</a:t>
            </a:r>
            <a:r>
              <a:rPr lang="de-CH" b="1" dirty="0">
                <a:solidFill>
                  <a:srgbClr val="C00000"/>
                </a:solidFill>
              </a:rPr>
              <a:t> 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candidats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retenus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sont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désignés</a:t>
            </a:r>
            <a:r>
              <a:rPr lang="de-CH" dirty="0">
                <a:latin typeface="+mn-lt"/>
              </a:rPr>
              <a:t> par </a:t>
            </a:r>
            <a:r>
              <a:rPr lang="de-CH" dirty="0" err="1">
                <a:latin typeface="+mn-lt"/>
              </a:rPr>
              <a:t>une</a:t>
            </a:r>
            <a:r>
              <a:rPr lang="de-CH" dirty="0">
                <a:latin typeface="+mn-lt"/>
              </a:rPr>
              <a:t> </a:t>
            </a:r>
            <a:r>
              <a:rPr lang="de-CH" b="1" dirty="0" err="1">
                <a:solidFill>
                  <a:srgbClr val="C00000"/>
                </a:solidFill>
                <a:latin typeface="+mn-lt"/>
              </a:rPr>
              <a:t>décision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 formelle</a:t>
            </a:r>
            <a:r>
              <a:rPr lang="de-CH" dirty="0">
                <a:latin typeface="+mn-lt"/>
              </a:rPr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547754"/>
            <a:ext cx="2556057" cy="1925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465138" y="5024510"/>
            <a:ext cx="8084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0000"/>
                </a:solidFill>
              </a:rPr>
              <a:t>2e tour</a:t>
            </a:r>
          </a:p>
          <a:p>
            <a:r>
              <a:rPr lang="de-CH" dirty="0" err="1">
                <a:solidFill>
                  <a:srgbClr val="000000"/>
                </a:solidFill>
              </a:rPr>
              <a:t>Les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candidats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retenus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sont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invités</a:t>
            </a:r>
            <a:r>
              <a:rPr lang="de-CH" dirty="0">
                <a:solidFill>
                  <a:srgbClr val="000000"/>
                </a:solidFill>
              </a:rPr>
              <a:t> à </a:t>
            </a:r>
            <a:r>
              <a:rPr lang="de-CH" dirty="0" err="1">
                <a:solidFill>
                  <a:srgbClr val="000000"/>
                </a:solidFill>
              </a:rPr>
              <a:t>soumettre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une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offre</a:t>
            </a:r>
            <a:r>
              <a:rPr lang="de-CH" dirty="0">
                <a:solidFill>
                  <a:srgbClr val="000000"/>
                </a:solidFill>
              </a:rPr>
              <a:t>. La </a:t>
            </a:r>
            <a:r>
              <a:rPr lang="de-CH" dirty="0" err="1">
                <a:solidFill>
                  <a:srgbClr val="000000"/>
                </a:solidFill>
              </a:rPr>
              <a:t>procédure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doit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inclure</a:t>
            </a:r>
            <a:r>
              <a:rPr lang="de-CH" dirty="0">
                <a:solidFill>
                  <a:srgbClr val="000000"/>
                </a:solidFill>
              </a:rPr>
              <a:t> au </a:t>
            </a:r>
            <a:r>
              <a:rPr lang="de-CH" dirty="0" err="1">
                <a:solidFill>
                  <a:srgbClr val="000000"/>
                </a:solidFill>
              </a:rPr>
              <a:t>minimum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trois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soumissionnaires</a:t>
            </a:r>
            <a:r>
              <a:rPr lang="de-CH" dirty="0">
                <a:solidFill>
                  <a:srgbClr val="000000"/>
                </a:solidFill>
              </a:rPr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681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11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8067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err="1">
                <a:latin typeface="+mn-lt"/>
              </a:rPr>
              <a:t>Procédure</a:t>
            </a:r>
            <a:r>
              <a:rPr lang="de-CH" sz="4000" b="1" dirty="0">
                <a:latin typeface="+mn-lt"/>
              </a:rPr>
              <a:t> </a:t>
            </a:r>
            <a:r>
              <a:rPr lang="de-CH" sz="4000" b="1" dirty="0" err="1">
                <a:latin typeface="+mn-lt"/>
              </a:rPr>
              <a:t>sélective</a:t>
            </a:r>
            <a:endParaRPr lang="de-CH" sz="4000" b="1" dirty="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5138" y="979737"/>
            <a:ext cx="8136904" cy="275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Problèmes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restriction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concurrence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critères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sélection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transparents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mélange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critères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d’aptitude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critères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d’adjudication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négociations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interdites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erreur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d’adjudication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risque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recours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retards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échéancier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dès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/>
              <a:t>25 </a:t>
            </a:r>
            <a:r>
              <a:rPr lang="de-CH" dirty="0" err="1"/>
              <a:t>jours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l’acte</a:t>
            </a:r>
            <a:r>
              <a:rPr lang="de-CH" dirty="0"/>
              <a:t> de </a:t>
            </a:r>
            <a:r>
              <a:rPr lang="de-CH" dirty="0" err="1"/>
              <a:t>candidature</a:t>
            </a:r>
            <a:r>
              <a:rPr lang="de-CH" dirty="0"/>
              <a:t>,</a:t>
            </a:r>
            <a:br>
              <a:rPr lang="de-CH" dirty="0"/>
            </a:br>
            <a:r>
              <a:rPr lang="de-CH" dirty="0"/>
              <a:t>	  </a:t>
            </a:r>
            <a:r>
              <a:rPr lang="de-CH" dirty="0" err="1"/>
              <a:t>dès</a:t>
            </a:r>
            <a:r>
              <a:rPr lang="de-CH" dirty="0"/>
              <a:t> </a:t>
            </a:r>
            <a:r>
              <a:rPr lang="de-CH" dirty="0" err="1"/>
              <a:t>invitation</a:t>
            </a: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40 </a:t>
            </a:r>
            <a:r>
              <a:rPr lang="de-CH" dirty="0" err="1"/>
              <a:t>jours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dépôt</a:t>
            </a:r>
            <a:r>
              <a:rPr lang="de-CH" dirty="0"/>
              <a:t> de </a:t>
            </a:r>
            <a:r>
              <a:rPr lang="de-CH" dirty="0" err="1"/>
              <a:t>l’offre</a:t>
            </a:r>
            <a:r>
              <a:rPr lang="de-CH" dirty="0"/>
              <a:t>)</a:t>
            </a:r>
          </a:p>
          <a:p>
            <a:pPr marL="1371600" indent="-1371600"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moins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facile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58476"/>
            <a:ext cx="1872208" cy="1248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465138" y="3861048"/>
            <a:ext cx="8427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err="1"/>
              <a:t>Recours</a:t>
            </a:r>
            <a:r>
              <a:rPr lang="de-CH" b="1" dirty="0"/>
              <a:t>:</a:t>
            </a:r>
          </a:p>
          <a:p>
            <a:r>
              <a:rPr lang="de-CH" dirty="0" err="1"/>
              <a:t>Toutes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décisions</a:t>
            </a:r>
            <a:r>
              <a:rPr lang="de-CH" dirty="0"/>
              <a:t> </a:t>
            </a:r>
            <a:r>
              <a:rPr lang="de-CH" dirty="0" err="1"/>
              <a:t>prises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 </a:t>
            </a:r>
            <a:r>
              <a:rPr lang="de-CH" dirty="0" err="1"/>
              <a:t>cadre</a:t>
            </a:r>
            <a:r>
              <a:rPr lang="de-CH" dirty="0"/>
              <a:t> </a:t>
            </a:r>
            <a:r>
              <a:rPr lang="de-CH" dirty="0" err="1"/>
              <a:t>d’un</a:t>
            </a:r>
            <a:r>
              <a:rPr lang="de-CH" dirty="0"/>
              <a:t> </a:t>
            </a:r>
            <a:r>
              <a:rPr lang="de-CH" dirty="0" err="1"/>
              <a:t>marché</a:t>
            </a:r>
            <a:r>
              <a:rPr lang="de-CH" dirty="0"/>
              <a:t> </a:t>
            </a:r>
            <a:r>
              <a:rPr lang="de-CH" dirty="0" err="1"/>
              <a:t>public</a:t>
            </a:r>
            <a:r>
              <a:rPr lang="de-CH" dirty="0"/>
              <a:t> (p. ex. </a:t>
            </a:r>
            <a:r>
              <a:rPr lang="de-CH" dirty="0" err="1"/>
              <a:t>exclusion</a:t>
            </a:r>
            <a:r>
              <a:rPr lang="de-CH" dirty="0"/>
              <a:t> </a:t>
            </a:r>
            <a:r>
              <a:rPr lang="de-CH" dirty="0" err="1"/>
              <a:t>d’un</a:t>
            </a:r>
            <a:r>
              <a:rPr lang="de-CH" dirty="0"/>
              <a:t> </a:t>
            </a:r>
            <a:r>
              <a:rPr lang="de-CH" dirty="0" err="1"/>
              <a:t>candidat</a:t>
            </a:r>
            <a:r>
              <a:rPr lang="de-CH" dirty="0"/>
              <a:t>, </a:t>
            </a:r>
            <a:r>
              <a:rPr lang="de-CH" dirty="0" err="1"/>
              <a:t>décision</a:t>
            </a:r>
            <a:r>
              <a:rPr lang="de-CH" dirty="0"/>
              <a:t> de </a:t>
            </a:r>
            <a:r>
              <a:rPr lang="de-CH" dirty="0" err="1"/>
              <a:t>sélection</a:t>
            </a:r>
            <a:r>
              <a:rPr lang="de-CH" dirty="0"/>
              <a:t> des </a:t>
            </a:r>
            <a:r>
              <a:rPr lang="de-CH" dirty="0" err="1"/>
              <a:t>candidats</a:t>
            </a:r>
            <a:r>
              <a:rPr lang="de-CH" dirty="0"/>
              <a:t> </a:t>
            </a:r>
            <a:r>
              <a:rPr lang="de-CH" dirty="0" err="1"/>
              <a:t>invités</a:t>
            </a:r>
            <a:r>
              <a:rPr lang="de-CH" dirty="0"/>
              <a:t> à </a:t>
            </a:r>
            <a:r>
              <a:rPr lang="de-CH" dirty="0" err="1"/>
              <a:t>soumissionner</a:t>
            </a:r>
            <a:r>
              <a:rPr lang="de-CH" dirty="0"/>
              <a:t>, </a:t>
            </a:r>
            <a:r>
              <a:rPr lang="de-CH" dirty="0" err="1"/>
              <a:t>adjudication</a:t>
            </a:r>
            <a:r>
              <a:rPr lang="de-CH" dirty="0"/>
              <a:t>, etc.)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soujettes</a:t>
            </a:r>
            <a:r>
              <a:rPr lang="de-CH" dirty="0"/>
              <a:t> à </a:t>
            </a:r>
            <a:r>
              <a:rPr lang="de-CH" dirty="0" err="1"/>
              <a:t>recours</a:t>
            </a:r>
            <a:r>
              <a:rPr lang="de-CH" dirty="0"/>
              <a:t> </a:t>
            </a:r>
            <a:r>
              <a:rPr lang="de-CH" dirty="0" err="1"/>
              <a:t>devant</a:t>
            </a:r>
            <a:r>
              <a:rPr lang="de-CH" dirty="0"/>
              <a:t> le </a:t>
            </a:r>
            <a:r>
              <a:rPr lang="de-CH" dirty="0" err="1"/>
              <a:t>tribunal</a:t>
            </a:r>
            <a:r>
              <a:rPr lang="de-CH" dirty="0"/>
              <a:t> </a:t>
            </a:r>
            <a:r>
              <a:rPr lang="de-CH" dirty="0" err="1"/>
              <a:t>administratif</a:t>
            </a:r>
            <a:r>
              <a:rPr lang="de-CH" dirty="0"/>
              <a:t> (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10 </a:t>
            </a:r>
            <a:r>
              <a:rPr lang="de-CH" dirty="0" err="1"/>
              <a:t>jours</a:t>
            </a:r>
            <a:r>
              <a:rPr lang="de-CH" dirty="0"/>
              <a:t>). </a:t>
            </a:r>
          </a:p>
          <a:p>
            <a:r>
              <a:rPr lang="de-CH" dirty="0"/>
              <a:t>Le </a:t>
            </a:r>
            <a:r>
              <a:rPr lang="de-CH" dirty="0" err="1"/>
              <a:t>recours</a:t>
            </a:r>
            <a:r>
              <a:rPr lang="de-CH" dirty="0"/>
              <a:t> </a:t>
            </a:r>
            <a:r>
              <a:rPr lang="de-CH" dirty="0" err="1"/>
              <a:t>n’a</a:t>
            </a:r>
            <a:r>
              <a:rPr lang="de-CH" dirty="0"/>
              <a:t> </a:t>
            </a:r>
            <a:r>
              <a:rPr lang="de-CH" dirty="0" err="1"/>
              <a:t>pas</a:t>
            </a:r>
            <a:r>
              <a:rPr lang="de-CH" dirty="0"/>
              <a:t> </a:t>
            </a:r>
            <a:r>
              <a:rPr lang="de-CH" dirty="0" err="1"/>
              <a:t>d’effet</a:t>
            </a:r>
            <a:r>
              <a:rPr lang="de-CH" dirty="0"/>
              <a:t> </a:t>
            </a:r>
            <a:r>
              <a:rPr lang="de-CH" dirty="0" err="1"/>
              <a:t>suspensif</a:t>
            </a:r>
            <a:r>
              <a:rPr lang="de-CH" dirty="0"/>
              <a:t> </a:t>
            </a:r>
            <a:r>
              <a:rPr lang="de-CH" dirty="0" err="1"/>
              <a:t>automatique</a:t>
            </a:r>
            <a:r>
              <a:rPr lang="de-CH" dirty="0"/>
              <a:t>. </a:t>
            </a:r>
            <a:r>
              <a:rPr lang="de-CH" dirty="0" err="1"/>
              <a:t>Cet</a:t>
            </a:r>
            <a:r>
              <a:rPr lang="de-CH" dirty="0"/>
              <a:t> </a:t>
            </a:r>
            <a:r>
              <a:rPr lang="de-CH" dirty="0" err="1"/>
              <a:t>effet</a:t>
            </a:r>
            <a:r>
              <a:rPr lang="de-CH" dirty="0"/>
              <a:t> </a:t>
            </a:r>
            <a:r>
              <a:rPr lang="de-CH" dirty="0" err="1"/>
              <a:t>doit</a:t>
            </a:r>
            <a:r>
              <a:rPr lang="de-CH" dirty="0"/>
              <a:t> </a:t>
            </a:r>
            <a:r>
              <a:rPr lang="de-CH" dirty="0" err="1"/>
              <a:t>être</a:t>
            </a:r>
            <a:r>
              <a:rPr lang="de-CH" dirty="0"/>
              <a:t> </a:t>
            </a:r>
            <a:r>
              <a:rPr lang="de-CH" dirty="0" err="1"/>
              <a:t>expressément</a:t>
            </a:r>
            <a:r>
              <a:rPr lang="de-CH" dirty="0"/>
              <a:t> </a:t>
            </a:r>
            <a:r>
              <a:rPr lang="de-CH" dirty="0" err="1"/>
              <a:t>requis</a:t>
            </a:r>
            <a:r>
              <a:rPr lang="de-CH" dirty="0"/>
              <a:t> et </a:t>
            </a:r>
            <a:r>
              <a:rPr lang="de-CH" dirty="0" err="1"/>
              <a:t>dûment</a:t>
            </a:r>
            <a:r>
              <a:rPr lang="de-CH" dirty="0"/>
              <a:t> </a:t>
            </a:r>
            <a:r>
              <a:rPr lang="de-CH" dirty="0" err="1"/>
              <a:t>motivé</a:t>
            </a:r>
            <a:r>
              <a:rPr lang="de-CH" dirty="0"/>
              <a:t>. Le Tribunal </a:t>
            </a:r>
            <a:r>
              <a:rPr lang="de-CH" dirty="0" err="1"/>
              <a:t>administratif</a:t>
            </a:r>
            <a:r>
              <a:rPr lang="de-CH" dirty="0"/>
              <a:t> </a:t>
            </a:r>
            <a:r>
              <a:rPr lang="de-CH" dirty="0" err="1"/>
              <a:t>statue</a:t>
            </a:r>
            <a:r>
              <a:rPr lang="de-CH" dirty="0"/>
              <a:t> en </a:t>
            </a:r>
            <a:r>
              <a:rPr lang="de-CH" dirty="0" err="1"/>
              <a:t>dernier</a:t>
            </a:r>
            <a:r>
              <a:rPr lang="de-CH" dirty="0"/>
              <a:t> </a:t>
            </a:r>
            <a:r>
              <a:rPr lang="de-CH" dirty="0" err="1"/>
              <a:t>ressort</a:t>
            </a:r>
            <a:r>
              <a:rPr lang="de-CH" dirty="0"/>
              <a:t> – </a:t>
            </a:r>
            <a:r>
              <a:rPr lang="de-CH" dirty="0" err="1"/>
              <a:t>sous</a:t>
            </a:r>
            <a:r>
              <a:rPr lang="de-CH" dirty="0"/>
              <a:t> </a:t>
            </a:r>
            <a:r>
              <a:rPr lang="de-CH" dirty="0" err="1"/>
              <a:t>réserve</a:t>
            </a:r>
            <a:r>
              <a:rPr lang="de-CH" dirty="0"/>
              <a:t> </a:t>
            </a:r>
            <a:r>
              <a:rPr lang="de-CH" dirty="0" err="1"/>
              <a:t>d’un</a:t>
            </a:r>
            <a:r>
              <a:rPr lang="de-CH" dirty="0"/>
              <a:t> </a:t>
            </a:r>
            <a:r>
              <a:rPr lang="de-CH" dirty="0" err="1"/>
              <a:t>recours</a:t>
            </a:r>
            <a:r>
              <a:rPr lang="de-CH" dirty="0"/>
              <a:t> de </a:t>
            </a:r>
            <a:r>
              <a:rPr lang="de-CH" dirty="0" err="1"/>
              <a:t>droit</a:t>
            </a:r>
            <a:r>
              <a:rPr lang="de-CH" dirty="0"/>
              <a:t> </a:t>
            </a:r>
            <a:r>
              <a:rPr lang="de-CH" dirty="0" err="1"/>
              <a:t>public</a:t>
            </a:r>
            <a:r>
              <a:rPr lang="de-CH" dirty="0"/>
              <a:t> au Tribunal </a:t>
            </a:r>
            <a:r>
              <a:rPr lang="de-CH" dirty="0" err="1"/>
              <a:t>fédéral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84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131647"/>
            <a:ext cx="2603425" cy="652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12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err="1">
                <a:latin typeface="+mn-lt"/>
              </a:rPr>
              <a:t>Procédure</a:t>
            </a:r>
            <a:r>
              <a:rPr lang="de-CH" sz="4000" b="1" dirty="0">
                <a:latin typeface="+mn-lt"/>
              </a:rPr>
              <a:t> ouverte</a:t>
            </a:r>
          </a:p>
        </p:txBody>
      </p:sp>
      <p:sp>
        <p:nvSpPr>
          <p:cNvPr id="6" name="Rechteck 5"/>
          <p:cNvSpPr/>
          <p:nvPr/>
        </p:nvSpPr>
        <p:spPr>
          <a:xfrm>
            <a:off x="461343" y="1291433"/>
            <a:ext cx="821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Valeur </a:t>
            </a:r>
            <a:r>
              <a:rPr lang="de-CH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seuil</a:t>
            </a: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pour</a:t>
            </a: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 le </a:t>
            </a:r>
            <a:r>
              <a:rPr lang="de-CH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second</a:t>
            </a: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oeuvre</a:t>
            </a: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r>
              <a:rPr lang="de-CH" b="1" dirty="0" err="1">
                <a:solidFill>
                  <a:srgbClr val="C00000"/>
                </a:solidFill>
              </a:rPr>
              <a:t>dès</a:t>
            </a:r>
            <a:r>
              <a:rPr lang="de-CH" b="1" dirty="0">
                <a:solidFill>
                  <a:srgbClr val="C00000"/>
                </a:solidFill>
              </a:rPr>
              <a:t> CHF 250’000</a:t>
            </a:r>
          </a:p>
        </p:txBody>
      </p:sp>
      <p:sp>
        <p:nvSpPr>
          <p:cNvPr id="8" name="Rechteck 7"/>
          <p:cNvSpPr/>
          <p:nvPr/>
        </p:nvSpPr>
        <p:spPr>
          <a:xfrm>
            <a:off x="461343" y="1829781"/>
            <a:ext cx="8429748" cy="272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Dossier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d’appel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d’offres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extrait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générales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l’appel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d’offres</a:t>
            </a:r>
            <a:b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délai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lieu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dépôt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critères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d’aptitude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d’adjudication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subdivision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 lots, variantes, etc.)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Spécifications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relatives à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l’ouvrage</a:t>
            </a:r>
            <a:b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départ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intégration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mandat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global, </a:t>
            </a:r>
            <a:b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spécificités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d’un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mandat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d’un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chantier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Descriptif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devis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Cahier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charges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cahier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spécifications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1343" y="4539024"/>
            <a:ext cx="83553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Echéancier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Délai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dépôt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min.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40 jour après la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CH" dirty="0" err="1"/>
              <a:t>Secteur</a:t>
            </a:r>
            <a:r>
              <a:rPr lang="de-CH" dirty="0"/>
              <a:t> non </a:t>
            </a:r>
            <a:r>
              <a:rPr lang="de-CH" dirty="0" err="1"/>
              <a:t>étatique</a:t>
            </a:r>
            <a:r>
              <a:rPr lang="de-CH" dirty="0"/>
              <a:t>: en </a:t>
            </a:r>
            <a:r>
              <a:rPr lang="de-CH" dirty="0" err="1"/>
              <a:t>général</a:t>
            </a:r>
            <a:r>
              <a:rPr lang="de-CH" dirty="0"/>
              <a:t> 20 </a:t>
            </a:r>
            <a:r>
              <a:rPr lang="de-CH" dirty="0" err="1"/>
              <a:t>jours</a:t>
            </a:r>
            <a:r>
              <a:rPr lang="de-CH" dirty="0"/>
              <a:t> et plus</a:t>
            </a:r>
          </a:p>
          <a:p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délais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doivent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être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fixés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manière</a:t>
            </a:r>
            <a:r>
              <a:rPr lang="de-CH" dirty="0">
                <a:latin typeface="+mn-lt"/>
              </a:rPr>
              <a:t> à </a:t>
            </a:r>
            <a:r>
              <a:rPr lang="de-CH" dirty="0" err="1">
                <a:latin typeface="+mn-lt"/>
              </a:rPr>
              <a:t>ce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que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tous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soumissionnaires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puissent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déposer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une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offre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soigneusement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préparée</a:t>
            </a:r>
            <a:r>
              <a:rPr lang="de-CH" dirty="0">
                <a:latin typeface="+mn-lt"/>
              </a:rPr>
              <a:t>.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7776B-5A91-4E80-9606-491C88BF9A37}"/>
              </a:ext>
            </a:extLst>
          </p:cNvPr>
          <p:cNvSpPr txBox="1"/>
          <p:nvPr/>
        </p:nvSpPr>
        <p:spPr>
          <a:xfrm rot="21416625">
            <a:off x="6444208" y="1241567"/>
            <a:ext cx="2372469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FF0000"/>
                </a:solidFill>
                <a:latin typeface="Cooper BlkOul BT" panose="04020905040803040203" pitchFamily="82" charset="0"/>
              </a:rPr>
              <a:t>Ouvert à tous</a:t>
            </a:r>
          </a:p>
        </p:txBody>
      </p:sp>
    </p:spTree>
    <p:extLst>
      <p:ext uri="{BB962C8B-B14F-4D97-AF65-F5344CB8AC3E}">
        <p14:creationId xmlns:p14="http://schemas.microsoft.com/office/powerpoint/2010/main" val="213539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13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err="1">
                <a:latin typeface="+mn-lt"/>
              </a:rPr>
              <a:t>Procédure</a:t>
            </a:r>
            <a:r>
              <a:rPr lang="de-CH" sz="4000" b="1" dirty="0">
                <a:latin typeface="+mn-lt"/>
              </a:rPr>
              <a:t> ouverte</a:t>
            </a:r>
          </a:p>
        </p:txBody>
      </p:sp>
      <p:sp>
        <p:nvSpPr>
          <p:cNvPr id="6" name="Rechteck 5"/>
          <p:cNvSpPr/>
          <p:nvPr/>
        </p:nvSpPr>
        <p:spPr>
          <a:xfrm>
            <a:off x="1979712" y="1199007"/>
            <a:ext cx="7056784" cy="504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 err="1">
                <a:latin typeface="+mn-lt"/>
              </a:rPr>
              <a:t>Critères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d’évaluation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visant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l’aptitude</a:t>
            </a:r>
            <a:r>
              <a:rPr lang="de-CH" dirty="0">
                <a:latin typeface="+mn-lt"/>
              </a:rPr>
              <a:t> des </a:t>
            </a:r>
            <a:r>
              <a:rPr lang="de-CH" dirty="0" err="1">
                <a:latin typeface="+mn-lt"/>
              </a:rPr>
              <a:t>candidats</a:t>
            </a:r>
            <a:r>
              <a:rPr lang="de-CH" dirty="0">
                <a:latin typeface="+mn-lt"/>
              </a:rPr>
              <a:t> à </a:t>
            </a:r>
            <a:br>
              <a:rPr lang="de-CH" dirty="0">
                <a:latin typeface="+mn-lt"/>
              </a:rPr>
            </a:br>
            <a:r>
              <a:rPr lang="de-CH" dirty="0" err="1">
                <a:latin typeface="+mn-lt"/>
              </a:rPr>
              <a:t>exécuter</a:t>
            </a:r>
            <a:r>
              <a:rPr lang="de-CH" dirty="0">
                <a:latin typeface="+mn-lt"/>
              </a:rPr>
              <a:t> le </a:t>
            </a:r>
            <a:r>
              <a:rPr lang="de-CH" dirty="0" err="1">
                <a:latin typeface="+mn-lt"/>
              </a:rPr>
              <a:t>mandat</a:t>
            </a:r>
            <a:r>
              <a:rPr lang="de-CH" dirty="0">
                <a:latin typeface="+mn-lt"/>
              </a:rPr>
              <a:t>. </a:t>
            </a:r>
            <a:r>
              <a:rPr lang="de-CH" dirty="0" err="1">
                <a:latin typeface="+mn-lt"/>
              </a:rPr>
              <a:t>Formulés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manière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distinctive</a:t>
            </a:r>
            <a:r>
              <a:rPr lang="de-CH" dirty="0">
                <a:latin typeface="+mn-lt"/>
              </a:rPr>
              <a:t>:</a:t>
            </a:r>
            <a:br>
              <a:rPr lang="de-CH" dirty="0">
                <a:latin typeface="+mn-lt"/>
              </a:rPr>
            </a:br>
            <a:r>
              <a:rPr lang="de-CH" dirty="0" err="1">
                <a:latin typeface="+mn-lt"/>
              </a:rPr>
              <a:t>critère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rempli</a:t>
            </a:r>
            <a:r>
              <a:rPr lang="de-CH" dirty="0">
                <a:latin typeface="+mn-lt"/>
              </a:rPr>
              <a:t>? </a:t>
            </a:r>
            <a:r>
              <a:rPr lang="de-CH" b="1" dirty="0" err="1">
                <a:solidFill>
                  <a:srgbClr val="C00000"/>
                </a:solidFill>
                <a:latin typeface="+mn-lt"/>
              </a:rPr>
              <a:t>oui</a:t>
            </a:r>
            <a:r>
              <a:rPr lang="de-CH" dirty="0">
                <a:latin typeface="+mn-lt"/>
              </a:rPr>
              <a:t> /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non</a:t>
            </a:r>
            <a:r>
              <a:rPr lang="de-CH" dirty="0">
                <a:latin typeface="+mn-lt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dirty="0"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de-CH" dirty="0" err="1"/>
              <a:t>Critères</a:t>
            </a:r>
            <a:r>
              <a:rPr lang="de-CH" dirty="0"/>
              <a:t> </a:t>
            </a:r>
            <a:r>
              <a:rPr lang="de-CH" dirty="0" err="1"/>
              <a:t>d’évaluation</a:t>
            </a:r>
            <a:r>
              <a:rPr lang="de-CH" dirty="0"/>
              <a:t> des </a:t>
            </a:r>
            <a:r>
              <a:rPr lang="de-CH" dirty="0" err="1"/>
              <a:t>offres</a:t>
            </a:r>
            <a:r>
              <a:rPr lang="de-CH" dirty="0"/>
              <a:t> </a:t>
            </a:r>
            <a:r>
              <a:rPr lang="de-CH" dirty="0" err="1"/>
              <a:t>présentées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prestations</a:t>
            </a:r>
            <a:r>
              <a:rPr lang="de-CH" dirty="0"/>
              <a:t> </a:t>
            </a:r>
            <a:r>
              <a:rPr lang="de-CH" dirty="0" err="1"/>
              <a:t>demandées</a:t>
            </a:r>
            <a:r>
              <a:rPr lang="de-CH" dirty="0"/>
              <a:t>, </a:t>
            </a:r>
            <a:r>
              <a:rPr lang="de-CH" dirty="0" err="1"/>
              <a:t>visant</a:t>
            </a:r>
            <a:r>
              <a:rPr lang="de-CH" dirty="0"/>
              <a:t> à </a:t>
            </a:r>
            <a:r>
              <a:rPr lang="de-CH" dirty="0" err="1"/>
              <a:t>déterminer</a:t>
            </a:r>
            <a:r>
              <a:rPr lang="de-CH" dirty="0"/>
              <a:t> </a:t>
            </a:r>
            <a:r>
              <a:rPr lang="de-CH" dirty="0" err="1"/>
              <a:t>l’offre</a:t>
            </a:r>
            <a:r>
              <a:rPr lang="de-CH" dirty="0"/>
              <a:t> «la plus </a:t>
            </a:r>
            <a:r>
              <a:rPr lang="de-CH" dirty="0" err="1"/>
              <a:t>avantageuse</a:t>
            </a:r>
            <a:r>
              <a:rPr lang="de-CH" dirty="0"/>
              <a:t> </a:t>
            </a:r>
            <a:r>
              <a:rPr lang="de-CH" dirty="0" err="1"/>
              <a:t>économiquement</a:t>
            </a:r>
            <a:r>
              <a:rPr lang="de-CH" dirty="0"/>
              <a:t>». </a:t>
            </a:r>
            <a:r>
              <a:rPr lang="de-CH" dirty="0" err="1"/>
              <a:t>Critères</a:t>
            </a:r>
            <a:r>
              <a:rPr lang="de-CH" dirty="0"/>
              <a:t> </a:t>
            </a:r>
            <a:r>
              <a:rPr lang="de-CH" dirty="0" err="1"/>
              <a:t>clairement</a:t>
            </a:r>
            <a:r>
              <a:rPr lang="de-CH" dirty="0"/>
              <a:t> «</a:t>
            </a:r>
            <a:r>
              <a:rPr lang="de-CH" dirty="0" err="1"/>
              <a:t>mesurables</a:t>
            </a:r>
            <a:r>
              <a:rPr lang="de-CH" dirty="0"/>
              <a:t>».</a:t>
            </a:r>
          </a:p>
          <a:p>
            <a:pPr>
              <a:spcAft>
                <a:spcPts val="800"/>
              </a:spcAft>
            </a:pPr>
            <a:endParaRPr lang="de-CH" dirty="0"/>
          </a:p>
          <a:p>
            <a:pPr>
              <a:spcAft>
                <a:spcPts val="800"/>
              </a:spcAft>
            </a:pPr>
            <a:endParaRPr lang="de-CH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temps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nécessaire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jusqu’à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l’adjudication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(min. 1/2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année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compétences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l’organe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chargé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d’établir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l’appel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d’offres</a:t>
            </a:r>
            <a:b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ingénieur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génie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civil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≠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ingénieur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électricien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, et vice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versa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- dossier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d’appel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d’offres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erroné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incomplet</a:t>
            </a:r>
            <a:b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- la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loi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interdit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négociations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niveau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cantonal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de-CH" dirty="0" err="1">
                <a:ea typeface="Calibri" panose="020F0502020204030204" pitchFamily="34" charset="0"/>
                <a:cs typeface="Times New Roman" panose="02020603050405020304" pitchFamily="18" charset="0"/>
              </a:rPr>
              <a:t>communal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990346"/>
            <a:ext cx="1224369" cy="12256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467544" y="1181951"/>
            <a:ext cx="1800200" cy="504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b="1" dirty="0" err="1">
                <a:latin typeface="+mn-lt"/>
              </a:rPr>
              <a:t>Critères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d’aptitude</a:t>
            </a:r>
            <a:r>
              <a:rPr lang="de-CH" b="1" dirty="0"/>
              <a:t>:</a:t>
            </a:r>
            <a:br>
              <a:rPr lang="de-CH" b="1" dirty="0"/>
            </a:br>
            <a:br>
              <a:rPr lang="de-CH" b="1" dirty="0"/>
            </a:br>
            <a:endParaRPr lang="de-CH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b="1" dirty="0" err="1"/>
              <a:t>Critères</a:t>
            </a:r>
            <a:r>
              <a:rPr lang="de-CH" b="1" dirty="0"/>
              <a:t> </a:t>
            </a:r>
            <a:r>
              <a:rPr lang="de-CH" b="1" dirty="0" err="1"/>
              <a:t>d’adjudication</a:t>
            </a:r>
            <a:r>
              <a:rPr lang="de-CH" b="1" dirty="0"/>
              <a:t>: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Problèmes</a:t>
            </a:r>
            <a:r>
              <a:rPr lang="de-CH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961">
            <a:off x="653672" y="1053972"/>
            <a:ext cx="2853679" cy="1117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55554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14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err="1">
                <a:latin typeface="+mn-lt"/>
              </a:rPr>
              <a:t>Conclusions</a:t>
            </a:r>
            <a:endParaRPr lang="de-CH" sz="4000" b="1" dirty="0"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490" y="730165"/>
            <a:ext cx="2043507" cy="172084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69664" y="5679568"/>
            <a:ext cx="826511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le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népotisme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nuisent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tous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acteurs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8" y="2768208"/>
            <a:ext cx="306242" cy="30624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2575">
            <a:off x="5806883" y="1186282"/>
            <a:ext cx="2995628" cy="921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9" y="3160373"/>
            <a:ext cx="306242" cy="30624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8" y="3547388"/>
            <a:ext cx="306242" cy="3062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1" y="4283067"/>
            <a:ext cx="306242" cy="30624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6" y="4963549"/>
            <a:ext cx="306242" cy="30624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5" y="5737274"/>
            <a:ext cx="306242" cy="306242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767779" y="3091054"/>
            <a:ext cx="826511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Adjudication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transparente du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marché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principes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procédure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Rechteck 27"/>
          <p:cNvSpPr/>
          <p:nvPr/>
        </p:nvSpPr>
        <p:spPr>
          <a:xfrm>
            <a:off x="767779" y="2679477"/>
            <a:ext cx="826511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maître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d’ouvrage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sait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qu’il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veut.</a:t>
            </a:r>
          </a:p>
        </p:txBody>
      </p:sp>
      <p:sp>
        <p:nvSpPr>
          <p:cNvPr id="29" name="Rechteck 28"/>
          <p:cNvSpPr/>
          <p:nvPr/>
        </p:nvSpPr>
        <p:spPr>
          <a:xfrm>
            <a:off x="762818" y="3487165"/>
            <a:ext cx="826511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étude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faite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essentielle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succès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cela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inclut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aussi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procédure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d’appel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d’offres</a:t>
            </a:r>
            <a:r>
              <a:rPr lang="de-CH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hteck 29"/>
          <p:cNvSpPr/>
          <p:nvPr/>
        </p:nvSpPr>
        <p:spPr>
          <a:xfrm>
            <a:off x="769664" y="4211248"/>
            <a:ext cx="8265116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l’étude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coûts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aspects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techniques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échéancier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prioritaires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de-CH" sz="20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craignez</a:t>
            </a:r>
            <a:r>
              <a:rPr lang="de-CH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de-CH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cet</a:t>
            </a:r>
            <a:r>
              <a:rPr lang="de-CH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investissement</a:t>
            </a:r>
            <a:r>
              <a:rPr lang="de-CH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sz="20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de-CH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de-CH" sz="20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vaut</a:t>
            </a:r>
            <a:r>
              <a:rPr lang="de-CH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de-CH" sz="20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peine</a:t>
            </a:r>
            <a:r>
              <a:rPr lang="de-CH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1" name="Rechteck 30"/>
          <p:cNvSpPr/>
          <p:nvPr/>
        </p:nvSpPr>
        <p:spPr>
          <a:xfrm>
            <a:off x="755576" y="4924893"/>
            <a:ext cx="826511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citoyen-payeur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a le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droit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d’obtenir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meilleur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son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argent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L’offre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économiquement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la plus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avantageuse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n’est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souvent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meilleur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marché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CH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15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539552" y="26064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>
                <a:latin typeface="+mn-lt"/>
              </a:rPr>
              <a:t>Merci</a:t>
            </a:r>
            <a:endParaRPr lang="de-CH" sz="6000" b="1" dirty="0">
              <a:latin typeface="+mn-lt"/>
            </a:endParaRPr>
          </a:p>
          <a:p>
            <a:r>
              <a:rPr lang="de-CH" sz="4000" b="1" dirty="0">
                <a:latin typeface="+mn-lt"/>
              </a:rPr>
              <a:t>de </a:t>
            </a:r>
            <a:r>
              <a:rPr lang="de-CH" sz="4000" b="1" dirty="0" err="1">
                <a:latin typeface="+mn-lt"/>
              </a:rPr>
              <a:t>votre</a:t>
            </a:r>
            <a:r>
              <a:rPr lang="de-CH" sz="4000" b="1" dirty="0">
                <a:latin typeface="+mn-lt"/>
              </a:rPr>
              <a:t> </a:t>
            </a:r>
            <a:r>
              <a:rPr lang="de-CH" sz="4000" b="1" dirty="0" err="1">
                <a:latin typeface="+mn-lt"/>
              </a:rPr>
              <a:t>attention</a:t>
            </a:r>
            <a:endParaRPr lang="de-CH" sz="4000" b="1" dirty="0">
              <a:latin typeface="+mn-lt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988840"/>
            <a:ext cx="3312368" cy="3454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hteck 15"/>
          <p:cNvSpPr/>
          <p:nvPr/>
        </p:nvSpPr>
        <p:spPr>
          <a:xfrm>
            <a:off x="443062" y="2492891"/>
            <a:ext cx="5899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de-CH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39552" y="4124107"/>
            <a:ext cx="41549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b="1" dirty="0">
                <a:latin typeface="Frutiger-Light"/>
              </a:rPr>
              <a:t>À </a:t>
            </a:r>
            <a:r>
              <a:rPr lang="de-CH" sz="2400" b="1" dirty="0" err="1">
                <a:latin typeface="Frutiger-Light"/>
              </a:rPr>
              <a:t>chaud</a:t>
            </a:r>
            <a:r>
              <a:rPr lang="de-CH" sz="2400" b="1" dirty="0">
                <a:latin typeface="Frutiger-Light"/>
              </a:rPr>
              <a:t> </a:t>
            </a:r>
            <a:r>
              <a:rPr lang="de-CH" sz="2400" b="1" dirty="0" err="1">
                <a:latin typeface="Frutiger-Light"/>
              </a:rPr>
              <a:t>ou</a:t>
            </a:r>
            <a:r>
              <a:rPr lang="de-CH" sz="2400" b="1" dirty="0">
                <a:latin typeface="Frutiger-Light"/>
              </a:rPr>
              <a:t> </a:t>
            </a:r>
            <a:r>
              <a:rPr lang="de-CH" sz="2400" b="1" dirty="0" err="1">
                <a:latin typeface="Frutiger-Light"/>
              </a:rPr>
              <a:t>volontiers</a:t>
            </a:r>
            <a:r>
              <a:rPr lang="de-CH" sz="2400" b="1" dirty="0">
                <a:latin typeface="Frutiger-Light"/>
              </a:rPr>
              <a:t> plus </a:t>
            </a:r>
            <a:r>
              <a:rPr lang="de-CH" sz="2400" b="1" dirty="0" err="1">
                <a:latin typeface="Frutiger-Light"/>
              </a:rPr>
              <a:t>tard</a:t>
            </a:r>
            <a:endParaRPr lang="de-CH" sz="2400" b="1" dirty="0">
              <a:latin typeface="Frutiger-Light"/>
            </a:endParaRPr>
          </a:p>
          <a:p>
            <a:r>
              <a:rPr lang="de-CH" sz="2400" b="1">
                <a:latin typeface="Frutiger-Light"/>
              </a:rPr>
              <a:t>056 / </a:t>
            </a:r>
            <a:r>
              <a:rPr lang="de-CH" sz="2400" b="1" dirty="0">
                <a:latin typeface="Frutiger-Light"/>
              </a:rPr>
              <a:t>618 62 00</a:t>
            </a:r>
            <a:br>
              <a:rPr lang="de-CH" sz="2400" b="1" dirty="0">
                <a:latin typeface="Frutiger-Light"/>
              </a:rPr>
            </a:br>
            <a:r>
              <a:rPr lang="de-CH" sz="2400" b="1" dirty="0">
                <a:latin typeface="Frutiger-Light"/>
                <a:hlinkClick r:id="rId3"/>
              </a:rPr>
              <a:t>thomas.schneider@planing.ch</a:t>
            </a:r>
            <a:endParaRPr lang="de-CH" sz="2400" b="1" dirty="0">
              <a:latin typeface="Frutiger-Light"/>
            </a:endParaRPr>
          </a:p>
          <a:p>
            <a:r>
              <a:rPr lang="de-CH" sz="2400" b="1" dirty="0">
                <a:latin typeface="Frutiger-Light"/>
                <a:hlinkClick r:id="rId4"/>
              </a:rPr>
              <a:t>silvan.schnoz@planing.ch</a:t>
            </a:r>
            <a:r>
              <a:rPr lang="de-CH" sz="2400" b="1" dirty="0">
                <a:latin typeface="Frutiger-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 b="10523"/>
          <a:stretch>
            <a:fillRect/>
          </a:stretch>
        </p:blipFill>
        <p:spPr>
          <a:xfrm>
            <a:off x="3792327" y="1988840"/>
            <a:ext cx="5172161" cy="32422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643366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 smtClean="0"/>
              <a:t>2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496788" y="1834376"/>
            <a:ext cx="47707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u="sng" dirty="0">
                <a:latin typeface="+mn-lt"/>
              </a:rPr>
              <a:t>De </a:t>
            </a:r>
            <a:r>
              <a:rPr lang="de-CH" u="sng" dirty="0" err="1">
                <a:latin typeface="+mn-lt"/>
              </a:rPr>
              <a:t>quoi</a:t>
            </a:r>
            <a:r>
              <a:rPr lang="de-CH" u="sng" dirty="0">
                <a:latin typeface="+mn-lt"/>
              </a:rPr>
              <a:t> </a:t>
            </a:r>
            <a:r>
              <a:rPr lang="de-CH" u="sng" dirty="0" err="1">
                <a:latin typeface="+mn-lt"/>
              </a:rPr>
              <a:t>s’agit-il</a:t>
            </a:r>
            <a:r>
              <a:rPr lang="de-CH" u="sng" dirty="0">
                <a:latin typeface="+mn-lt"/>
              </a:rPr>
              <a:t>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>
                <a:latin typeface="+mn-lt"/>
              </a:rPr>
              <a:t>Bases </a:t>
            </a:r>
            <a:r>
              <a:rPr lang="de-CH" dirty="0" err="1">
                <a:latin typeface="+mn-lt"/>
              </a:rPr>
              <a:t>légales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err="1">
                <a:latin typeface="+mn-lt"/>
              </a:rPr>
              <a:t>Règles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procédurales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err="1">
                <a:latin typeface="+mn-lt"/>
              </a:rPr>
              <a:t>Procédures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marché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public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err="1">
                <a:latin typeface="+mn-lt"/>
              </a:rPr>
              <a:t>Procédure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gré</a:t>
            </a:r>
            <a:r>
              <a:rPr lang="de-CH" dirty="0">
                <a:latin typeface="+mn-lt"/>
              </a:rPr>
              <a:t> à </a:t>
            </a:r>
            <a:r>
              <a:rPr lang="de-CH" dirty="0" err="1">
                <a:latin typeface="+mn-lt"/>
              </a:rPr>
              <a:t>gré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err="1">
                <a:latin typeface="+mn-lt"/>
              </a:rPr>
              <a:t>Procédure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sur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invitation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err="1">
                <a:latin typeface="+mn-lt"/>
              </a:rPr>
              <a:t>Procédure</a:t>
            </a:r>
            <a:r>
              <a:rPr lang="de-CH" dirty="0">
                <a:latin typeface="+mn-lt"/>
              </a:rPr>
              <a:t> ouverte</a:t>
            </a:r>
            <a:br>
              <a:rPr lang="de-CH" dirty="0">
                <a:latin typeface="+mn-lt"/>
              </a:rPr>
            </a:br>
            <a:r>
              <a:rPr lang="de-CH" dirty="0">
                <a:latin typeface="+mn-lt"/>
              </a:rPr>
              <a:t>- </a:t>
            </a:r>
            <a:r>
              <a:rPr lang="de-CH" dirty="0" err="1">
                <a:latin typeface="+mn-lt"/>
              </a:rPr>
              <a:t>procédure</a:t>
            </a:r>
            <a:r>
              <a:rPr lang="de-CH" dirty="0">
                <a:latin typeface="+mn-lt"/>
              </a:rPr>
              <a:t> à 2 </a:t>
            </a:r>
            <a:r>
              <a:rPr lang="de-CH" dirty="0" err="1">
                <a:latin typeface="+mn-lt"/>
              </a:rPr>
              <a:t>échelons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>
                <a:latin typeface="+mn-lt"/>
              </a:rPr>
              <a:t>- </a:t>
            </a:r>
            <a:r>
              <a:rPr lang="de-CH" dirty="0" err="1">
                <a:latin typeface="+mn-lt"/>
              </a:rPr>
              <a:t>procédure</a:t>
            </a:r>
            <a:r>
              <a:rPr lang="de-CH" dirty="0">
                <a:latin typeface="+mn-lt"/>
              </a:rPr>
              <a:t> à 1 </a:t>
            </a:r>
            <a:r>
              <a:rPr lang="de-CH" dirty="0" err="1">
                <a:latin typeface="+mn-lt"/>
              </a:rPr>
              <a:t>échelon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err="1">
                <a:latin typeface="+mn-lt"/>
              </a:rPr>
              <a:t>Conclusions</a:t>
            </a:r>
            <a:endParaRPr lang="de-CH" dirty="0">
              <a:latin typeface="+mn-lt"/>
            </a:endParaRPr>
          </a:p>
        </p:txBody>
      </p:sp>
      <p:sp>
        <p:nvSpPr>
          <p:cNvPr id="8" name="Titel 1"/>
          <p:cNvSpPr txBox="1">
            <a:spLocks noGrp="1"/>
          </p:cNvSpPr>
          <p:nvPr>
            <p:ph type="ctrTitle"/>
          </p:nvPr>
        </p:nvSpPr>
        <p:spPr>
          <a:xfrm>
            <a:off x="496788" y="260648"/>
            <a:ext cx="8323683" cy="1129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b="1" dirty="0">
                <a:latin typeface="+mn-lt"/>
              </a:rPr>
              <a:t>Marchés publics</a:t>
            </a:r>
            <a:endParaRPr lang="de-CH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80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49935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3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971600" y="26064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>
                <a:latin typeface="+mn-lt"/>
              </a:rPr>
              <a:t>Bases </a:t>
            </a:r>
            <a:r>
              <a:rPr lang="de-CH" sz="4000" b="1" dirty="0" err="1">
                <a:latin typeface="+mn-lt"/>
              </a:rPr>
              <a:t>légales</a:t>
            </a:r>
            <a:r>
              <a:rPr lang="de-CH" sz="4000" b="1" dirty="0">
                <a:latin typeface="+mn-lt"/>
              </a:rPr>
              <a:t>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116633"/>
            <a:ext cx="7203206" cy="3489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462856" y="4653979"/>
            <a:ext cx="828560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>
                <a:latin typeface="+mn-lt"/>
              </a:rPr>
              <a:t>La </a:t>
            </a:r>
            <a:r>
              <a:rPr lang="de-CH" dirty="0" err="1">
                <a:latin typeface="+mn-lt"/>
              </a:rPr>
              <a:t>législation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sur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marchés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publics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s’applique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aux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mandats</a:t>
            </a:r>
            <a:r>
              <a:rPr lang="de-CH" dirty="0">
                <a:latin typeface="+mn-lt"/>
              </a:rPr>
              <a:t> du </a:t>
            </a:r>
            <a:r>
              <a:rPr lang="de-CH" dirty="0" err="1">
                <a:latin typeface="+mn-lt"/>
              </a:rPr>
              <a:t>secteur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public</a:t>
            </a:r>
            <a:br>
              <a:rPr lang="de-CH" dirty="0">
                <a:latin typeface="+mn-lt"/>
              </a:rPr>
            </a:br>
            <a:r>
              <a:rPr lang="de-CH" dirty="0">
                <a:latin typeface="+mn-lt"/>
                <a:sym typeface="Wingdings" panose="05000000000000000000" pitchFamily="2" charset="2"/>
              </a:rPr>
              <a:t>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Confédération</a:t>
            </a:r>
            <a:r>
              <a:rPr lang="de-CH" dirty="0">
                <a:latin typeface="+mn-lt"/>
              </a:rPr>
              <a:t>, </a:t>
            </a:r>
            <a:r>
              <a:rPr lang="de-CH" dirty="0" err="1">
                <a:latin typeface="+mn-lt"/>
              </a:rPr>
              <a:t>cantons</a:t>
            </a:r>
            <a:r>
              <a:rPr lang="de-CH" dirty="0">
                <a:latin typeface="+mn-lt"/>
              </a:rPr>
              <a:t>, </a:t>
            </a:r>
            <a:r>
              <a:rPr lang="de-CH" dirty="0" err="1">
                <a:latin typeface="+mn-lt"/>
              </a:rPr>
              <a:t>communes</a:t>
            </a:r>
            <a:r>
              <a:rPr lang="de-CH" dirty="0">
                <a:latin typeface="+mn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de-CH" dirty="0">
                <a:solidFill>
                  <a:srgbClr val="C00000"/>
                </a:solidFill>
                <a:latin typeface="+mn-lt"/>
              </a:rPr>
              <a:t>Font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partie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du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secteur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public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les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entreprises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et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les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services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à dominante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publique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dans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les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secteurs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de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l’eau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, de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l’énergie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, des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transports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, des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eaux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usées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, de la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gestion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des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déchets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 et des </a:t>
            </a:r>
            <a:r>
              <a:rPr lang="de-CH" dirty="0" err="1">
                <a:solidFill>
                  <a:srgbClr val="C00000"/>
                </a:solidFill>
                <a:latin typeface="+mn-lt"/>
              </a:rPr>
              <a:t>télécommunications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1263"/>
            <a:ext cx="360040" cy="6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5911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448" y="3490474"/>
            <a:ext cx="1738726" cy="17387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65138" y="980728"/>
            <a:ext cx="84412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de-CH" dirty="0">
                <a:latin typeface="+mn-lt"/>
              </a:rPr>
              <a:t>Non-</a:t>
            </a:r>
            <a:r>
              <a:rPr lang="de-CH" dirty="0" err="1">
                <a:latin typeface="+mn-lt"/>
              </a:rPr>
              <a:t>discrimination</a:t>
            </a:r>
            <a:r>
              <a:rPr lang="de-CH" dirty="0">
                <a:latin typeface="+mn-lt"/>
              </a:rPr>
              <a:t> et </a:t>
            </a:r>
            <a:r>
              <a:rPr lang="de-CH" dirty="0" err="1">
                <a:latin typeface="+mn-lt"/>
              </a:rPr>
              <a:t>traitement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sur</a:t>
            </a:r>
            <a:r>
              <a:rPr lang="de-CH" dirty="0">
                <a:latin typeface="+mn-lt"/>
              </a:rPr>
              <a:t> </a:t>
            </a:r>
            <a:br>
              <a:rPr lang="de-CH" dirty="0">
                <a:latin typeface="+mn-lt"/>
              </a:rPr>
            </a:br>
            <a:r>
              <a:rPr lang="de-CH" dirty="0" err="1">
                <a:latin typeface="+mn-lt"/>
              </a:rPr>
              <a:t>pied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d’égalité</a:t>
            </a:r>
            <a:r>
              <a:rPr lang="de-CH" dirty="0">
                <a:latin typeface="+mn-lt"/>
              </a:rPr>
              <a:t> des </a:t>
            </a:r>
            <a:r>
              <a:rPr lang="de-CH" dirty="0" err="1">
                <a:latin typeface="+mn-lt"/>
              </a:rPr>
              <a:t>soumissionnaires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 err="1">
                <a:latin typeface="+mn-lt"/>
              </a:rPr>
              <a:t>Concurrence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efficace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 err="1">
                <a:latin typeface="+mn-lt"/>
              </a:rPr>
              <a:t>Négociations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sur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prix</a:t>
            </a:r>
            <a:r>
              <a:rPr lang="de-CH" dirty="0">
                <a:latin typeface="+mn-lt"/>
              </a:rPr>
              <a:t>: </a:t>
            </a:r>
            <a:r>
              <a:rPr lang="de-CH" dirty="0" err="1">
                <a:latin typeface="+mn-lt"/>
              </a:rPr>
              <a:t>éliminées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b="1" dirty="0" err="1">
                <a:solidFill>
                  <a:srgbClr val="FF0000"/>
                </a:solidFill>
                <a:latin typeface="+mn-lt"/>
              </a:rPr>
              <a:t>Règles</a:t>
            </a:r>
            <a:r>
              <a:rPr lang="de-CH" b="1" dirty="0">
                <a:solidFill>
                  <a:srgbClr val="FF0000"/>
                </a:solidFill>
                <a:latin typeface="+mn-lt"/>
              </a:rPr>
              <a:t> de </a:t>
            </a:r>
            <a:r>
              <a:rPr lang="de-CH" b="1" dirty="0" err="1">
                <a:solidFill>
                  <a:srgbClr val="FF0000"/>
                </a:solidFill>
                <a:latin typeface="+mn-lt"/>
              </a:rPr>
              <a:t>récusation</a:t>
            </a:r>
            <a:endParaRPr lang="de-CH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>
                <a:latin typeface="+mn-lt"/>
              </a:rPr>
              <a:t>Attention à la </a:t>
            </a:r>
            <a:r>
              <a:rPr lang="de-CH" dirty="0" err="1">
                <a:latin typeface="+mn-lt"/>
              </a:rPr>
              <a:t>législation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sur</a:t>
            </a:r>
            <a:r>
              <a:rPr lang="de-CH" dirty="0">
                <a:latin typeface="+mn-lt"/>
              </a:rPr>
              <a:t> le </a:t>
            </a:r>
            <a:r>
              <a:rPr lang="de-CH" dirty="0" err="1">
                <a:latin typeface="+mn-lt"/>
              </a:rPr>
              <a:t>travail</a:t>
            </a:r>
            <a:r>
              <a:rPr lang="de-CH" dirty="0">
                <a:latin typeface="+mn-lt"/>
              </a:rPr>
              <a:t> et </a:t>
            </a:r>
            <a:br>
              <a:rPr lang="de-CH" dirty="0">
                <a:latin typeface="+mn-lt"/>
              </a:rPr>
            </a:br>
            <a:r>
              <a:rPr lang="de-CH" dirty="0">
                <a:latin typeface="+mn-lt"/>
              </a:rPr>
              <a:t>la </a:t>
            </a:r>
            <a:r>
              <a:rPr lang="de-CH" dirty="0" err="1">
                <a:latin typeface="+mn-lt"/>
              </a:rPr>
              <a:t>protection</a:t>
            </a:r>
            <a:r>
              <a:rPr lang="de-CH" dirty="0">
                <a:latin typeface="+mn-lt"/>
              </a:rPr>
              <a:t> des </a:t>
            </a:r>
            <a:r>
              <a:rPr lang="de-CH" dirty="0" err="1">
                <a:latin typeface="+mn-lt"/>
              </a:rPr>
              <a:t>travailleurs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 err="1">
                <a:latin typeface="+mn-lt"/>
              </a:rPr>
              <a:t>Egalité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traitement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hommes-femmes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 err="1">
                <a:latin typeface="+mn-lt"/>
              </a:rPr>
              <a:t>Confidentialité</a:t>
            </a:r>
            <a:r>
              <a:rPr lang="de-CH" dirty="0">
                <a:latin typeface="+mn-lt"/>
              </a:rPr>
              <a:t> des </a:t>
            </a:r>
            <a:r>
              <a:rPr lang="de-CH" dirty="0" err="1">
                <a:latin typeface="+mn-lt"/>
              </a:rPr>
              <a:t>informations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 err="1">
                <a:latin typeface="+mn-lt"/>
              </a:rPr>
              <a:t>Principe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transparence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 err="1">
                <a:latin typeface="+mn-lt"/>
              </a:rPr>
              <a:t>Principe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d’affectation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économique</a:t>
            </a:r>
            <a:r>
              <a:rPr lang="de-CH" dirty="0">
                <a:latin typeface="+mn-lt"/>
              </a:rPr>
              <a:t> des </a:t>
            </a:r>
            <a:r>
              <a:rPr lang="de-CH" dirty="0" err="1">
                <a:latin typeface="+mn-lt"/>
              </a:rPr>
              <a:t>deniers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publics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endParaRPr lang="de-CH" b="1" dirty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5138" y="27284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err="1">
                <a:latin typeface="+mn-lt"/>
              </a:rPr>
              <a:t>Principes</a:t>
            </a:r>
            <a:r>
              <a:rPr lang="de-CH" sz="4000" b="1" dirty="0">
                <a:latin typeface="+mn-lt"/>
              </a:rPr>
              <a:t>:</a:t>
            </a:r>
          </a:p>
        </p:txBody>
      </p:sp>
      <p:sp>
        <p:nvSpPr>
          <p:cNvPr id="8" name="Rechteck 7"/>
          <p:cNvSpPr/>
          <p:nvPr/>
        </p:nvSpPr>
        <p:spPr>
          <a:xfrm>
            <a:off x="456346" y="5445224"/>
            <a:ext cx="8567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>
                <a:latin typeface="+mn-lt"/>
              </a:rPr>
              <a:t>En </a:t>
            </a:r>
            <a:r>
              <a:rPr lang="de-CH" dirty="0" err="1">
                <a:latin typeface="+mn-lt"/>
              </a:rPr>
              <a:t>respectant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règles</a:t>
            </a:r>
            <a:r>
              <a:rPr lang="de-CH" dirty="0">
                <a:latin typeface="+mn-lt"/>
              </a:rPr>
              <a:t>, on </a:t>
            </a:r>
            <a:r>
              <a:rPr lang="de-CH" dirty="0" err="1">
                <a:latin typeface="+mn-lt"/>
              </a:rPr>
              <a:t>réduit</a:t>
            </a:r>
            <a:r>
              <a:rPr lang="de-CH" dirty="0">
                <a:latin typeface="+mn-lt"/>
              </a:rPr>
              <a:t> le </a:t>
            </a:r>
            <a:r>
              <a:rPr lang="de-CH" dirty="0" err="1">
                <a:latin typeface="+mn-lt"/>
              </a:rPr>
              <a:t>risque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recours</a:t>
            </a:r>
            <a:r>
              <a:rPr lang="de-CH" dirty="0">
                <a:latin typeface="+mn-lt"/>
              </a:rPr>
              <a:t> </a:t>
            </a:r>
            <a:br>
              <a:rPr lang="de-CH" dirty="0">
                <a:latin typeface="+mn-lt"/>
              </a:rPr>
            </a:br>
            <a:r>
              <a:rPr lang="de-CH" dirty="0">
                <a:latin typeface="+mn-lt"/>
              </a:rPr>
              <a:t>et le </a:t>
            </a:r>
            <a:r>
              <a:rPr lang="de-CH" dirty="0" err="1">
                <a:latin typeface="+mn-lt"/>
              </a:rPr>
              <a:t>risque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d’acceptation</a:t>
            </a:r>
            <a:r>
              <a:rPr lang="de-CH" dirty="0">
                <a:latin typeface="+mn-lt"/>
              </a:rPr>
              <a:t> si </a:t>
            </a:r>
            <a:r>
              <a:rPr lang="de-CH" dirty="0" err="1">
                <a:latin typeface="+mn-lt"/>
              </a:rPr>
              <a:t>un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recours</a:t>
            </a:r>
            <a:r>
              <a:rPr lang="de-CH" dirty="0">
                <a:latin typeface="+mn-lt"/>
              </a:rPr>
              <a:t> a </a:t>
            </a:r>
            <a:r>
              <a:rPr lang="de-CH" dirty="0" err="1">
                <a:latin typeface="+mn-lt"/>
              </a:rPr>
              <a:t>néanmoins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lieu</a:t>
            </a:r>
            <a:r>
              <a:rPr lang="de-CH" dirty="0">
                <a:latin typeface="+mn-lt"/>
              </a:rPr>
              <a:t>. </a:t>
            </a:r>
          </a:p>
        </p:txBody>
      </p:sp>
      <p:sp>
        <p:nvSpPr>
          <p:cNvPr id="12" name="Rechteck 11"/>
          <p:cNvSpPr/>
          <p:nvPr/>
        </p:nvSpPr>
        <p:spPr>
          <a:xfrm>
            <a:off x="465138" y="4149080"/>
            <a:ext cx="7412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b="1" dirty="0" err="1">
                <a:solidFill>
                  <a:srgbClr val="0000FF"/>
                </a:solidFill>
                <a:latin typeface="+mn-lt"/>
              </a:rPr>
              <a:t>Transparence</a:t>
            </a:r>
            <a:r>
              <a:rPr lang="de-CH" dirty="0">
                <a:latin typeface="+mn-lt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de-CH" dirty="0">
                <a:latin typeface="+mn-lt"/>
              </a:rPr>
              <a:t>• </a:t>
            </a:r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règles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jeu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sont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connues</a:t>
            </a:r>
            <a:r>
              <a:rPr lang="de-CH" dirty="0">
                <a:latin typeface="+mn-lt"/>
              </a:rPr>
              <a:t> à </a:t>
            </a:r>
            <a:r>
              <a:rPr lang="de-CH" dirty="0" err="1">
                <a:latin typeface="+mn-lt"/>
              </a:rPr>
              <a:t>l’avance</a:t>
            </a:r>
            <a:r>
              <a:rPr lang="de-CH" dirty="0">
                <a:latin typeface="+mn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CH" dirty="0">
                <a:latin typeface="+mn-lt"/>
              </a:rPr>
              <a:t>• </a:t>
            </a:r>
            <a:r>
              <a:rPr lang="de-CH" dirty="0" err="1">
                <a:latin typeface="+mn-lt"/>
              </a:rPr>
              <a:t>Chaque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adjudication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est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documentée</a:t>
            </a:r>
            <a:r>
              <a:rPr lang="de-CH" dirty="0">
                <a:latin typeface="+mn-lt"/>
              </a:rPr>
              <a:t> et </a:t>
            </a:r>
            <a:r>
              <a:rPr lang="de-CH" dirty="0" err="1">
                <a:latin typeface="+mn-lt"/>
              </a:rPr>
              <a:t>retraçable</a:t>
            </a:r>
            <a:r>
              <a:rPr lang="de-CH" dirty="0">
                <a:latin typeface="+mn-lt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de-CH" dirty="0">
                <a:latin typeface="+mn-lt"/>
              </a:rPr>
              <a:t>• La </a:t>
            </a:r>
            <a:r>
              <a:rPr lang="de-CH" dirty="0" err="1">
                <a:latin typeface="+mn-lt"/>
              </a:rPr>
              <a:t>procédure</a:t>
            </a:r>
            <a:r>
              <a:rPr lang="de-CH" dirty="0">
                <a:latin typeface="+mn-lt"/>
              </a:rPr>
              <a:t> et </a:t>
            </a:r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offres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sont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confidentielles</a:t>
            </a:r>
            <a:r>
              <a:rPr lang="de-CH" dirty="0">
                <a:latin typeface="+mn-lt"/>
              </a:rPr>
              <a:t>. </a:t>
            </a:r>
          </a:p>
        </p:txBody>
      </p:sp>
      <p:sp>
        <p:nvSpPr>
          <p:cNvPr id="2" name="Pfeil nach unten 1"/>
          <p:cNvSpPr/>
          <p:nvPr/>
        </p:nvSpPr>
        <p:spPr>
          <a:xfrm rot="18998843">
            <a:off x="7340823" y="5365387"/>
            <a:ext cx="226005" cy="451493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3" name="Gruppieren 12"/>
          <p:cNvGrpSpPr/>
          <p:nvPr/>
        </p:nvGrpSpPr>
        <p:grpSpPr>
          <a:xfrm>
            <a:off x="5518150" y="1101282"/>
            <a:ext cx="3397665" cy="1882553"/>
            <a:chOff x="5508104" y="1729703"/>
            <a:chExt cx="3397665" cy="1882553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729703"/>
              <a:ext cx="3397070" cy="187884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hteck 2"/>
            <p:cNvSpPr/>
            <p:nvPr/>
          </p:nvSpPr>
          <p:spPr>
            <a:xfrm>
              <a:off x="5508104" y="1888707"/>
              <a:ext cx="3397665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CH" sz="2800" b="1" dirty="0">
                  <a:solidFill>
                    <a:srgbClr val="FF0000"/>
                  </a:solidFill>
                </a:rPr>
                <a:t>La </a:t>
              </a:r>
              <a:r>
                <a:rPr lang="de-CH" sz="2800" b="1" dirty="0" err="1">
                  <a:solidFill>
                    <a:srgbClr val="FF0000"/>
                  </a:solidFill>
                </a:rPr>
                <a:t>corruption</a:t>
              </a:r>
              <a:endParaRPr lang="de-CH" sz="2800" b="1" dirty="0">
                <a:solidFill>
                  <a:srgbClr val="FF0000"/>
                </a:solidFill>
              </a:endParaRPr>
            </a:p>
            <a:p>
              <a:endParaRPr lang="de-CH" b="1" dirty="0">
                <a:solidFill>
                  <a:srgbClr val="FF0000"/>
                </a:solidFill>
              </a:endParaRPr>
            </a:p>
            <a:p>
              <a:endParaRPr lang="de-CH" b="1" dirty="0">
                <a:solidFill>
                  <a:srgbClr val="FF0000"/>
                </a:solidFill>
              </a:endParaRPr>
            </a:p>
            <a:p>
              <a:endParaRPr lang="de-CH" b="1" dirty="0">
                <a:solidFill>
                  <a:srgbClr val="FF0000"/>
                </a:solidFill>
              </a:endParaRPr>
            </a:p>
            <a:p>
              <a:r>
                <a:rPr lang="de-CH" sz="2400" b="1" dirty="0">
                  <a:solidFill>
                    <a:srgbClr val="FF0000"/>
                  </a:solidFill>
                </a:rPr>
                <a:t>NUIT à TOUS!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9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5</a:t>
            </a:fld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465138" y="557715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solidFill>
                  <a:srgbClr val="000000"/>
                </a:solidFill>
              </a:rPr>
              <a:t>Si </a:t>
            </a:r>
            <a:r>
              <a:rPr lang="de-CH" sz="1200" dirty="0" err="1">
                <a:solidFill>
                  <a:srgbClr val="000000"/>
                </a:solidFill>
              </a:rPr>
              <a:t>un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appel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d’offres</a:t>
            </a:r>
            <a:r>
              <a:rPr lang="de-CH" sz="1200" dirty="0">
                <a:solidFill>
                  <a:srgbClr val="000000"/>
                </a:solidFill>
              </a:rPr>
              <a:t> a </a:t>
            </a:r>
            <a:r>
              <a:rPr lang="de-CH" sz="1200" dirty="0" err="1">
                <a:solidFill>
                  <a:srgbClr val="000000"/>
                </a:solidFill>
              </a:rPr>
              <a:t>lieu</a:t>
            </a:r>
            <a:r>
              <a:rPr lang="de-CH" sz="1200" dirty="0">
                <a:solidFill>
                  <a:srgbClr val="000000"/>
                </a:solidFill>
              </a:rPr>
              <a:t> en </a:t>
            </a:r>
            <a:r>
              <a:rPr lang="de-CH" sz="1200" dirty="0" err="1">
                <a:solidFill>
                  <a:srgbClr val="000000"/>
                </a:solidFill>
              </a:rPr>
              <a:t>procédure</a:t>
            </a:r>
            <a:r>
              <a:rPr lang="de-CH" sz="1200" dirty="0">
                <a:solidFill>
                  <a:srgbClr val="000000"/>
                </a:solidFill>
              </a:rPr>
              <a:t> ouverte </a:t>
            </a:r>
            <a:r>
              <a:rPr lang="de-CH" sz="1200" dirty="0" err="1">
                <a:solidFill>
                  <a:srgbClr val="000000"/>
                </a:solidFill>
              </a:rPr>
              <a:t>ou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sélective</a:t>
            </a:r>
            <a:r>
              <a:rPr lang="de-CH" sz="1200" dirty="0">
                <a:solidFill>
                  <a:srgbClr val="000000"/>
                </a:solidFill>
              </a:rPr>
              <a:t>, </a:t>
            </a:r>
            <a:r>
              <a:rPr lang="de-CH" sz="1200" dirty="0" err="1">
                <a:solidFill>
                  <a:srgbClr val="000000"/>
                </a:solidFill>
              </a:rPr>
              <a:t>il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est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publié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sur</a:t>
            </a:r>
            <a:r>
              <a:rPr lang="de-CH" sz="1200" dirty="0">
                <a:solidFill>
                  <a:srgbClr val="000000"/>
                </a:solidFill>
              </a:rPr>
              <a:t> la </a:t>
            </a:r>
            <a:r>
              <a:rPr lang="de-CH" sz="1200" dirty="0" err="1">
                <a:solidFill>
                  <a:srgbClr val="000000"/>
                </a:solidFill>
              </a:rPr>
              <a:t>plateforme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électronique</a:t>
            </a:r>
            <a:r>
              <a:rPr lang="de-CH" sz="1200" dirty="0">
                <a:solidFill>
                  <a:srgbClr val="000000"/>
                </a:solidFill>
              </a:rPr>
              <a:t> des </a:t>
            </a:r>
            <a:r>
              <a:rPr lang="de-CH" sz="1200" dirty="0" err="1">
                <a:solidFill>
                  <a:srgbClr val="000000"/>
                </a:solidFill>
              </a:rPr>
              <a:t>collectivités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suisses</a:t>
            </a:r>
            <a:r>
              <a:rPr lang="de-CH" sz="1200" dirty="0">
                <a:solidFill>
                  <a:srgbClr val="000000"/>
                </a:solidFill>
              </a:rPr>
              <a:t> (www.simap.ch). </a:t>
            </a:r>
            <a:r>
              <a:rPr lang="de-CH" sz="1200" dirty="0" err="1">
                <a:solidFill>
                  <a:srgbClr val="000000"/>
                </a:solidFill>
              </a:rPr>
              <a:t>Les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mêmes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règles</a:t>
            </a:r>
            <a:r>
              <a:rPr lang="de-CH" sz="1200" dirty="0">
                <a:solidFill>
                  <a:srgbClr val="000000"/>
                </a:solidFill>
              </a:rPr>
              <a:t> de </a:t>
            </a:r>
            <a:r>
              <a:rPr lang="de-CH" sz="1200" dirty="0" err="1">
                <a:solidFill>
                  <a:srgbClr val="000000"/>
                </a:solidFill>
              </a:rPr>
              <a:t>publication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s’appliquent</a:t>
            </a:r>
            <a:r>
              <a:rPr lang="de-CH" sz="1200" dirty="0">
                <a:solidFill>
                  <a:srgbClr val="000000"/>
                </a:solidFill>
              </a:rPr>
              <a:t> à </a:t>
            </a:r>
            <a:r>
              <a:rPr lang="de-CH" sz="1200" dirty="0" err="1">
                <a:solidFill>
                  <a:srgbClr val="000000"/>
                </a:solidFill>
              </a:rPr>
              <a:t>l’adjudication</a:t>
            </a:r>
            <a:r>
              <a:rPr lang="de-CH" sz="1200" dirty="0">
                <a:solidFill>
                  <a:srgbClr val="000000"/>
                </a:solidFill>
              </a:rPr>
              <a:t> et </a:t>
            </a:r>
            <a:r>
              <a:rPr lang="de-CH" sz="1200" dirty="0" err="1">
                <a:solidFill>
                  <a:srgbClr val="000000"/>
                </a:solidFill>
              </a:rPr>
              <a:t>pour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l’interruption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d’un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appel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d’offres</a:t>
            </a:r>
            <a:r>
              <a:rPr lang="de-CH" sz="1200" dirty="0">
                <a:solidFill>
                  <a:srgbClr val="000000"/>
                </a:solidFill>
              </a:rPr>
              <a:t> en </a:t>
            </a:r>
            <a:r>
              <a:rPr lang="de-CH" sz="1200" dirty="0" err="1">
                <a:solidFill>
                  <a:srgbClr val="000000"/>
                </a:solidFill>
              </a:rPr>
              <a:t>procédure</a:t>
            </a:r>
            <a:r>
              <a:rPr lang="de-CH" sz="1200" dirty="0">
                <a:solidFill>
                  <a:srgbClr val="000000"/>
                </a:solidFill>
              </a:rPr>
              <a:t> ouverte </a:t>
            </a:r>
            <a:r>
              <a:rPr lang="de-CH" sz="1200" dirty="0" err="1">
                <a:solidFill>
                  <a:srgbClr val="000000"/>
                </a:solidFill>
              </a:rPr>
              <a:t>ou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sélective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pour</a:t>
            </a:r>
            <a:r>
              <a:rPr lang="de-CH" sz="1200" dirty="0">
                <a:solidFill>
                  <a:srgbClr val="000000"/>
                </a:solidFill>
              </a:rPr>
              <a:t> </a:t>
            </a:r>
            <a:r>
              <a:rPr lang="de-CH" sz="1200" dirty="0" err="1">
                <a:solidFill>
                  <a:srgbClr val="000000"/>
                </a:solidFill>
              </a:rPr>
              <a:t>rectifications</a:t>
            </a:r>
            <a:r>
              <a:rPr lang="de-CH" sz="1200" dirty="0">
                <a:solidFill>
                  <a:srgbClr val="000000"/>
                </a:solidFill>
              </a:rPr>
              <a:t>.</a:t>
            </a:r>
            <a:endParaRPr lang="de-CH" sz="1200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err="1">
                <a:latin typeface="+mn-lt"/>
              </a:rPr>
              <a:t>Choix</a:t>
            </a:r>
            <a:r>
              <a:rPr lang="de-CH" sz="4000" b="1" dirty="0">
                <a:latin typeface="+mn-lt"/>
              </a:rPr>
              <a:t> de la </a:t>
            </a:r>
            <a:r>
              <a:rPr lang="de-CH" sz="4000" b="1" dirty="0" err="1">
                <a:latin typeface="+mn-lt"/>
              </a:rPr>
              <a:t>procédure</a:t>
            </a:r>
            <a:endParaRPr lang="de-CH" sz="4000" b="1" dirty="0"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61898"/>
            <a:ext cx="7056784" cy="455160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347864" y="2348880"/>
            <a:ext cx="2160240" cy="288032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D37A8-FDFF-4B09-9251-B3725541A59C}"/>
              </a:ext>
            </a:extLst>
          </p:cNvPr>
          <p:cNvSpPr txBox="1"/>
          <p:nvPr/>
        </p:nvSpPr>
        <p:spPr>
          <a:xfrm>
            <a:off x="2624919" y="3603632"/>
            <a:ext cx="1656184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400" dirty="0"/>
              <a:t>(présélection)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AAB8F-D56A-454E-AAFF-E631B70F4DBC}"/>
              </a:ext>
            </a:extLst>
          </p:cNvPr>
          <p:cNvSpPr txBox="1"/>
          <p:nvPr/>
        </p:nvSpPr>
        <p:spPr>
          <a:xfrm>
            <a:off x="611560" y="3316878"/>
            <a:ext cx="1656184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400" dirty="0"/>
              <a:t>Procédure ouverte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47818-AA87-4CC9-92F9-521C15F13BE9}"/>
              </a:ext>
            </a:extLst>
          </p:cNvPr>
          <p:cNvSpPr txBox="1"/>
          <p:nvPr/>
        </p:nvSpPr>
        <p:spPr>
          <a:xfrm>
            <a:off x="2411760" y="3316877"/>
            <a:ext cx="1656184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400" dirty="0"/>
              <a:t>Procédure sélective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E1DB9-A9BA-4214-8D6B-0E895DA30DBD}"/>
              </a:ext>
            </a:extLst>
          </p:cNvPr>
          <p:cNvSpPr txBox="1"/>
          <p:nvPr/>
        </p:nvSpPr>
        <p:spPr>
          <a:xfrm>
            <a:off x="4499992" y="3322864"/>
            <a:ext cx="1656184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400" dirty="0"/>
              <a:t>Procédure sur invitation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069C6B-280D-47BC-B13B-1856B7548862}"/>
              </a:ext>
            </a:extLst>
          </p:cNvPr>
          <p:cNvSpPr txBox="1"/>
          <p:nvPr/>
        </p:nvSpPr>
        <p:spPr>
          <a:xfrm>
            <a:off x="6454442" y="3319887"/>
            <a:ext cx="1949946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400" dirty="0"/>
              <a:t>Procédure de gré à gré</a:t>
            </a:r>
          </a:p>
        </p:txBody>
      </p:sp>
    </p:spTree>
    <p:extLst>
      <p:ext uri="{BB962C8B-B14F-4D97-AF65-F5344CB8AC3E}">
        <p14:creationId xmlns:p14="http://schemas.microsoft.com/office/powerpoint/2010/main" val="11535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539552" y="6351051"/>
            <a:ext cx="849411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6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1079988" y="254012"/>
            <a:ext cx="5721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>
                <a:latin typeface="+mn-lt"/>
              </a:rPr>
              <a:t>Valeurs </a:t>
            </a:r>
            <a:r>
              <a:rPr lang="de-CH" sz="4000" b="1" dirty="0" err="1">
                <a:latin typeface="+mn-lt"/>
              </a:rPr>
              <a:t>seuils</a:t>
            </a:r>
            <a:endParaRPr lang="de-CH" sz="4000" b="1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3557"/>
            <a:ext cx="540436" cy="54879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39552" y="1060919"/>
            <a:ext cx="7419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+mn-lt"/>
              </a:rPr>
              <a:t>Valeurs </a:t>
            </a:r>
            <a:r>
              <a:rPr lang="de-CH" b="1" dirty="0" err="1">
                <a:latin typeface="+mn-lt"/>
              </a:rPr>
              <a:t>seuils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pour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les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marchés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publics</a:t>
            </a:r>
            <a:endParaRPr lang="de-CH" b="1" dirty="0">
              <a:latin typeface="+mn-lt"/>
            </a:endParaRPr>
          </a:p>
          <a:p>
            <a:r>
              <a:rPr lang="de-CH" sz="1200" dirty="0"/>
              <a:t>Government Procurement Agreement GPA (</a:t>
            </a:r>
            <a:r>
              <a:rPr lang="fr-CH" sz="1200" dirty="0"/>
              <a:t>accord de l'OMC relatif aux marchés publics</a:t>
            </a:r>
            <a:r>
              <a:rPr lang="de-CH" sz="1200" dirty="0"/>
              <a:t>)</a:t>
            </a:r>
            <a:r>
              <a:rPr lang="de-CH" sz="1200" dirty="0">
                <a:latin typeface="+mn-lt"/>
              </a:rPr>
              <a:t> 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9552" y="3766453"/>
            <a:ext cx="703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/>
              <a:t>Accord </a:t>
            </a:r>
            <a:r>
              <a:rPr lang="de-CH" sz="1200" dirty="0" err="1"/>
              <a:t>bilatéral</a:t>
            </a:r>
            <a:r>
              <a:rPr lang="de-CH" sz="1200" dirty="0"/>
              <a:t> entre la </a:t>
            </a:r>
            <a:r>
              <a:rPr lang="de-CH" sz="1200" dirty="0" err="1"/>
              <a:t>Communauté</a:t>
            </a:r>
            <a:r>
              <a:rPr lang="de-CH" sz="1200" dirty="0"/>
              <a:t> </a:t>
            </a:r>
            <a:r>
              <a:rPr lang="de-CH" sz="1200" dirty="0" err="1"/>
              <a:t>européenne</a:t>
            </a:r>
            <a:r>
              <a:rPr lang="de-CH" sz="1200" dirty="0"/>
              <a:t> et la </a:t>
            </a:r>
            <a:r>
              <a:rPr lang="de-CH" sz="1200" dirty="0" err="1"/>
              <a:t>Confédération</a:t>
            </a:r>
            <a:r>
              <a:rPr lang="de-CH" sz="1200" dirty="0"/>
              <a:t> </a:t>
            </a:r>
            <a:r>
              <a:rPr lang="de-CH" sz="1200" dirty="0" err="1"/>
              <a:t>suisse</a:t>
            </a:r>
            <a:endParaRPr lang="de-CH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94" y="1623847"/>
            <a:ext cx="7806788" cy="2030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94" y="4043452"/>
            <a:ext cx="7806788" cy="20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7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1079988" y="254012"/>
            <a:ext cx="5721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>
                <a:latin typeface="+mn-lt"/>
              </a:rPr>
              <a:t>Valeurs </a:t>
            </a:r>
            <a:r>
              <a:rPr lang="de-CH" sz="4000" b="1" dirty="0" err="1">
                <a:latin typeface="+mn-lt"/>
              </a:rPr>
              <a:t>seuils</a:t>
            </a:r>
            <a:endParaRPr lang="de-CH" sz="4000" b="1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3557"/>
            <a:ext cx="540436" cy="5487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65138" y="1021013"/>
            <a:ext cx="7750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+mn-lt"/>
              </a:rPr>
              <a:t>Valeurs </a:t>
            </a:r>
            <a:r>
              <a:rPr lang="de-CH" b="1" dirty="0" err="1">
                <a:latin typeface="+mn-lt"/>
              </a:rPr>
              <a:t>seuils</a:t>
            </a:r>
            <a:r>
              <a:rPr lang="de-CH" b="1" dirty="0">
                <a:latin typeface="+mn-lt"/>
              </a:rPr>
              <a:t> et </a:t>
            </a:r>
            <a:r>
              <a:rPr lang="de-CH" b="1" dirty="0" err="1">
                <a:latin typeface="+mn-lt"/>
              </a:rPr>
              <a:t>procédures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dans</a:t>
            </a:r>
            <a:r>
              <a:rPr lang="de-CH" b="1" dirty="0">
                <a:latin typeface="+mn-lt"/>
              </a:rPr>
              <a:t> le </a:t>
            </a:r>
            <a:r>
              <a:rPr lang="de-CH" b="1" dirty="0" err="1">
                <a:latin typeface="+mn-lt"/>
              </a:rPr>
              <a:t>secteur</a:t>
            </a:r>
            <a:r>
              <a:rPr lang="de-CH" b="1" dirty="0">
                <a:latin typeface="+mn-lt"/>
              </a:rPr>
              <a:t> non </a:t>
            </a:r>
            <a:r>
              <a:rPr lang="de-CH" b="1" dirty="0" err="1">
                <a:latin typeface="+mn-lt"/>
              </a:rPr>
              <a:t>couvert</a:t>
            </a:r>
            <a:r>
              <a:rPr lang="de-CH" b="1" dirty="0">
                <a:latin typeface="+mn-lt"/>
              </a:rPr>
              <a:t> par </a:t>
            </a:r>
            <a:r>
              <a:rPr lang="de-CH" b="1" dirty="0" err="1">
                <a:latin typeface="+mn-lt"/>
              </a:rPr>
              <a:t>les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accords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internationaux</a:t>
            </a:r>
            <a:endParaRPr lang="de-CH" b="1" dirty="0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34" y="1636247"/>
            <a:ext cx="8051708" cy="244827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505698" y="2375997"/>
            <a:ext cx="1514574" cy="1708522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8077" y="4084519"/>
            <a:ext cx="7546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800" dirty="0"/>
              <a:t>Quelle: Interkantonale </a:t>
            </a:r>
            <a:r>
              <a:rPr lang="de-CH" sz="800" dirty="0" err="1"/>
              <a:t>Vereinbarungüber</a:t>
            </a:r>
            <a:r>
              <a:rPr lang="de-CH" sz="800" dirty="0"/>
              <a:t> das öffentliche Beschaffungswesen (</a:t>
            </a:r>
            <a:r>
              <a:rPr lang="de-CH" sz="800" dirty="0" err="1"/>
              <a:t>IVöB</a:t>
            </a:r>
            <a:r>
              <a:rPr lang="de-CH" sz="800" dirty="0"/>
              <a:t>) </a:t>
            </a:r>
            <a:endParaRPr lang="de-CH" sz="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7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8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err="1">
                <a:latin typeface="+mn-lt"/>
              </a:rPr>
              <a:t>Procédure</a:t>
            </a:r>
            <a:r>
              <a:rPr lang="de-CH" sz="4000" b="1" dirty="0">
                <a:latin typeface="+mn-lt"/>
              </a:rPr>
              <a:t> de </a:t>
            </a:r>
            <a:r>
              <a:rPr lang="de-CH" sz="4000" b="1" dirty="0" err="1">
                <a:latin typeface="+mn-lt"/>
              </a:rPr>
              <a:t>gré</a:t>
            </a:r>
            <a:r>
              <a:rPr lang="de-CH" sz="4000" b="1" dirty="0">
                <a:latin typeface="+mn-lt"/>
              </a:rPr>
              <a:t> à </a:t>
            </a:r>
            <a:r>
              <a:rPr lang="de-CH" sz="4000" b="1" dirty="0" err="1">
                <a:latin typeface="+mn-lt"/>
              </a:rPr>
              <a:t>gré</a:t>
            </a:r>
            <a:endParaRPr lang="de-CH" sz="4000" b="1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99046" y="932967"/>
            <a:ext cx="810540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Adjudication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directe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(non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sujette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recours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à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soumissionnaire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sans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appel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d’offres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Valeur </a:t>
            </a:r>
            <a:r>
              <a:rPr lang="de-CH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seuil</a:t>
            </a: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de-CH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pour</a:t>
            </a: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le </a:t>
            </a:r>
            <a:r>
              <a:rPr lang="de-CH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second</a:t>
            </a: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de-CH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oeuvre</a:t>
            </a: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&lt; CHF 150’000 y </a:t>
            </a:r>
            <a:r>
              <a:rPr lang="de-CH" b="1" dirty="0" err="1">
                <a:solidFill>
                  <a:srgbClr val="C00000"/>
                </a:solidFill>
                <a:latin typeface="+mn-lt"/>
              </a:rPr>
              <a:t>compris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sz="2400" b="1" u="sng" dirty="0" err="1">
                <a:solidFill>
                  <a:srgbClr val="C00000"/>
                </a:solidFill>
                <a:latin typeface="+mn-lt"/>
              </a:rPr>
              <a:t>les</a:t>
            </a:r>
            <a:r>
              <a:rPr lang="de-CH" sz="2400" b="1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sz="2400" b="1" u="sng" dirty="0" err="1">
                <a:solidFill>
                  <a:srgbClr val="C00000"/>
                </a:solidFill>
                <a:latin typeface="+mn-lt"/>
              </a:rPr>
              <a:t>avenants</a:t>
            </a:r>
            <a:endParaRPr lang="de-CH" sz="24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9046" y="1985962"/>
            <a:ext cx="8969498" cy="22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Exemples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d’exceptions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procédure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gré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gré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dépassant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valeur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seuil</a:t>
            </a:r>
            <a:endParaRPr lang="de-CH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offres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coordonnées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spécificités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techniques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artistiques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d’un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mandat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urgence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imprévisible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fabrication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prototypes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mandat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similaire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avertissement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préalable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f) 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affaire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avantageuse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limitée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temps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9036" y="4261262"/>
            <a:ext cx="8427342" cy="201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Problèmes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   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manque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transparence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restriction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concurrence</a:t>
            </a:r>
            <a:b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       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risques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imprévus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prix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       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régime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favoritisme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       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risque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recours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d’une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autorité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(p. ex.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communale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5138" y="5877272"/>
            <a:ext cx="843798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indent="-1428750">
              <a:lnSpc>
                <a:spcPct val="107000"/>
              </a:lnSpc>
              <a:spcAft>
                <a:spcPts val="400"/>
              </a:spcAft>
              <a:tabLst>
                <a:tab pos="1314450" algn="l"/>
              </a:tabLst>
            </a:pP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Avantages</a:t>
            </a:r>
            <a:r>
              <a:rPr lang="de-CH" dirty="0">
                <a:latin typeface="+mn-lt"/>
                <a:cs typeface="Times New Roman" panose="02020603050405020304" pitchFamily="18" charset="0"/>
              </a:rPr>
              <a:t>: 	-	</a:t>
            </a:r>
            <a:r>
              <a:rPr lang="de-CH" dirty="0" err="1">
                <a:latin typeface="+mn-lt"/>
                <a:cs typeface="Times New Roman" panose="02020603050405020304" pitchFamily="18" charset="0"/>
              </a:rPr>
              <a:t>droit</a:t>
            </a:r>
            <a:r>
              <a:rPr lang="de-CH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cs typeface="Times New Roman" panose="02020603050405020304" pitchFamily="18" charset="0"/>
              </a:rPr>
              <a:t>fédéral</a:t>
            </a:r>
            <a:r>
              <a:rPr lang="de-CH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de-CH" dirty="0" err="1">
                <a:latin typeface="+mn-lt"/>
                <a:cs typeface="Times New Roman" panose="02020603050405020304" pitchFamily="18" charset="0"/>
              </a:rPr>
              <a:t>cantonal</a:t>
            </a:r>
            <a:r>
              <a:rPr lang="de-CH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de-CH" dirty="0" err="1">
                <a:latin typeface="+mn-lt"/>
                <a:cs typeface="Times New Roman" panose="02020603050405020304" pitchFamily="18" charset="0"/>
              </a:rPr>
              <a:t>communal</a:t>
            </a:r>
            <a:r>
              <a:rPr lang="de-CH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de-CH" dirty="0" err="1">
                <a:latin typeface="+mn-lt"/>
                <a:cs typeface="Times New Roman" panose="02020603050405020304" pitchFamily="18" charset="0"/>
              </a:rPr>
              <a:t>négociations</a:t>
            </a:r>
            <a:r>
              <a:rPr lang="de-CH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cs typeface="Times New Roman" panose="02020603050405020304" pitchFamily="18" charset="0"/>
              </a:rPr>
              <a:t>autorisées</a:t>
            </a:r>
            <a:r>
              <a:rPr lang="de-CH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46" y="3064986"/>
            <a:ext cx="1877475" cy="1186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52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733" y="926849"/>
            <a:ext cx="2785726" cy="331501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9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err="1">
                <a:latin typeface="+mn-lt"/>
              </a:rPr>
              <a:t>Procédure</a:t>
            </a:r>
            <a:r>
              <a:rPr lang="de-CH" sz="4000" b="1" dirty="0">
                <a:latin typeface="+mn-lt"/>
              </a:rPr>
              <a:t> </a:t>
            </a:r>
            <a:r>
              <a:rPr lang="de-CH" sz="4000" b="1" dirty="0" err="1">
                <a:latin typeface="+mn-lt"/>
              </a:rPr>
              <a:t>sur</a:t>
            </a:r>
            <a:r>
              <a:rPr lang="de-CH" sz="4000" b="1" dirty="0">
                <a:latin typeface="+mn-lt"/>
              </a:rPr>
              <a:t> </a:t>
            </a:r>
            <a:r>
              <a:rPr lang="de-CH" sz="4000" b="1" dirty="0" err="1">
                <a:latin typeface="+mn-lt"/>
              </a:rPr>
              <a:t>invitation</a:t>
            </a:r>
            <a:endParaRPr lang="de-CH" sz="4000" b="1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876256" y="1318932"/>
            <a:ext cx="180020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de-CH" sz="3600" b="1" dirty="0"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65138" y="1868095"/>
            <a:ext cx="5186982" cy="141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 err="1">
                <a:latin typeface="+mn-lt"/>
              </a:rPr>
              <a:t>Procédure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idéale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dans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cas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suivants</a:t>
            </a:r>
            <a:r>
              <a:rPr lang="de-CH" dirty="0">
                <a:latin typeface="+mn-lt"/>
              </a:rPr>
              <a:t>: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</a:rPr>
              <a:t>présélection</a:t>
            </a:r>
            <a:r>
              <a:rPr lang="de-CH" dirty="0">
                <a:latin typeface="+mn-lt"/>
              </a:rPr>
              <a:t> en </a:t>
            </a:r>
            <a:r>
              <a:rPr lang="de-CH" dirty="0" err="1">
                <a:latin typeface="+mn-lt"/>
              </a:rPr>
              <a:t>vue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d’un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concours</a:t>
            </a:r>
            <a:endParaRPr lang="de-CH" dirty="0">
              <a:latin typeface="+mn-lt"/>
            </a:endParaRP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</a:rPr>
              <a:t>recherche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d’expérience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spécialisée</a:t>
            </a:r>
            <a:endParaRPr lang="de-CH" dirty="0">
              <a:latin typeface="+mn-lt"/>
            </a:endParaRP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+mn-lt"/>
              </a:rPr>
              <a:t>recherche</a:t>
            </a:r>
            <a:r>
              <a:rPr lang="de-CH" dirty="0">
                <a:latin typeface="+mn-lt"/>
              </a:rPr>
              <a:t> de </a:t>
            </a:r>
            <a:r>
              <a:rPr lang="de-CH" dirty="0" err="1">
                <a:latin typeface="+mn-lt"/>
              </a:rPr>
              <a:t>spécialistes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qualifiés</a:t>
            </a:r>
            <a:endParaRPr lang="de-CH" dirty="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0078" y="3503452"/>
            <a:ext cx="8355334" cy="176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Problèmes</a:t>
            </a: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restriction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concurrence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risques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dépendance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manque de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transparence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sélection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imprévisibilité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financière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  <a:tabLst>
                <a:tab pos="1371600" algn="l"/>
              </a:tabLs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invitation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3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soumissionnaires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min.</a:t>
            </a:r>
          </a:p>
        </p:txBody>
      </p:sp>
      <p:sp>
        <p:nvSpPr>
          <p:cNvPr id="2" name="Rechteck 1"/>
          <p:cNvSpPr/>
          <p:nvPr/>
        </p:nvSpPr>
        <p:spPr>
          <a:xfrm>
            <a:off x="465138" y="130553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Valeur </a:t>
            </a:r>
            <a:r>
              <a:rPr lang="de-CH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seuil</a:t>
            </a: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de-CH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pour</a:t>
            </a: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le </a:t>
            </a:r>
            <a:r>
              <a:rPr lang="de-CH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second</a:t>
            </a: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de-CH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oeuvre</a:t>
            </a: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&lt; CHF 250’000</a:t>
            </a:r>
          </a:p>
        </p:txBody>
      </p:sp>
      <p:sp>
        <p:nvSpPr>
          <p:cNvPr id="10" name="Rechteck 9"/>
          <p:cNvSpPr/>
          <p:nvPr/>
        </p:nvSpPr>
        <p:spPr>
          <a:xfrm>
            <a:off x="465138" y="906050"/>
            <a:ext cx="516724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 err="1">
                <a:latin typeface="+mn-lt"/>
              </a:rPr>
              <a:t>Les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critères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requis</a:t>
            </a:r>
            <a:r>
              <a:rPr lang="de-CH" dirty="0">
                <a:latin typeface="+mn-lt"/>
              </a:rPr>
              <a:t> des </a:t>
            </a:r>
            <a:r>
              <a:rPr lang="de-CH" dirty="0" err="1">
                <a:latin typeface="+mn-lt"/>
              </a:rPr>
              <a:t>soumissionnaires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sont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connus</a:t>
            </a:r>
            <a:r>
              <a:rPr lang="de-CH" dirty="0">
                <a:latin typeface="+mn-lt"/>
              </a:rPr>
              <a:t>.</a:t>
            </a:r>
          </a:p>
        </p:txBody>
      </p:sp>
      <p:sp>
        <p:nvSpPr>
          <p:cNvPr id="11" name="Rechteck 10"/>
          <p:cNvSpPr/>
          <p:nvPr/>
        </p:nvSpPr>
        <p:spPr>
          <a:xfrm>
            <a:off x="465138" y="5506193"/>
            <a:ext cx="8437983" cy="1019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loi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interdit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toute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négociation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niveau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cantonal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communal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L’invitation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directe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participer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appel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d’offres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n’est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sujette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de-CH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recours</a:t>
            </a:r>
            <a:r>
              <a:rPr lang="de-CH" dirty="0"/>
              <a:t>.</a:t>
            </a:r>
            <a:endParaRPr lang="de-CH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9106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849</Words>
  <Application>Microsoft Office PowerPoint</Application>
  <PresentationFormat>On-screen Show (4:3)</PresentationFormat>
  <Paragraphs>163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Cooper BlkOul BT</vt:lpstr>
      <vt:lpstr>French Script MT</vt:lpstr>
      <vt:lpstr>Frutiger-Light</vt:lpstr>
      <vt:lpstr>Times New Roman</vt:lpstr>
      <vt:lpstr>Wingdings</vt:lpstr>
      <vt:lpstr>Benutzerdefiniertes Design</vt:lpstr>
      <vt:lpstr>PowerPoint Presentation</vt:lpstr>
      <vt:lpstr>Marchés publics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Henri Chappuis</cp:lastModifiedBy>
  <cp:revision>254</cp:revision>
  <cp:lastPrinted>2018-01-26T15:02:06Z</cp:lastPrinted>
  <dcterms:created xsi:type="dcterms:W3CDTF">2012-01-06T09:44:05Z</dcterms:created>
  <dcterms:modified xsi:type="dcterms:W3CDTF">2018-04-09T06:13:31Z</dcterms:modified>
</cp:coreProperties>
</file>