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28"/>
  </p:notesMasterIdLst>
  <p:handoutMasterIdLst>
    <p:handoutMasterId r:id="rId29"/>
  </p:handoutMasterIdLst>
  <p:sldIdLst>
    <p:sldId id="257" r:id="rId2"/>
    <p:sldId id="314" r:id="rId3"/>
    <p:sldId id="258" r:id="rId4"/>
    <p:sldId id="288" r:id="rId5"/>
    <p:sldId id="291" r:id="rId6"/>
    <p:sldId id="292" r:id="rId7"/>
    <p:sldId id="294" r:id="rId8"/>
    <p:sldId id="295" r:id="rId9"/>
    <p:sldId id="296" r:id="rId10"/>
    <p:sldId id="297" r:id="rId11"/>
    <p:sldId id="315" r:id="rId12"/>
    <p:sldId id="300" r:id="rId13"/>
    <p:sldId id="301" r:id="rId14"/>
    <p:sldId id="302" r:id="rId15"/>
    <p:sldId id="303" r:id="rId16"/>
    <p:sldId id="304" r:id="rId17"/>
    <p:sldId id="305" r:id="rId18"/>
    <p:sldId id="307" r:id="rId19"/>
    <p:sldId id="317" r:id="rId20"/>
    <p:sldId id="318" r:id="rId21"/>
    <p:sldId id="309" r:id="rId22"/>
    <p:sldId id="310" r:id="rId23"/>
    <p:sldId id="311" r:id="rId24"/>
    <p:sldId id="312" r:id="rId25"/>
    <p:sldId id="313" r:id="rId26"/>
    <p:sldId id="289" r:id="rId27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2836" autoAdjust="0"/>
  </p:normalViewPr>
  <p:slideViewPr>
    <p:cSldViewPr>
      <p:cViewPr varScale="1">
        <p:scale>
          <a:sx n="118" d="100"/>
          <a:sy n="118" d="100"/>
        </p:scale>
        <p:origin x="91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3CBF2B-37A6-4DA5-8BD8-271AEEA12B85}" type="doc">
      <dgm:prSet loTypeId="urn:microsoft.com/office/officeart/2005/8/layout/pyramid1" loCatId="pyramid" qsTypeId="urn:microsoft.com/office/officeart/2005/8/quickstyle/simple3" qsCatId="simple" csTypeId="urn:microsoft.com/office/officeart/2005/8/colors/accent1_2" csCatId="accent1" phldr="1"/>
      <dgm:spPr/>
    </dgm:pt>
    <dgm:pt modelId="{A5F7D25F-45C5-4046-BB19-60747B9F59DA}">
      <dgm:prSet phldrT="[Text]" custT="1"/>
      <dgm:spPr/>
      <dgm:t>
        <a:bodyPr/>
        <a:lstStyle/>
        <a:p>
          <a:r>
            <a:rPr lang="de-CH" sz="1300" b="1" dirty="0" err="1">
              <a:latin typeface="+mn-lt"/>
              <a:cs typeface="Arial" panose="020B0604020202020204" pitchFamily="34" charset="0"/>
            </a:rPr>
            <a:t>Télégestion</a:t>
          </a:r>
          <a:endParaRPr lang="de-CH" sz="1300" b="1" dirty="0">
            <a:latin typeface="+mn-lt"/>
            <a:cs typeface="Arial" panose="020B0604020202020204" pitchFamily="34" charset="0"/>
          </a:endParaRPr>
        </a:p>
        <a:p>
          <a:r>
            <a:rPr lang="de-CH" sz="1300" b="0" i="0" dirty="0" err="1">
              <a:latin typeface="+mn-lt"/>
              <a:cs typeface="Arial" panose="020B0604020202020204" pitchFamily="34" charset="0"/>
            </a:rPr>
            <a:t>Informatique</a:t>
          </a:r>
          <a:r>
            <a:rPr lang="de-CH" sz="1300" b="0" i="0" dirty="0">
              <a:latin typeface="+mn-lt"/>
              <a:cs typeface="Arial" panose="020B0604020202020204" pitchFamily="34" charset="0"/>
            </a:rPr>
            <a:t>, </a:t>
          </a:r>
          <a:r>
            <a:rPr lang="de-CH" sz="1300" b="0" i="0" dirty="0" err="1">
              <a:latin typeface="+mn-lt"/>
              <a:cs typeface="Arial" panose="020B0604020202020204" pitchFamily="34" charset="0"/>
            </a:rPr>
            <a:t>alarmes</a:t>
          </a:r>
          <a:endParaRPr lang="de-CH" sz="1300" b="0" i="0" dirty="0">
            <a:latin typeface="+mn-lt"/>
            <a:cs typeface="Arial" panose="020B0604020202020204" pitchFamily="34" charset="0"/>
          </a:endParaRPr>
        </a:p>
      </dgm:t>
    </dgm:pt>
    <dgm:pt modelId="{955524D8-F476-4D00-AA02-ABC02E77E80E}" type="parTrans" cxnId="{4A218350-9449-43F0-BC67-BEE8868406D9}">
      <dgm:prSet/>
      <dgm:spPr/>
      <dgm:t>
        <a:bodyPr/>
        <a:lstStyle/>
        <a:p>
          <a:endParaRPr lang="de-CH" sz="900" b="0"/>
        </a:p>
      </dgm:t>
    </dgm:pt>
    <dgm:pt modelId="{6B4274E1-021C-4A1A-BC13-4966755E75FF}" type="sibTrans" cxnId="{4A218350-9449-43F0-BC67-BEE8868406D9}">
      <dgm:prSet/>
      <dgm:spPr/>
      <dgm:t>
        <a:bodyPr/>
        <a:lstStyle/>
        <a:p>
          <a:endParaRPr lang="de-CH" sz="900" b="0"/>
        </a:p>
      </dgm:t>
    </dgm:pt>
    <dgm:pt modelId="{5206C4EE-53DF-4487-98BB-724F7507B9BC}">
      <dgm:prSet phldrT="[Text]" custT="1"/>
      <dgm:spPr/>
      <dgm:t>
        <a:bodyPr/>
        <a:lstStyle/>
        <a:p>
          <a:r>
            <a:rPr lang="de-CH" sz="1300" b="1" dirty="0" err="1">
              <a:latin typeface="+mn-lt"/>
              <a:cs typeface="Arial" panose="020B0604020202020204" pitchFamily="34" charset="0"/>
            </a:rPr>
            <a:t>Commandes</a:t>
          </a:r>
          <a:r>
            <a:rPr lang="de-CH" sz="1300" b="1" dirty="0">
              <a:latin typeface="+mn-lt"/>
              <a:cs typeface="Arial" panose="020B0604020202020204" pitchFamily="34" charset="0"/>
            </a:rPr>
            <a:t> </a:t>
          </a:r>
          <a:r>
            <a:rPr lang="de-CH" sz="1300" b="1" dirty="0" err="1">
              <a:latin typeface="+mn-lt"/>
              <a:cs typeface="Arial" panose="020B0604020202020204" pitchFamily="34" charset="0"/>
            </a:rPr>
            <a:t>spéciales</a:t>
          </a:r>
          <a:endParaRPr lang="de-CH" sz="1300" b="1" dirty="0">
            <a:latin typeface="+mn-lt"/>
            <a:cs typeface="Arial" panose="020B0604020202020204" pitchFamily="34" charset="0"/>
          </a:endParaRPr>
        </a:p>
        <a:p>
          <a:r>
            <a:rPr lang="de-CH" sz="1300" b="0" dirty="0" err="1">
              <a:latin typeface="+mn-lt"/>
              <a:cs typeface="Arial" panose="020B0604020202020204" pitchFamily="34" charset="0"/>
            </a:rPr>
            <a:t>Contacteurs</a:t>
          </a:r>
          <a:r>
            <a:rPr lang="de-CH" sz="1300" b="0" dirty="0">
              <a:latin typeface="+mn-lt"/>
              <a:cs typeface="Arial" panose="020B0604020202020204" pitchFamily="34" charset="0"/>
            </a:rPr>
            <a:t>, </a:t>
          </a:r>
          <a:r>
            <a:rPr lang="de-CH" sz="1300" b="0" dirty="0" err="1">
              <a:latin typeface="+mn-lt"/>
              <a:cs typeface="Arial" panose="020B0604020202020204" pitchFamily="34" charset="0"/>
            </a:rPr>
            <a:t>démarreurs</a:t>
          </a:r>
          <a:r>
            <a:rPr lang="de-CH" sz="1300" b="0" dirty="0">
              <a:latin typeface="+mn-lt"/>
              <a:cs typeface="Arial" panose="020B0604020202020204" pitchFamily="34" charset="0"/>
            </a:rPr>
            <a:t> </a:t>
          </a:r>
          <a:r>
            <a:rPr lang="de-CH" sz="1300" b="0" dirty="0" err="1">
              <a:latin typeface="+mn-lt"/>
              <a:cs typeface="Arial" panose="020B0604020202020204" pitchFamily="34" charset="0"/>
            </a:rPr>
            <a:t>progressifs</a:t>
          </a:r>
          <a:r>
            <a:rPr lang="de-CH" sz="1300" b="0" dirty="0">
              <a:latin typeface="+mn-lt"/>
              <a:cs typeface="Arial" panose="020B0604020202020204" pitchFamily="34" charset="0"/>
            </a:rPr>
            <a:t>, </a:t>
          </a:r>
          <a:r>
            <a:rPr lang="de-CH" sz="1300" b="0" dirty="0" err="1">
              <a:latin typeface="+mn-lt"/>
              <a:cs typeface="Arial" panose="020B0604020202020204" pitchFamily="34" charset="0"/>
            </a:rPr>
            <a:t>télésurveillance</a:t>
          </a:r>
          <a:r>
            <a:rPr lang="de-CH" sz="1300" b="0" dirty="0">
              <a:latin typeface="+mn-lt"/>
              <a:cs typeface="Arial" panose="020B0604020202020204" pitchFamily="34" charset="0"/>
            </a:rPr>
            <a:t>, anti-</a:t>
          </a:r>
          <a:r>
            <a:rPr lang="de-CH" sz="1300" b="0" dirty="0" err="1">
              <a:latin typeface="+mn-lt"/>
              <a:cs typeface="Arial" panose="020B0604020202020204" pitchFamily="34" charset="0"/>
            </a:rPr>
            <a:t>surcharge</a:t>
          </a:r>
          <a:r>
            <a:rPr lang="de-CH" sz="1300" b="0" dirty="0">
              <a:latin typeface="+mn-lt"/>
              <a:cs typeface="Arial" panose="020B0604020202020204" pitchFamily="34" charset="0"/>
            </a:rPr>
            <a:t>, </a:t>
          </a:r>
          <a:r>
            <a:rPr lang="de-CH" sz="1300" b="0" dirty="0" err="1">
              <a:latin typeface="+mn-lt"/>
              <a:cs typeface="Arial" panose="020B0604020202020204" pitchFamily="34" charset="0"/>
            </a:rPr>
            <a:t>interrupteurs</a:t>
          </a:r>
          <a:r>
            <a:rPr lang="de-CH" sz="1300" b="0" dirty="0">
              <a:latin typeface="+mn-lt"/>
              <a:cs typeface="Arial" panose="020B0604020202020204" pitchFamily="34" charset="0"/>
            </a:rPr>
            <a:t> de </a:t>
          </a:r>
          <a:r>
            <a:rPr lang="de-CH" sz="1300" b="0" dirty="0" err="1">
              <a:latin typeface="+mn-lt"/>
              <a:cs typeface="Arial" panose="020B0604020202020204" pitchFamily="34" charset="0"/>
            </a:rPr>
            <a:t>révision</a:t>
          </a:r>
          <a:endParaRPr lang="de-CH" sz="1300" b="0" dirty="0">
            <a:latin typeface="+mn-lt"/>
            <a:cs typeface="Arial" panose="020B0604020202020204" pitchFamily="34" charset="0"/>
          </a:endParaRPr>
        </a:p>
      </dgm:t>
    </dgm:pt>
    <dgm:pt modelId="{F6C0817C-8957-4ECB-8B89-0806BF8CC938}" type="parTrans" cxnId="{6F0DDA0C-F2C2-4033-B864-0A13BA9556C5}">
      <dgm:prSet/>
      <dgm:spPr/>
      <dgm:t>
        <a:bodyPr/>
        <a:lstStyle/>
        <a:p>
          <a:endParaRPr lang="de-CH" sz="900" b="0"/>
        </a:p>
      </dgm:t>
    </dgm:pt>
    <dgm:pt modelId="{7F16C87D-4CF8-4265-A8B9-5AA61BF0BEF7}" type="sibTrans" cxnId="{6F0DDA0C-F2C2-4033-B864-0A13BA9556C5}">
      <dgm:prSet/>
      <dgm:spPr/>
      <dgm:t>
        <a:bodyPr/>
        <a:lstStyle/>
        <a:p>
          <a:endParaRPr lang="de-CH" sz="900" b="0"/>
        </a:p>
      </dgm:t>
    </dgm:pt>
    <dgm:pt modelId="{47786F48-C288-4FF2-BF8D-AA6E17CD23BF}">
      <dgm:prSet phldrT="[Text]" custT="1"/>
      <dgm:spPr/>
      <dgm:t>
        <a:bodyPr/>
        <a:lstStyle/>
        <a:p>
          <a:r>
            <a:rPr lang="de-CH" sz="1300" b="1" dirty="0">
              <a:latin typeface="+mn-lt"/>
              <a:cs typeface="Arial" panose="020B0604020202020204" pitchFamily="34" charset="0"/>
            </a:rPr>
            <a:t>Processus</a:t>
          </a:r>
        </a:p>
        <a:p>
          <a:r>
            <a:rPr lang="de-CH" sz="1300" b="0" dirty="0" err="1">
              <a:latin typeface="+mn-lt"/>
              <a:cs typeface="Arial" panose="020B0604020202020204" pitchFamily="34" charset="0"/>
            </a:rPr>
            <a:t>Acteurs</a:t>
          </a:r>
          <a:r>
            <a:rPr lang="de-CH" sz="1300" b="0" dirty="0">
              <a:latin typeface="+mn-lt"/>
              <a:cs typeface="Arial" panose="020B0604020202020204" pitchFamily="34" charset="0"/>
            </a:rPr>
            <a:t> / </a:t>
          </a:r>
          <a:r>
            <a:rPr lang="de-CH" sz="1300" b="0" dirty="0" err="1">
              <a:latin typeface="+mn-lt"/>
              <a:cs typeface="Arial" panose="020B0604020202020204" pitchFamily="34" charset="0"/>
            </a:rPr>
            <a:t>capteurs</a:t>
          </a:r>
          <a:endParaRPr lang="de-CH" sz="1300" b="0" dirty="0">
            <a:latin typeface="+mn-lt"/>
            <a:cs typeface="Arial" panose="020B0604020202020204" pitchFamily="34" charset="0"/>
          </a:endParaRPr>
        </a:p>
      </dgm:t>
    </dgm:pt>
    <dgm:pt modelId="{678D490C-A9EF-46EF-9B91-BDC7D8395BF2}" type="parTrans" cxnId="{D2F376E4-8AB3-41CF-9B14-AB83D48A95C8}">
      <dgm:prSet/>
      <dgm:spPr/>
      <dgm:t>
        <a:bodyPr/>
        <a:lstStyle/>
        <a:p>
          <a:endParaRPr lang="de-CH" sz="900" b="0"/>
        </a:p>
      </dgm:t>
    </dgm:pt>
    <dgm:pt modelId="{59FE14A3-FDEA-43EF-A9FE-0BD2F980664E}" type="sibTrans" cxnId="{D2F376E4-8AB3-41CF-9B14-AB83D48A95C8}">
      <dgm:prSet/>
      <dgm:spPr/>
      <dgm:t>
        <a:bodyPr/>
        <a:lstStyle/>
        <a:p>
          <a:endParaRPr lang="de-CH" sz="900" b="0"/>
        </a:p>
      </dgm:t>
    </dgm:pt>
    <dgm:pt modelId="{F3E87E17-6747-457D-BA4B-A84E1713F5C6}">
      <dgm:prSet custT="1"/>
      <dgm:spPr/>
      <dgm:t>
        <a:bodyPr/>
        <a:lstStyle/>
        <a:p>
          <a:r>
            <a:rPr lang="de-CH" sz="1300" b="1" dirty="0" err="1">
              <a:latin typeface="+mn-lt"/>
              <a:cs typeface="Arial" panose="020B0604020202020204" pitchFamily="34" charset="0"/>
            </a:rPr>
            <a:t>Ouvrages</a:t>
          </a:r>
          <a:endParaRPr lang="de-CH" sz="1300" b="1" dirty="0">
            <a:latin typeface="+mn-lt"/>
            <a:cs typeface="Arial" panose="020B0604020202020204" pitchFamily="34" charset="0"/>
          </a:endParaRPr>
        </a:p>
        <a:p>
          <a:r>
            <a:rPr lang="de-CH" sz="1300" b="0" dirty="0">
              <a:latin typeface="+mn-lt"/>
              <a:cs typeface="Arial" panose="020B0604020202020204" pitchFamily="34" charset="0"/>
            </a:rPr>
            <a:t>Gestion des </a:t>
          </a:r>
          <a:r>
            <a:rPr lang="de-CH" sz="1300" b="0" dirty="0" err="1">
              <a:latin typeface="+mn-lt"/>
              <a:cs typeface="Arial" panose="020B0604020202020204" pitchFamily="34" charset="0"/>
            </a:rPr>
            <a:t>réservoirs</a:t>
          </a:r>
          <a:endParaRPr lang="de-CH" sz="1300" b="0" dirty="0">
            <a:latin typeface="+mn-lt"/>
            <a:cs typeface="Arial" panose="020B0604020202020204" pitchFamily="34" charset="0"/>
          </a:endParaRPr>
        </a:p>
      </dgm:t>
    </dgm:pt>
    <dgm:pt modelId="{FADFED04-0E5D-40AF-BA56-03D0055B5ABB}" type="parTrans" cxnId="{B4987CF3-F2B0-43D6-BEAC-33A074DD6EB9}">
      <dgm:prSet/>
      <dgm:spPr/>
      <dgm:t>
        <a:bodyPr/>
        <a:lstStyle/>
        <a:p>
          <a:endParaRPr lang="de-CH" sz="900" b="0"/>
        </a:p>
      </dgm:t>
    </dgm:pt>
    <dgm:pt modelId="{2BDBB56D-CE41-4325-87AB-3EF010E148B3}" type="sibTrans" cxnId="{B4987CF3-F2B0-43D6-BEAC-33A074DD6EB9}">
      <dgm:prSet/>
      <dgm:spPr/>
      <dgm:t>
        <a:bodyPr/>
        <a:lstStyle/>
        <a:p>
          <a:endParaRPr lang="de-CH" sz="900" b="0"/>
        </a:p>
      </dgm:t>
    </dgm:pt>
    <dgm:pt modelId="{BD070C8E-EF59-4190-B79F-92ADACDD6F0E}">
      <dgm:prSet custT="1"/>
      <dgm:spPr/>
      <dgm:t>
        <a:bodyPr lIns="0" tIns="0" rIns="0" bIns="0"/>
        <a:lstStyle/>
        <a:p>
          <a:r>
            <a:rPr lang="de-CH" sz="1300" b="1" dirty="0" err="1">
              <a:latin typeface="+mn-lt"/>
              <a:cs typeface="Arial" panose="020B0604020202020204" pitchFamily="34" charset="0"/>
            </a:rPr>
            <a:t>Equipements</a:t>
          </a:r>
          <a:r>
            <a:rPr lang="de-CH" sz="1300" b="1" dirty="0">
              <a:latin typeface="+mn-lt"/>
              <a:cs typeface="Arial" panose="020B0604020202020204" pitchFamily="34" charset="0"/>
            </a:rPr>
            <a:t> </a:t>
          </a:r>
          <a:r>
            <a:rPr lang="de-CH" sz="1300" b="1" dirty="0" err="1">
              <a:latin typeface="+mn-lt"/>
              <a:cs typeface="Arial" panose="020B0604020202020204" pitchFamily="34" charset="0"/>
            </a:rPr>
            <a:t>techniques</a:t>
          </a:r>
          <a:endParaRPr lang="de-CH" sz="1300" b="1" dirty="0">
            <a:latin typeface="+mn-lt"/>
            <a:cs typeface="Arial" panose="020B0604020202020204" pitchFamily="34" charset="0"/>
          </a:endParaRPr>
        </a:p>
        <a:p>
          <a:r>
            <a:rPr lang="de-CH" sz="1300" b="0" dirty="0" err="1">
              <a:latin typeface="+mn-lt"/>
              <a:cs typeface="Arial" panose="020B0604020202020204" pitchFamily="34" charset="0"/>
            </a:rPr>
            <a:t>Dispositifs</a:t>
          </a:r>
          <a:r>
            <a:rPr lang="de-CH" sz="1300" b="0" dirty="0">
              <a:latin typeface="+mn-lt"/>
              <a:cs typeface="Arial" panose="020B0604020202020204" pitchFamily="34" charset="0"/>
            </a:rPr>
            <a:t> anti-marche à vide, </a:t>
          </a:r>
          <a:r>
            <a:rPr lang="de-CH" sz="1300" b="0" dirty="0" err="1">
              <a:latin typeface="+mn-lt"/>
              <a:cs typeface="Arial" panose="020B0604020202020204" pitchFamily="34" charset="0"/>
            </a:rPr>
            <a:t>clapets</a:t>
          </a:r>
          <a:r>
            <a:rPr lang="de-CH" sz="1300" b="0" dirty="0">
              <a:latin typeface="+mn-lt"/>
              <a:cs typeface="Arial" panose="020B0604020202020204" pitchFamily="34" charset="0"/>
            </a:rPr>
            <a:t>, </a:t>
          </a:r>
          <a:r>
            <a:rPr lang="de-CH" sz="1300" b="0" dirty="0" err="1">
              <a:latin typeface="+mn-lt"/>
              <a:cs typeface="Arial" panose="020B0604020202020204" pitchFamily="34" charset="0"/>
            </a:rPr>
            <a:t>trop-plein</a:t>
          </a:r>
          <a:r>
            <a:rPr lang="de-CH" sz="1300" b="0" dirty="0">
              <a:latin typeface="+mn-lt"/>
              <a:cs typeface="Arial" panose="020B0604020202020204" pitchFamily="34" charset="0"/>
            </a:rPr>
            <a:t>,  </a:t>
          </a:r>
          <a:br>
            <a:rPr lang="de-CH" sz="1300" b="0" dirty="0">
              <a:latin typeface="+mn-lt"/>
              <a:cs typeface="Arial" panose="020B0604020202020204" pitchFamily="34" charset="0"/>
            </a:rPr>
          </a:br>
          <a:r>
            <a:rPr lang="de-CH" sz="1300" b="0" dirty="0" err="1">
              <a:latin typeface="+mn-lt"/>
              <a:cs typeface="Arial" panose="020B0604020202020204" pitchFamily="34" charset="0"/>
            </a:rPr>
            <a:t>paliers</a:t>
          </a:r>
          <a:r>
            <a:rPr lang="de-CH" sz="1300" b="0" dirty="0">
              <a:latin typeface="+mn-lt"/>
              <a:cs typeface="Arial" panose="020B0604020202020204" pitchFamily="34" charset="0"/>
            </a:rPr>
            <a:t> de </a:t>
          </a:r>
          <a:r>
            <a:rPr lang="de-CH" sz="1300" b="0" dirty="0" err="1">
              <a:latin typeface="+mn-lt"/>
              <a:cs typeface="Arial" panose="020B0604020202020204" pitchFamily="34" charset="0"/>
            </a:rPr>
            <a:t>traitement</a:t>
          </a:r>
          <a:r>
            <a:rPr lang="de-CH" sz="1300" b="0" dirty="0">
              <a:latin typeface="+mn-lt"/>
              <a:cs typeface="Arial" panose="020B0604020202020204" pitchFamily="34" charset="0"/>
            </a:rPr>
            <a:t>, </a:t>
          </a:r>
          <a:br>
            <a:rPr lang="de-CH" sz="1300" b="0" dirty="0">
              <a:latin typeface="+mn-lt"/>
              <a:cs typeface="Arial" panose="020B0604020202020204" pitchFamily="34" charset="0"/>
            </a:rPr>
          </a:br>
          <a:r>
            <a:rPr lang="de-CH" sz="1300" b="0" dirty="0" err="1">
              <a:latin typeface="+mn-lt"/>
              <a:cs typeface="Arial" panose="020B0604020202020204" pitchFamily="34" charset="0"/>
            </a:rPr>
            <a:t>commandes</a:t>
          </a:r>
          <a:r>
            <a:rPr lang="de-CH" sz="1300" b="0" dirty="0">
              <a:latin typeface="+mn-lt"/>
              <a:cs typeface="Arial" panose="020B0604020202020204" pitchFamily="34" charset="0"/>
            </a:rPr>
            <a:t> manuelles</a:t>
          </a:r>
        </a:p>
      </dgm:t>
    </dgm:pt>
    <dgm:pt modelId="{658A2327-35B2-49C6-A808-B3DC45C6ABF9}" type="parTrans" cxnId="{E577AE9B-2019-4C42-B9DC-FD82BB079C02}">
      <dgm:prSet/>
      <dgm:spPr/>
      <dgm:t>
        <a:bodyPr/>
        <a:lstStyle/>
        <a:p>
          <a:endParaRPr lang="de-CH" sz="900" b="0"/>
        </a:p>
      </dgm:t>
    </dgm:pt>
    <dgm:pt modelId="{1D9A3F5E-DE22-4714-A740-897AB05F806C}" type="sibTrans" cxnId="{E577AE9B-2019-4C42-B9DC-FD82BB079C02}">
      <dgm:prSet/>
      <dgm:spPr/>
      <dgm:t>
        <a:bodyPr/>
        <a:lstStyle/>
        <a:p>
          <a:endParaRPr lang="de-CH" sz="900" b="0"/>
        </a:p>
      </dgm:t>
    </dgm:pt>
    <dgm:pt modelId="{C94FC764-3B73-43EB-AF92-59761C0DDCAE}" type="pres">
      <dgm:prSet presAssocID="{C43CBF2B-37A6-4DA5-8BD8-271AEEA12B85}" presName="Name0" presStyleCnt="0">
        <dgm:presLayoutVars>
          <dgm:dir/>
          <dgm:animLvl val="lvl"/>
          <dgm:resizeHandles val="exact"/>
        </dgm:presLayoutVars>
      </dgm:prSet>
      <dgm:spPr/>
    </dgm:pt>
    <dgm:pt modelId="{00FB6880-3FF3-47F4-AF42-32CBD1DB2F0D}" type="pres">
      <dgm:prSet presAssocID="{A5F7D25F-45C5-4046-BB19-60747B9F59DA}" presName="Name8" presStyleCnt="0"/>
      <dgm:spPr/>
    </dgm:pt>
    <dgm:pt modelId="{F2771B50-AC9C-4028-9756-16889736D4A4}" type="pres">
      <dgm:prSet presAssocID="{A5F7D25F-45C5-4046-BB19-60747B9F59DA}" presName="level" presStyleLbl="node1" presStyleIdx="0" presStyleCnt="5">
        <dgm:presLayoutVars>
          <dgm:chMax val="1"/>
          <dgm:bulletEnabled val="1"/>
        </dgm:presLayoutVars>
      </dgm:prSet>
      <dgm:spPr/>
    </dgm:pt>
    <dgm:pt modelId="{1582AD4D-325C-4315-A4D8-F729FF18FD42}" type="pres">
      <dgm:prSet presAssocID="{A5F7D25F-45C5-4046-BB19-60747B9F59D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15807B3-3DE2-4EC2-97FF-EF38AE1D1777}" type="pres">
      <dgm:prSet presAssocID="{F3E87E17-6747-457D-BA4B-A84E1713F5C6}" presName="Name8" presStyleCnt="0"/>
      <dgm:spPr/>
    </dgm:pt>
    <dgm:pt modelId="{AA3733CF-7C46-49DA-83EE-BBB043EB6887}" type="pres">
      <dgm:prSet presAssocID="{F3E87E17-6747-457D-BA4B-A84E1713F5C6}" presName="level" presStyleLbl="node1" presStyleIdx="1" presStyleCnt="5">
        <dgm:presLayoutVars>
          <dgm:chMax val="1"/>
          <dgm:bulletEnabled val="1"/>
        </dgm:presLayoutVars>
      </dgm:prSet>
      <dgm:spPr/>
    </dgm:pt>
    <dgm:pt modelId="{C6F8F826-78FA-452A-8B66-202112C1796D}" type="pres">
      <dgm:prSet presAssocID="{F3E87E17-6747-457D-BA4B-A84E1713F5C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68C6539-D94D-4724-9E90-1EDA85334894}" type="pres">
      <dgm:prSet presAssocID="{BD070C8E-EF59-4190-B79F-92ADACDD6F0E}" presName="Name8" presStyleCnt="0"/>
      <dgm:spPr/>
    </dgm:pt>
    <dgm:pt modelId="{361EE532-EC94-439D-904F-4EE897DFC31D}" type="pres">
      <dgm:prSet presAssocID="{BD070C8E-EF59-4190-B79F-92ADACDD6F0E}" presName="level" presStyleLbl="node1" presStyleIdx="2" presStyleCnt="5" custScaleY="137027">
        <dgm:presLayoutVars>
          <dgm:chMax val="1"/>
          <dgm:bulletEnabled val="1"/>
        </dgm:presLayoutVars>
      </dgm:prSet>
      <dgm:spPr/>
    </dgm:pt>
    <dgm:pt modelId="{50D158BC-77B1-4446-8939-A02E03862A67}" type="pres">
      <dgm:prSet presAssocID="{BD070C8E-EF59-4190-B79F-92ADACDD6F0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8418EAF-5757-49F5-8887-87DF4E0E1A5E}" type="pres">
      <dgm:prSet presAssocID="{5206C4EE-53DF-4487-98BB-724F7507B9BC}" presName="Name8" presStyleCnt="0"/>
      <dgm:spPr/>
    </dgm:pt>
    <dgm:pt modelId="{C1258B3F-E5A8-43F2-92CD-8797537E5B3A}" type="pres">
      <dgm:prSet presAssocID="{5206C4EE-53DF-4487-98BB-724F7507B9BC}" presName="level" presStyleLbl="node1" presStyleIdx="3" presStyleCnt="5">
        <dgm:presLayoutVars>
          <dgm:chMax val="1"/>
          <dgm:bulletEnabled val="1"/>
        </dgm:presLayoutVars>
      </dgm:prSet>
      <dgm:spPr/>
    </dgm:pt>
    <dgm:pt modelId="{E26C5A21-E50E-464E-A013-BF4E24EAF163}" type="pres">
      <dgm:prSet presAssocID="{5206C4EE-53DF-4487-98BB-724F7507B9B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B179606-4903-4833-B44C-C7D757CAA34A}" type="pres">
      <dgm:prSet presAssocID="{47786F48-C288-4FF2-BF8D-AA6E17CD23BF}" presName="Name8" presStyleCnt="0"/>
      <dgm:spPr/>
    </dgm:pt>
    <dgm:pt modelId="{4DB1BF9D-BAE9-4E4F-90E3-C0ED31EEBA4E}" type="pres">
      <dgm:prSet presAssocID="{47786F48-C288-4FF2-BF8D-AA6E17CD23BF}" presName="level" presStyleLbl="node1" presStyleIdx="4" presStyleCnt="5">
        <dgm:presLayoutVars>
          <dgm:chMax val="1"/>
          <dgm:bulletEnabled val="1"/>
        </dgm:presLayoutVars>
      </dgm:prSet>
      <dgm:spPr/>
    </dgm:pt>
    <dgm:pt modelId="{C181BF2E-6BD8-4C9B-B286-DA39371BE551}" type="pres">
      <dgm:prSet presAssocID="{47786F48-C288-4FF2-BF8D-AA6E17CD23BF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F0DDA0C-F2C2-4033-B864-0A13BA9556C5}" srcId="{C43CBF2B-37A6-4DA5-8BD8-271AEEA12B85}" destId="{5206C4EE-53DF-4487-98BB-724F7507B9BC}" srcOrd="3" destOrd="0" parTransId="{F6C0817C-8957-4ECB-8B89-0806BF8CC938}" sibTransId="{7F16C87D-4CF8-4265-A8B9-5AA61BF0BEF7}"/>
    <dgm:cxn modelId="{B940D95B-FA1E-4727-8EC4-3708D6D14829}" type="presOf" srcId="{47786F48-C288-4FF2-BF8D-AA6E17CD23BF}" destId="{C181BF2E-6BD8-4C9B-B286-DA39371BE551}" srcOrd="1" destOrd="0" presId="urn:microsoft.com/office/officeart/2005/8/layout/pyramid1"/>
    <dgm:cxn modelId="{36E5596A-1FE5-4365-82F5-C31B90228522}" type="presOf" srcId="{5206C4EE-53DF-4487-98BB-724F7507B9BC}" destId="{C1258B3F-E5A8-43F2-92CD-8797537E5B3A}" srcOrd="0" destOrd="0" presId="urn:microsoft.com/office/officeart/2005/8/layout/pyramid1"/>
    <dgm:cxn modelId="{4A218350-9449-43F0-BC67-BEE8868406D9}" srcId="{C43CBF2B-37A6-4DA5-8BD8-271AEEA12B85}" destId="{A5F7D25F-45C5-4046-BB19-60747B9F59DA}" srcOrd="0" destOrd="0" parTransId="{955524D8-F476-4D00-AA02-ABC02E77E80E}" sibTransId="{6B4274E1-021C-4A1A-BC13-4966755E75FF}"/>
    <dgm:cxn modelId="{7D2B3954-70A2-4084-908B-ECBD9CDBF09D}" type="presOf" srcId="{5206C4EE-53DF-4487-98BB-724F7507B9BC}" destId="{E26C5A21-E50E-464E-A013-BF4E24EAF163}" srcOrd="1" destOrd="0" presId="urn:microsoft.com/office/officeart/2005/8/layout/pyramid1"/>
    <dgm:cxn modelId="{F8250F75-19DC-40B6-9AE3-D65E22752366}" type="presOf" srcId="{F3E87E17-6747-457D-BA4B-A84E1713F5C6}" destId="{C6F8F826-78FA-452A-8B66-202112C1796D}" srcOrd="1" destOrd="0" presId="urn:microsoft.com/office/officeart/2005/8/layout/pyramid1"/>
    <dgm:cxn modelId="{A3F69196-9BA0-4A6C-8A2C-A5DD897D9DEF}" type="presOf" srcId="{BD070C8E-EF59-4190-B79F-92ADACDD6F0E}" destId="{361EE532-EC94-439D-904F-4EE897DFC31D}" srcOrd="0" destOrd="0" presId="urn:microsoft.com/office/officeart/2005/8/layout/pyramid1"/>
    <dgm:cxn modelId="{E577AE9B-2019-4C42-B9DC-FD82BB079C02}" srcId="{C43CBF2B-37A6-4DA5-8BD8-271AEEA12B85}" destId="{BD070C8E-EF59-4190-B79F-92ADACDD6F0E}" srcOrd="2" destOrd="0" parTransId="{658A2327-35B2-49C6-A808-B3DC45C6ABF9}" sibTransId="{1D9A3F5E-DE22-4714-A740-897AB05F806C}"/>
    <dgm:cxn modelId="{520717AC-FFF7-4A0C-B2AA-B15C46938AE0}" type="presOf" srcId="{BD070C8E-EF59-4190-B79F-92ADACDD6F0E}" destId="{50D158BC-77B1-4446-8939-A02E03862A67}" srcOrd="1" destOrd="0" presId="urn:microsoft.com/office/officeart/2005/8/layout/pyramid1"/>
    <dgm:cxn modelId="{0C5E89BA-5BBE-402D-AFF7-B188678E26B9}" type="presOf" srcId="{C43CBF2B-37A6-4DA5-8BD8-271AEEA12B85}" destId="{C94FC764-3B73-43EB-AF92-59761C0DDCAE}" srcOrd="0" destOrd="0" presId="urn:microsoft.com/office/officeart/2005/8/layout/pyramid1"/>
    <dgm:cxn modelId="{07FE7CD2-97A2-4B59-897B-04F192DAB792}" type="presOf" srcId="{47786F48-C288-4FF2-BF8D-AA6E17CD23BF}" destId="{4DB1BF9D-BAE9-4E4F-90E3-C0ED31EEBA4E}" srcOrd="0" destOrd="0" presId="urn:microsoft.com/office/officeart/2005/8/layout/pyramid1"/>
    <dgm:cxn modelId="{EFCCA2E3-AA23-4AB9-8F5F-2596B070059F}" type="presOf" srcId="{F3E87E17-6747-457D-BA4B-A84E1713F5C6}" destId="{AA3733CF-7C46-49DA-83EE-BBB043EB6887}" srcOrd="0" destOrd="0" presId="urn:microsoft.com/office/officeart/2005/8/layout/pyramid1"/>
    <dgm:cxn modelId="{D2F376E4-8AB3-41CF-9B14-AB83D48A95C8}" srcId="{C43CBF2B-37A6-4DA5-8BD8-271AEEA12B85}" destId="{47786F48-C288-4FF2-BF8D-AA6E17CD23BF}" srcOrd="4" destOrd="0" parTransId="{678D490C-A9EF-46EF-9B91-BDC7D8395BF2}" sibTransId="{59FE14A3-FDEA-43EF-A9FE-0BD2F980664E}"/>
    <dgm:cxn modelId="{8EFC43E7-D094-46F4-902A-831D3CBA8963}" type="presOf" srcId="{A5F7D25F-45C5-4046-BB19-60747B9F59DA}" destId="{F2771B50-AC9C-4028-9756-16889736D4A4}" srcOrd="0" destOrd="0" presId="urn:microsoft.com/office/officeart/2005/8/layout/pyramid1"/>
    <dgm:cxn modelId="{92CA29E9-CBC6-4359-B772-803E0E94F99F}" type="presOf" srcId="{A5F7D25F-45C5-4046-BB19-60747B9F59DA}" destId="{1582AD4D-325C-4315-A4D8-F729FF18FD42}" srcOrd="1" destOrd="0" presId="urn:microsoft.com/office/officeart/2005/8/layout/pyramid1"/>
    <dgm:cxn modelId="{B4987CF3-F2B0-43D6-BEAC-33A074DD6EB9}" srcId="{C43CBF2B-37A6-4DA5-8BD8-271AEEA12B85}" destId="{F3E87E17-6747-457D-BA4B-A84E1713F5C6}" srcOrd="1" destOrd="0" parTransId="{FADFED04-0E5D-40AF-BA56-03D0055B5ABB}" sibTransId="{2BDBB56D-CE41-4325-87AB-3EF010E148B3}"/>
    <dgm:cxn modelId="{C500EB1D-5B1E-4F81-B553-91AA388B07BA}" type="presParOf" srcId="{C94FC764-3B73-43EB-AF92-59761C0DDCAE}" destId="{00FB6880-3FF3-47F4-AF42-32CBD1DB2F0D}" srcOrd="0" destOrd="0" presId="urn:microsoft.com/office/officeart/2005/8/layout/pyramid1"/>
    <dgm:cxn modelId="{CDEE29ED-402C-42D9-94F9-35C3A120AE65}" type="presParOf" srcId="{00FB6880-3FF3-47F4-AF42-32CBD1DB2F0D}" destId="{F2771B50-AC9C-4028-9756-16889736D4A4}" srcOrd="0" destOrd="0" presId="urn:microsoft.com/office/officeart/2005/8/layout/pyramid1"/>
    <dgm:cxn modelId="{ECB70A66-5DD8-4B1A-AF84-65A297C6B3D5}" type="presParOf" srcId="{00FB6880-3FF3-47F4-AF42-32CBD1DB2F0D}" destId="{1582AD4D-325C-4315-A4D8-F729FF18FD42}" srcOrd="1" destOrd="0" presId="urn:microsoft.com/office/officeart/2005/8/layout/pyramid1"/>
    <dgm:cxn modelId="{81D3056C-06CF-492B-80F4-713E7D36EEAE}" type="presParOf" srcId="{C94FC764-3B73-43EB-AF92-59761C0DDCAE}" destId="{F15807B3-3DE2-4EC2-97FF-EF38AE1D1777}" srcOrd="1" destOrd="0" presId="urn:microsoft.com/office/officeart/2005/8/layout/pyramid1"/>
    <dgm:cxn modelId="{92E0C6F8-E6C7-41D7-8A58-8B2AA9C8FCCA}" type="presParOf" srcId="{F15807B3-3DE2-4EC2-97FF-EF38AE1D1777}" destId="{AA3733CF-7C46-49DA-83EE-BBB043EB6887}" srcOrd="0" destOrd="0" presId="urn:microsoft.com/office/officeart/2005/8/layout/pyramid1"/>
    <dgm:cxn modelId="{BC32003A-A6B0-4EDE-B9C0-393C7AD35322}" type="presParOf" srcId="{F15807B3-3DE2-4EC2-97FF-EF38AE1D1777}" destId="{C6F8F826-78FA-452A-8B66-202112C1796D}" srcOrd="1" destOrd="0" presId="urn:microsoft.com/office/officeart/2005/8/layout/pyramid1"/>
    <dgm:cxn modelId="{1E168660-DDF0-49E7-BFD2-F5AAD384C9F5}" type="presParOf" srcId="{C94FC764-3B73-43EB-AF92-59761C0DDCAE}" destId="{B68C6539-D94D-4724-9E90-1EDA85334894}" srcOrd="2" destOrd="0" presId="urn:microsoft.com/office/officeart/2005/8/layout/pyramid1"/>
    <dgm:cxn modelId="{6DB14993-C92A-4C86-A6BA-FC91E93ED584}" type="presParOf" srcId="{B68C6539-D94D-4724-9E90-1EDA85334894}" destId="{361EE532-EC94-439D-904F-4EE897DFC31D}" srcOrd="0" destOrd="0" presId="urn:microsoft.com/office/officeart/2005/8/layout/pyramid1"/>
    <dgm:cxn modelId="{132B0138-205F-4073-9259-1178CB16FE77}" type="presParOf" srcId="{B68C6539-D94D-4724-9E90-1EDA85334894}" destId="{50D158BC-77B1-4446-8939-A02E03862A67}" srcOrd="1" destOrd="0" presId="urn:microsoft.com/office/officeart/2005/8/layout/pyramid1"/>
    <dgm:cxn modelId="{64C5A6F3-3303-4026-BE7A-481E5EDA957B}" type="presParOf" srcId="{C94FC764-3B73-43EB-AF92-59761C0DDCAE}" destId="{28418EAF-5757-49F5-8887-87DF4E0E1A5E}" srcOrd="3" destOrd="0" presId="urn:microsoft.com/office/officeart/2005/8/layout/pyramid1"/>
    <dgm:cxn modelId="{0A964862-FD0C-433A-A648-B563A4E4EB19}" type="presParOf" srcId="{28418EAF-5757-49F5-8887-87DF4E0E1A5E}" destId="{C1258B3F-E5A8-43F2-92CD-8797537E5B3A}" srcOrd="0" destOrd="0" presId="urn:microsoft.com/office/officeart/2005/8/layout/pyramid1"/>
    <dgm:cxn modelId="{D0536D72-6F01-4AD5-906B-E62FEA8DB462}" type="presParOf" srcId="{28418EAF-5757-49F5-8887-87DF4E0E1A5E}" destId="{E26C5A21-E50E-464E-A013-BF4E24EAF163}" srcOrd="1" destOrd="0" presId="urn:microsoft.com/office/officeart/2005/8/layout/pyramid1"/>
    <dgm:cxn modelId="{C86B719B-9920-43B5-BB81-A0FA52E68A95}" type="presParOf" srcId="{C94FC764-3B73-43EB-AF92-59761C0DDCAE}" destId="{5B179606-4903-4833-B44C-C7D757CAA34A}" srcOrd="4" destOrd="0" presId="urn:microsoft.com/office/officeart/2005/8/layout/pyramid1"/>
    <dgm:cxn modelId="{5B0C13BB-8504-40DD-8AA8-AB8C09C0CD85}" type="presParOf" srcId="{5B179606-4903-4833-B44C-C7D757CAA34A}" destId="{4DB1BF9D-BAE9-4E4F-90E3-C0ED31EEBA4E}" srcOrd="0" destOrd="0" presId="urn:microsoft.com/office/officeart/2005/8/layout/pyramid1"/>
    <dgm:cxn modelId="{E36D0FC1-62AE-4DD2-AA67-E5BA58496D3B}" type="presParOf" srcId="{5B179606-4903-4833-B44C-C7D757CAA34A}" destId="{C181BF2E-6BD8-4C9B-B286-DA39371BE55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71B50-AC9C-4028-9756-16889736D4A4}">
      <dsp:nvSpPr>
        <dsp:cNvPr id="0" name=""/>
        <dsp:cNvSpPr/>
      </dsp:nvSpPr>
      <dsp:spPr>
        <a:xfrm>
          <a:off x="2303923" y="0"/>
          <a:ext cx="1054362" cy="755233"/>
        </a:xfrm>
        <a:prstGeom prst="trapezoid">
          <a:avLst>
            <a:gd name="adj" fmla="val 6980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300" b="1" kern="1200" dirty="0" err="1">
              <a:latin typeface="+mn-lt"/>
              <a:cs typeface="Arial" panose="020B0604020202020204" pitchFamily="34" charset="0"/>
            </a:rPr>
            <a:t>Télégestion</a:t>
          </a:r>
          <a:endParaRPr lang="de-CH" sz="1300" b="1" kern="1200" dirty="0">
            <a:latin typeface="+mn-lt"/>
            <a:cs typeface="Arial" panose="020B0604020202020204" pitchFamily="34" charset="0"/>
          </a:endParaRP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300" b="0" i="0" kern="1200" dirty="0" err="1">
              <a:latin typeface="+mn-lt"/>
              <a:cs typeface="Arial" panose="020B0604020202020204" pitchFamily="34" charset="0"/>
            </a:rPr>
            <a:t>Informatique</a:t>
          </a:r>
          <a:r>
            <a:rPr lang="de-CH" sz="1300" b="0" i="0" kern="1200" dirty="0">
              <a:latin typeface="+mn-lt"/>
              <a:cs typeface="Arial" panose="020B0604020202020204" pitchFamily="34" charset="0"/>
            </a:rPr>
            <a:t>, </a:t>
          </a:r>
          <a:r>
            <a:rPr lang="de-CH" sz="1300" b="0" i="0" kern="1200" dirty="0" err="1">
              <a:latin typeface="+mn-lt"/>
              <a:cs typeface="Arial" panose="020B0604020202020204" pitchFamily="34" charset="0"/>
            </a:rPr>
            <a:t>alarmes</a:t>
          </a:r>
          <a:endParaRPr lang="de-CH" sz="1300" b="0" i="0" kern="1200" dirty="0">
            <a:latin typeface="+mn-lt"/>
            <a:cs typeface="Arial" panose="020B0604020202020204" pitchFamily="34" charset="0"/>
          </a:endParaRPr>
        </a:p>
      </dsp:txBody>
      <dsp:txXfrm>
        <a:off x="2303923" y="0"/>
        <a:ext cx="1054362" cy="755233"/>
      </dsp:txXfrm>
    </dsp:sp>
    <dsp:sp modelId="{AA3733CF-7C46-49DA-83EE-BBB043EB6887}">
      <dsp:nvSpPr>
        <dsp:cNvPr id="0" name=""/>
        <dsp:cNvSpPr/>
      </dsp:nvSpPr>
      <dsp:spPr>
        <a:xfrm>
          <a:off x="1776742" y="755233"/>
          <a:ext cx="2108724" cy="755233"/>
        </a:xfrm>
        <a:prstGeom prst="trapezoid">
          <a:avLst>
            <a:gd name="adj" fmla="val 6980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300" b="1" kern="1200" dirty="0" err="1">
              <a:latin typeface="+mn-lt"/>
              <a:cs typeface="Arial" panose="020B0604020202020204" pitchFamily="34" charset="0"/>
            </a:rPr>
            <a:t>Ouvrages</a:t>
          </a:r>
          <a:endParaRPr lang="de-CH" sz="1300" b="1" kern="1200" dirty="0">
            <a:latin typeface="+mn-lt"/>
            <a:cs typeface="Arial" panose="020B0604020202020204" pitchFamily="34" charset="0"/>
          </a:endParaRP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300" b="0" kern="1200" dirty="0">
              <a:latin typeface="+mn-lt"/>
              <a:cs typeface="Arial" panose="020B0604020202020204" pitchFamily="34" charset="0"/>
            </a:rPr>
            <a:t>Gestion des </a:t>
          </a:r>
          <a:r>
            <a:rPr lang="de-CH" sz="1300" b="0" kern="1200" dirty="0" err="1">
              <a:latin typeface="+mn-lt"/>
              <a:cs typeface="Arial" panose="020B0604020202020204" pitchFamily="34" charset="0"/>
            </a:rPr>
            <a:t>réservoirs</a:t>
          </a:r>
          <a:endParaRPr lang="de-CH" sz="1300" b="0" kern="1200" dirty="0">
            <a:latin typeface="+mn-lt"/>
            <a:cs typeface="Arial" panose="020B0604020202020204" pitchFamily="34" charset="0"/>
          </a:endParaRPr>
        </a:p>
      </dsp:txBody>
      <dsp:txXfrm>
        <a:off x="2145769" y="755233"/>
        <a:ext cx="1370670" cy="755233"/>
      </dsp:txXfrm>
    </dsp:sp>
    <dsp:sp modelId="{361EE532-EC94-439D-904F-4EE897DFC31D}">
      <dsp:nvSpPr>
        <dsp:cNvPr id="0" name=""/>
        <dsp:cNvSpPr/>
      </dsp:nvSpPr>
      <dsp:spPr>
        <a:xfrm>
          <a:off x="1054362" y="1510467"/>
          <a:ext cx="3553485" cy="1034873"/>
        </a:xfrm>
        <a:prstGeom prst="trapezoid">
          <a:avLst>
            <a:gd name="adj" fmla="val 6980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300" b="1" kern="1200" dirty="0" err="1">
              <a:latin typeface="+mn-lt"/>
              <a:cs typeface="Arial" panose="020B0604020202020204" pitchFamily="34" charset="0"/>
            </a:rPr>
            <a:t>Equipements</a:t>
          </a:r>
          <a:r>
            <a:rPr lang="de-CH" sz="1300" b="1" kern="1200" dirty="0">
              <a:latin typeface="+mn-lt"/>
              <a:cs typeface="Arial" panose="020B0604020202020204" pitchFamily="34" charset="0"/>
            </a:rPr>
            <a:t> </a:t>
          </a:r>
          <a:r>
            <a:rPr lang="de-CH" sz="1300" b="1" kern="1200" dirty="0" err="1">
              <a:latin typeface="+mn-lt"/>
              <a:cs typeface="Arial" panose="020B0604020202020204" pitchFamily="34" charset="0"/>
            </a:rPr>
            <a:t>techniques</a:t>
          </a:r>
          <a:endParaRPr lang="de-CH" sz="1300" b="1" kern="1200" dirty="0">
            <a:latin typeface="+mn-lt"/>
            <a:cs typeface="Arial" panose="020B0604020202020204" pitchFamily="34" charset="0"/>
          </a:endParaRP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300" b="0" kern="1200" dirty="0" err="1">
              <a:latin typeface="+mn-lt"/>
              <a:cs typeface="Arial" panose="020B0604020202020204" pitchFamily="34" charset="0"/>
            </a:rPr>
            <a:t>Dispositifs</a:t>
          </a:r>
          <a:r>
            <a:rPr lang="de-CH" sz="1300" b="0" kern="1200" dirty="0">
              <a:latin typeface="+mn-lt"/>
              <a:cs typeface="Arial" panose="020B0604020202020204" pitchFamily="34" charset="0"/>
            </a:rPr>
            <a:t> anti-marche à vide, </a:t>
          </a:r>
          <a:r>
            <a:rPr lang="de-CH" sz="1300" b="0" kern="1200" dirty="0" err="1">
              <a:latin typeface="+mn-lt"/>
              <a:cs typeface="Arial" panose="020B0604020202020204" pitchFamily="34" charset="0"/>
            </a:rPr>
            <a:t>clapets</a:t>
          </a:r>
          <a:r>
            <a:rPr lang="de-CH" sz="1300" b="0" kern="1200" dirty="0">
              <a:latin typeface="+mn-lt"/>
              <a:cs typeface="Arial" panose="020B0604020202020204" pitchFamily="34" charset="0"/>
            </a:rPr>
            <a:t>, </a:t>
          </a:r>
          <a:r>
            <a:rPr lang="de-CH" sz="1300" b="0" kern="1200" dirty="0" err="1">
              <a:latin typeface="+mn-lt"/>
              <a:cs typeface="Arial" panose="020B0604020202020204" pitchFamily="34" charset="0"/>
            </a:rPr>
            <a:t>trop-plein</a:t>
          </a:r>
          <a:r>
            <a:rPr lang="de-CH" sz="1300" b="0" kern="1200" dirty="0">
              <a:latin typeface="+mn-lt"/>
              <a:cs typeface="Arial" panose="020B0604020202020204" pitchFamily="34" charset="0"/>
            </a:rPr>
            <a:t>,  </a:t>
          </a:r>
          <a:br>
            <a:rPr lang="de-CH" sz="1300" b="0" kern="1200" dirty="0">
              <a:latin typeface="+mn-lt"/>
              <a:cs typeface="Arial" panose="020B0604020202020204" pitchFamily="34" charset="0"/>
            </a:rPr>
          </a:br>
          <a:r>
            <a:rPr lang="de-CH" sz="1300" b="0" kern="1200" dirty="0" err="1">
              <a:latin typeface="+mn-lt"/>
              <a:cs typeface="Arial" panose="020B0604020202020204" pitchFamily="34" charset="0"/>
            </a:rPr>
            <a:t>paliers</a:t>
          </a:r>
          <a:r>
            <a:rPr lang="de-CH" sz="1300" b="0" kern="1200" dirty="0">
              <a:latin typeface="+mn-lt"/>
              <a:cs typeface="Arial" panose="020B0604020202020204" pitchFamily="34" charset="0"/>
            </a:rPr>
            <a:t> de </a:t>
          </a:r>
          <a:r>
            <a:rPr lang="de-CH" sz="1300" b="0" kern="1200" dirty="0" err="1">
              <a:latin typeface="+mn-lt"/>
              <a:cs typeface="Arial" panose="020B0604020202020204" pitchFamily="34" charset="0"/>
            </a:rPr>
            <a:t>traitement</a:t>
          </a:r>
          <a:r>
            <a:rPr lang="de-CH" sz="1300" b="0" kern="1200" dirty="0">
              <a:latin typeface="+mn-lt"/>
              <a:cs typeface="Arial" panose="020B0604020202020204" pitchFamily="34" charset="0"/>
            </a:rPr>
            <a:t>, </a:t>
          </a:r>
          <a:br>
            <a:rPr lang="de-CH" sz="1300" b="0" kern="1200" dirty="0">
              <a:latin typeface="+mn-lt"/>
              <a:cs typeface="Arial" panose="020B0604020202020204" pitchFamily="34" charset="0"/>
            </a:rPr>
          </a:br>
          <a:r>
            <a:rPr lang="de-CH" sz="1300" b="0" kern="1200" dirty="0" err="1">
              <a:latin typeface="+mn-lt"/>
              <a:cs typeface="Arial" panose="020B0604020202020204" pitchFamily="34" charset="0"/>
            </a:rPr>
            <a:t>commandes</a:t>
          </a:r>
          <a:r>
            <a:rPr lang="de-CH" sz="1300" b="0" kern="1200" dirty="0">
              <a:latin typeface="+mn-lt"/>
              <a:cs typeface="Arial" panose="020B0604020202020204" pitchFamily="34" charset="0"/>
            </a:rPr>
            <a:t> manuelles</a:t>
          </a:r>
        </a:p>
      </dsp:txBody>
      <dsp:txXfrm>
        <a:off x="1676222" y="1510467"/>
        <a:ext cx="2309765" cy="1034873"/>
      </dsp:txXfrm>
    </dsp:sp>
    <dsp:sp modelId="{C1258B3F-E5A8-43F2-92CD-8797537E5B3A}">
      <dsp:nvSpPr>
        <dsp:cNvPr id="0" name=""/>
        <dsp:cNvSpPr/>
      </dsp:nvSpPr>
      <dsp:spPr>
        <a:xfrm>
          <a:off x="527181" y="2545340"/>
          <a:ext cx="4607847" cy="755233"/>
        </a:xfrm>
        <a:prstGeom prst="trapezoid">
          <a:avLst>
            <a:gd name="adj" fmla="val 6980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300" b="1" kern="1200" dirty="0" err="1">
              <a:latin typeface="+mn-lt"/>
              <a:cs typeface="Arial" panose="020B0604020202020204" pitchFamily="34" charset="0"/>
            </a:rPr>
            <a:t>Commandes</a:t>
          </a:r>
          <a:r>
            <a:rPr lang="de-CH" sz="1300" b="1" kern="1200" dirty="0">
              <a:latin typeface="+mn-lt"/>
              <a:cs typeface="Arial" panose="020B0604020202020204" pitchFamily="34" charset="0"/>
            </a:rPr>
            <a:t> </a:t>
          </a:r>
          <a:r>
            <a:rPr lang="de-CH" sz="1300" b="1" kern="1200" dirty="0" err="1">
              <a:latin typeface="+mn-lt"/>
              <a:cs typeface="Arial" panose="020B0604020202020204" pitchFamily="34" charset="0"/>
            </a:rPr>
            <a:t>spéciales</a:t>
          </a:r>
          <a:endParaRPr lang="de-CH" sz="1300" b="1" kern="1200" dirty="0">
            <a:latin typeface="+mn-lt"/>
            <a:cs typeface="Arial" panose="020B0604020202020204" pitchFamily="34" charset="0"/>
          </a:endParaRP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300" b="0" kern="1200" dirty="0" err="1">
              <a:latin typeface="+mn-lt"/>
              <a:cs typeface="Arial" panose="020B0604020202020204" pitchFamily="34" charset="0"/>
            </a:rPr>
            <a:t>Contacteurs</a:t>
          </a:r>
          <a:r>
            <a:rPr lang="de-CH" sz="1300" b="0" kern="1200" dirty="0">
              <a:latin typeface="+mn-lt"/>
              <a:cs typeface="Arial" panose="020B0604020202020204" pitchFamily="34" charset="0"/>
            </a:rPr>
            <a:t>, </a:t>
          </a:r>
          <a:r>
            <a:rPr lang="de-CH" sz="1300" b="0" kern="1200" dirty="0" err="1">
              <a:latin typeface="+mn-lt"/>
              <a:cs typeface="Arial" panose="020B0604020202020204" pitchFamily="34" charset="0"/>
            </a:rPr>
            <a:t>démarreurs</a:t>
          </a:r>
          <a:r>
            <a:rPr lang="de-CH" sz="1300" b="0" kern="1200" dirty="0">
              <a:latin typeface="+mn-lt"/>
              <a:cs typeface="Arial" panose="020B0604020202020204" pitchFamily="34" charset="0"/>
            </a:rPr>
            <a:t> </a:t>
          </a:r>
          <a:r>
            <a:rPr lang="de-CH" sz="1300" b="0" kern="1200" dirty="0" err="1">
              <a:latin typeface="+mn-lt"/>
              <a:cs typeface="Arial" panose="020B0604020202020204" pitchFamily="34" charset="0"/>
            </a:rPr>
            <a:t>progressifs</a:t>
          </a:r>
          <a:r>
            <a:rPr lang="de-CH" sz="1300" b="0" kern="1200" dirty="0">
              <a:latin typeface="+mn-lt"/>
              <a:cs typeface="Arial" panose="020B0604020202020204" pitchFamily="34" charset="0"/>
            </a:rPr>
            <a:t>, </a:t>
          </a:r>
          <a:r>
            <a:rPr lang="de-CH" sz="1300" b="0" kern="1200" dirty="0" err="1">
              <a:latin typeface="+mn-lt"/>
              <a:cs typeface="Arial" panose="020B0604020202020204" pitchFamily="34" charset="0"/>
            </a:rPr>
            <a:t>télésurveillance</a:t>
          </a:r>
          <a:r>
            <a:rPr lang="de-CH" sz="1300" b="0" kern="1200" dirty="0">
              <a:latin typeface="+mn-lt"/>
              <a:cs typeface="Arial" panose="020B0604020202020204" pitchFamily="34" charset="0"/>
            </a:rPr>
            <a:t>, anti-</a:t>
          </a:r>
          <a:r>
            <a:rPr lang="de-CH" sz="1300" b="0" kern="1200" dirty="0" err="1">
              <a:latin typeface="+mn-lt"/>
              <a:cs typeface="Arial" panose="020B0604020202020204" pitchFamily="34" charset="0"/>
            </a:rPr>
            <a:t>surcharge</a:t>
          </a:r>
          <a:r>
            <a:rPr lang="de-CH" sz="1300" b="0" kern="1200" dirty="0">
              <a:latin typeface="+mn-lt"/>
              <a:cs typeface="Arial" panose="020B0604020202020204" pitchFamily="34" charset="0"/>
            </a:rPr>
            <a:t>, </a:t>
          </a:r>
          <a:r>
            <a:rPr lang="de-CH" sz="1300" b="0" kern="1200" dirty="0" err="1">
              <a:latin typeface="+mn-lt"/>
              <a:cs typeface="Arial" panose="020B0604020202020204" pitchFamily="34" charset="0"/>
            </a:rPr>
            <a:t>interrupteurs</a:t>
          </a:r>
          <a:r>
            <a:rPr lang="de-CH" sz="1300" b="0" kern="1200" dirty="0">
              <a:latin typeface="+mn-lt"/>
              <a:cs typeface="Arial" panose="020B0604020202020204" pitchFamily="34" charset="0"/>
            </a:rPr>
            <a:t> de </a:t>
          </a:r>
          <a:r>
            <a:rPr lang="de-CH" sz="1300" b="0" kern="1200" dirty="0" err="1">
              <a:latin typeface="+mn-lt"/>
              <a:cs typeface="Arial" panose="020B0604020202020204" pitchFamily="34" charset="0"/>
            </a:rPr>
            <a:t>révision</a:t>
          </a:r>
          <a:endParaRPr lang="de-CH" sz="1300" b="0" kern="1200" dirty="0">
            <a:latin typeface="+mn-lt"/>
            <a:cs typeface="Arial" panose="020B0604020202020204" pitchFamily="34" charset="0"/>
          </a:endParaRPr>
        </a:p>
      </dsp:txBody>
      <dsp:txXfrm>
        <a:off x="1333554" y="2545340"/>
        <a:ext cx="2995101" cy="755233"/>
      </dsp:txXfrm>
    </dsp:sp>
    <dsp:sp modelId="{4DB1BF9D-BAE9-4E4F-90E3-C0ED31EEBA4E}">
      <dsp:nvSpPr>
        <dsp:cNvPr id="0" name=""/>
        <dsp:cNvSpPr/>
      </dsp:nvSpPr>
      <dsp:spPr>
        <a:xfrm>
          <a:off x="0" y="3300574"/>
          <a:ext cx="5662209" cy="755233"/>
        </a:xfrm>
        <a:prstGeom prst="trapezoid">
          <a:avLst>
            <a:gd name="adj" fmla="val 69804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300" b="1" kern="1200" dirty="0">
              <a:latin typeface="+mn-lt"/>
              <a:cs typeface="Arial" panose="020B0604020202020204" pitchFamily="34" charset="0"/>
            </a:rPr>
            <a:t>Processus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300" b="0" kern="1200" dirty="0" err="1">
              <a:latin typeface="+mn-lt"/>
              <a:cs typeface="Arial" panose="020B0604020202020204" pitchFamily="34" charset="0"/>
            </a:rPr>
            <a:t>Acteurs</a:t>
          </a:r>
          <a:r>
            <a:rPr lang="de-CH" sz="1300" b="0" kern="1200" dirty="0">
              <a:latin typeface="+mn-lt"/>
              <a:cs typeface="Arial" panose="020B0604020202020204" pitchFamily="34" charset="0"/>
            </a:rPr>
            <a:t> / </a:t>
          </a:r>
          <a:r>
            <a:rPr lang="de-CH" sz="1300" b="0" kern="1200" dirty="0" err="1">
              <a:latin typeface="+mn-lt"/>
              <a:cs typeface="Arial" panose="020B0604020202020204" pitchFamily="34" charset="0"/>
            </a:rPr>
            <a:t>capteurs</a:t>
          </a:r>
          <a:endParaRPr lang="de-CH" sz="1300" b="0" kern="1200" dirty="0">
            <a:latin typeface="+mn-lt"/>
            <a:cs typeface="Arial" panose="020B0604020202020204" pitchFamily="34" charset="0"/>
          </a:endParaRPr>
        </a:p>
      </dsp:txBody>
      <dsp:txXfrm>
        <a:off x="990886" y="3300574"/>
        <a:ext cx="3680436" cy="7552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2144" tIns="46072" rIns="92144" bIns="46072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2144" tIns="46072" rIns="92144" bIns="46072" rtlCol="0"/>
          <a:lstStyle>
            <a:lvl1pPr algn="r">
              <a:defRPr sz="1200"/>
            </a:lvl1pPr>
          </a:lstStyle>
          <a:p>
            <a:fld id="{0158EB50-BBA8-436F-BFD5-F871A5B08FC0}" type="datetimeFigureOut">
              <a:rPr lang="de-CH" smtClean="0"/>
              <a:t>09.04.2018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2144" tIns="46072" rIns="92144" bIns="46072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2144" tIns="46072" rIns="92144" bIns="46072" rtlCol="0" anchor="b"/>
          <a:lstStyle>
            <a:lvl1pPr algn="r">
              <a:defRPr sz="1200"/>
            </a:lvl1pPr>
          </a:lstStyle>
          <a:p>
            <a:fld id="{EBAFD96D-53EF-4FB5-A897-0ED74CA97C49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37597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2144" tIns="46072" rIns="92144" bIns="4607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2144" tIns="46072" rIns="92144" bIns="4607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BBA2852-9986-47A4-B500-89AA5E6F7068}" type="datetimeFigureOut">
              <a:rPr lang="de-CH"/>
              <a:pPr>
                <a:defRPr/>
              </a:pPr>
              <a:t>09.04.2018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44" tIns="46072" rIns="92144" bIns="46072" rtlCol="0" anchor="ctr"/>
          <a:lstStyle/>
          <a:p>
            <a:pPr lvl="0"/>
            <a:endParaRPr lang="de-CH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2144" tIns="46072" rIns="92144" bIns="46072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2144" tIns="46072" rIns="92144" bIns="4607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2144" tIns="46072" rIns="92144" bIns="4607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8D1665-D908-4C9F-8651-33E14FD94F9F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64319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8D1665-D908-4C9F-8651-33E14FD94F9F}" type="slidenum">
              <a:rPr lang="de-CH" smtClean="0"/>
              <a:pPr>
                <a:defRPr/>
              </a:pPr>
              <a:t>22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63733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‹#›</a:t>
            </a:fld>
            <a:endParaRPr lang="de-CH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592288" cy="365125"/>
          </a:xfrm>
        </p:spPr>
        <p:txBody>
          <a:bodyPr/>
          <a:lstStyle/>
          <a:p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pic>
        <p:nvPicPr>
          <p:cNvPr id="8" name="Picture 28" descr="KME Logo_600dpi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2448272" cy="29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419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52128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‹#›</a:t>
            </a:fld>
            <a:endParaRPr lang="de-CH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592288" cy="365125"/>
          </a:xfrm>
        </p:spPr>
        <p:txBody>
          <a:bodyPr/>
          <a:lstStyle/>
          <a:p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pic>
        <p:nvPicPr>
          <p:cNvPr id="8" name="Picture 28" descr="KME Logo_600dpi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2448272" cy="29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15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‹#›</a:t>
            </a:fld>
            <a:endParaRPr lang="de-CH"/>
          </a:p>
        </p:txBody>
      </p:sp>
      <p:pic>
        <p:nvPicPr>
          <p:cNvPr id="7" name="Bild 2" descr="Logo_SBV_mText_JPG_300ppi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92280" y="215047"/>
            <a:ext cx="1872615" cy="621665"/>
          </a:xfrm>
          <a:prstGeom prst="rect">
            <a:avLst/>
          </a:prstGeom>
          <a:noFill/>
        </p:spPr>
      </p:pic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9" name="Datumsplatzhalter 4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592288" cy="365125"/>
          </a:xfrm>
        </p:spPr>
        <p:txBody>
          <a:bodyPr/>
          <a:lstStyle/>
          <a:p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57121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52128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060848"/>
            <a:ext cx="4038600" cy="40653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4038600" cy="40653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592288" cy="365125"/>
          </a:xfrm>
        </p:spPr>
        <p:txBody>
          <a:bodyPr/>
          <a:lstStyle/>
          <a:p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‹#›</a:t>
            </a:fld>
            <a:endParaRPr lang="de-CH"/>
          </a:p>
        </p:txBody>
      </p:sp>
      <p:pic>
        <p:nvPicPr>
          <p:cNvPr id="8" name="Bild 2" descr="Logo_SBV_mText_JPG_300ppi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92280" y="215047"/>
            <a:ext cx="1872615" cy="621665"/>
          </a:xfrm>
          <a:prstGeom prst="rect">
            <a:avLst/>
          </a:prstGeom>
          <a:noFill/>
        </p:spPr>
      </p:pic>
      <p:sp>
        <p:nvSpPr>
          <p:cNvPr id="9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98560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224136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9804" y="206084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708919"/>
            <a:ext cx="4040188" cy="34172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008" y="206084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708919"/>
            <a:ext cx="4041775" cy="34172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‹#›</a:t>
            </a:fld>
            <a:endParaRPr lang="de-CH"/>
          </a:p>
        </p:txBody>
      </p:sp>
      <p:pic>
        <p:nvPicPr>
          <p:cNvPr id="10" name="Bild 2" descr="Logo_SBV_mText_JPG_300ppi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92280" y="215047"/>
            <a:ext cx="1872615" cy="621665"/>
          </a:xfrm>
          <a:prstGeom prst="rect">
            <a:avLst/>
          </a:prstGeom>
          <a:noFill/>
        </p:spPr>
      </p:pic>
      <p:sp>
        <p:nvSpPr>
          <p:cNvPr id="11" name="Datumsplatzhalter 4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592288" cy="365125"/>
          </a:xfrm>
        </p:spPr>
        <p:txBody>
          <a:bodyPr/>
          <a:lstStyle/>
          <a:p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41945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45840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‹#›</a:t>
            </a:fld>
            <a:endParaRPr lang="de-CH"/>
          </a:p>
        </p:txBody>
      </p:sp>
      <p:pic>
        <p:nvPicPr>
          <p:cNvPr id="6" name="Bild 2" descr="Logo_SBV_mText_JPG_300ppi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92280" y="215047"/>
            <a:ext cx="1872615" cy="621665"/>
          </a:xfrm>
          <a:prstGeom prst="rect">
            <a:avLst/>
          </a:prstGeom>
          <a:noFill/>
        </p:spPr>
      </p:pic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592288" cy="365125"/>
          </a:xfrm>
        </p:spPr>
        <p:txBody>
          <a:bodyPr/>
          <a:lstStyle/>
          <a:p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24434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‹#›</a:t>
            </a:fld>
            <a:endParaRPr lang="de-CH"/>
          </a:p>
        </p:txBody>
      </p:sp>
      <p:pic>
        <p:nvPicPr>
          <p:cNvPr id="5" name="Bild 2" descr="Logo_SBV_mText_JPG_300ppi"/>
          <p:cNvPicPr/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092280" y="215047"/>
            <a:ext cx="1872615" cy="621665"/>
          </a:xfrm>
          <a:prstGeom prst="rect">
            <a:avLst/>
          </a:prstGeom>
          <a:noFill/>
        </p:spPr>
      </p:pic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>
          <a:xfrm>
            <a:off x="467544" y="6309320"/>
            <a:ext cx="2592288" cy="365125"/>
          </a:xfrm>
        </p:spPr>
        <p:txBody>
          <a:bodyPr/>
          <a:lstStyle/>
          <a:p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00363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83568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716B6-1B50-4A20-B06F-42AD2193150B}" type="slidenum">
              <a:rPr lang="de-CH" smtClean="0"/>
              <a:t>‹#›</a:t>
            </a:fld>
            <a:endParaRPr lang="de-CH"/>
          </a:p>
        </p:txBody>
      </p:sp>
      <p:pic>
        <p:nvPicPr>
          <p:cNvPr id="7" name="Bild 2" descr="Logo_SBV_mText_JPG_300ppi"/>
          <p:cNvPicPr/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7092280" y="215047"/>
            <a:ext cx="1872615" cy="6216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761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Page0003_B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" t="4250" b="53262"/>
          <a:stretch>
            <a:fillRect/>
          </a:stretch>
        </p:blipFill>
        <p:spPr bwMode="auto">
          <a:xfrm>
            <a:off x="250825" y="690563"/>
            <a:ext cx="8642350" cy="540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Conférence de Kempter Meile AG, Engineering Leitsysteme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1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7606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Effets en </a:t>
            </a:r>
            <a:r>
              <a:rPr lang="de-CH" dirty="0" err="1"/>
              <a:t>cas</a:t>
            </a:r>
            <a:r>
              <a:rPr lang="de-CH" dirty="0"/>
              <a:t> de </a:t>
            </a:r>
            <a:r>
              <a:rPr lang="de-CH" dirty="0" err="1"/>
              <a:t>panne</a:t>
            </a:r>
            <a:r>
              <a:rPr lang="de-CH" dirty="0"/>
              <a:t> </a:t>
            </a:r>
            <a:r>
              <a:rPr lang="de-CH" dirty="0" err="1"/>
              <a:t>d’électricité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08512"/>
          </a:xfrm>
        </p:spPr>
        <p:txBody>
          <a:bodyPr>
            <a:normAutofit fontScale="77500" lnSpcReduction="20000"/>
          </a:bodyPr>
          <a:lstStyle/>
          <a:p>
            <a:r>
              <a:rPr lang="de-CH" dirty="0"/>
              <a:t>Alarme</a:t>
            </a:r>
          </a:p>
          <a:p>
            <a:r>
              <a:rPr lang="de-CH" dirty="0" err="1"/>
              <a:t>Quels</a:t>
            </a:r>
            <a:r>
              <a:rPr lang="de-CH" dirty="0"/>
              <a:t> </a:t>
            </a:r>
            <a:r>
              <a:rPr lang="de-CH" dirty="0" err="1"/>
              <a:t>sont</a:t>
            </a:r>
            <a:r>
              <a:rPr lang="de-CH" dirty="0"/>
              <a:t> </a:t>
            </a:r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ouvrages</a:t>
            </a:r>
            <a:r>
              <a:rPr lang="de-CH" dirty="0"/>
              <a:t> </a:t>
            </a:r>
            <a:r>
              <a:rPr lang="de-CH" dirty="0" err="1"/>
              <a:t>touchés</a:t>
            </a:r>
            <a:r>
              <a:rPr lang="de-CH" dirty="0"/>
              <a:t>?</a:t>
            </a:r>
          </a:p>
          <a:p>
            <a:r>
              <a:rPr lang="de-CH" dirty="0"/>
              <a:t>Quelle </a:t>
            </a:r>
            <a:r>
              <a:rPr lang="de-CH" dirty="0" err="1"/>
              <a:t>est</a:t>
            </a:r>
            <a:r>
              <a:rPr lang="de-CH" dirty="0"/>
              <a:t> la </a:t>
            </a:r>
            <a:r>
              <a:rPr lang="de-CH" dirty="0" err="1"/>
              <a:t>durée</a:t>
            </a:r>
            <a:r>
              <a:rPr lang="de-CH" dirty="0"/>
              <a:t> de la </a:t>
            </a:r>
            <a:r>
              <a:rPr lang="de-CH" dirty="0" err="1"/>
              <a:t>panne</a:t>
            </a:r>
            <a:r>
              <a:rPr lang="de-CH" dirty="0"/>
              <a:t> </a:t>
            </a:r>
            <a:r>
              <a:rPr lang="de-CH" dirty="0" err="1"/>
              <a:t>d’électricité</a:t>
            </a:r>
            <a:r>
              <a:rPr lang="de-CH" dirty="0"/>
              <a:t>?</a:t>
            </a:r>
          </a:p>
          <a:p>
            <a:r>
              <a:rPr lang="de-CH" dirty="0" err="1"/>
              <a:t>Contrôle</a:t>
            </a:r>
            <a:r>
              <a:rPr lang="de-CH" dirty="0"/>
              <a:t> </a:t>
            </a:r>
            <a:r>
              <a:rPr lang="de-CH" dirty="0" err="1"/>
              <a:t>périodique</a:t>
            </a:r>
            <a:r>
              <a:rPr lang="de-CH" dirty="0"/>
              <a:t> des </a:t>
            </a:r>
            <a:r>
              <a:rPr lang="de-CH" dirty="0" err="1"/>
              <a:t>niveaux</a:t>
            </a:r>
            <a:r>
              <a:rPr lang="de-CH" dirty="0"/>
              <a:t> </a:t>
            </a:r>
            <a:r>
              <a:rPr lang="de-CH" dirty="0" err="1"/>
              <a:t>d’eau</a:t>
            </a:r>
            <a:endParaRPr lang="de-CH" dirty="0"/>
          </a:p>
          <a:p>
            <a:pPr lvl="1"/>
            <a:r>
              <a:rPr lang="de-CH" dirty="0" err="1"/>
              <a:t>d’abord</a:t>
            </a:r>
            <a:r>
              <a:rPr lang="de-CH" dirty="0"/>
              <a:t> via le </a:t>
            </a:r>
            <a:r>
              <a:rPr lang="de-CH" dirty="0" err="1"/>
              <a:t>système</a:t>
            </a:r>
            <a:r>
              <a:rPr lang="de-CH" dirty="0"/>
              <a:t> de </a:t>
            </a:r>
            <a:r>
              <a:rPr lang="de-CH" dirty="0" err="1"/>
              <a:t>télégestion</a:t>
            </a:r>
            <a:endParaRPr lang="de-CH" dirty="0"/>
          </a:p>
          <a:p>
            <a:pPr lvl="1"/>
            <a:r>
              <a:rPr lang="de-CH" dirty="0"/>
              <a:t>après 1-2 </a:t>
            </a:r>
            <a:r>
              <a:rPr lang="de-CH" dirty="0" err="1"/>
              <a:t>heures</a:t>
            </a:r>
            <a:r>
              <a:rPr lang="de-CH" dirty="0"/>
              <a:t>, </a:t>
            </a:r>
            <a:r>
              <a:rPr lang="de-CH" dirty="0" err="1"/>
              <a:t>sur</a:t>
            </a:r>
            <a:r>
              <a:rPr lang="de-CH" dirty="0"/>
              <a:t> </a:t>
            </a:r>
            <a:r>
              <a:rPr lang="de-CH" dirty="0" err="1"/>
              <a:t>site</a:t>
            </a:r>
            <a:r>
              <a:rPr lang="de-CH" dirty="0"/>
              <a:t> </a:t>
            </a:r>
            <a:r>
              <a:rPr lang="de-CH" dirty="0" err="1"/>
              <a:t>dans</a:t>
            </a:r>
            <a:r>
              <a:rPr lang="de-CH" dirty="0"/>
              <a:t> </a:t>
            </a:r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réservoirs</a:t>
            </a:r>
            <a:endParaRPr lang="de-CH" dirty="0"/>
          </a:p>
          <a:p>
            <a:r>
              <a:rPr lang="de-CH" dirty="0"/>
              <a:t>Installation de </a:t>
            </a:r>
            <a:r>
              <a:rPr lang="de-CH" dirty="0" err="1"/>
              <a:t>groupes</a:t>
            </a:r>
            <a:r>
              <a:rPr lang="de-CH" dirty="0"/>
              <a:t> </a:t>
            </a:r>
            <a:r>
              <a:rPr lang="de-CH" dirty="0" err="1"/>
              <a:t>électrogènes</a:t>
            </a:r>
            <a:r>
              <a:rPr lang="de-CH" dirty="0"/>
              <a:t> mobiles</a:t>
            </a:r>
          </a:p>
          <a:p>
            <a:r>
              <a:rPr lang="de-CH" dirty="0"/>
              <a:t>Gestion manuelle des </a:t>
            </a:r>
            <a:r>
              <a:rPr lang="de-CH" dirty="0" err="1"/>
              <a:t>réservoirs</a:t>
            </a:r>
            <a:endParaRPr lang="de-CH" dirty="0"/>
          </a:p>
          <a:p>
            <a:r>
              <a:rPr lang="de-CH" dirty="0" err="1"/>
              <a:t>Déplacement</a:t>
            </a:r>
            <a:r>
              <a:rPr lang="de-CH" dirty="0"/>
              <a:t> des </a:t>
            </a:r>
            <a:r>
              <a:rPr lang="de-CH" dirty="0" err="1"/>
              <a:t>groupes</a:t>
            </a:r>
            <a:r>
              <a:rPr lang="de-CH" dirty="0"/>
              <a:t> </a:t>
            </a:r>
            <a:r>
              <a:rPr lang="de-CH" dirty="0" err="1"/>
              <a:t>électrogènes</a:t>
            </a:r>
            <a:r>
              <a:rPr lang="de-CH" dirty="0"/>
              <a:t> mobiles</a:t>
            </a:r>
          </a:p>
          <a:p>
            <a:r>
              <a:rPr lang="de-CH" dirty="0" err="1"/>
              <a:t>Approvisionnement</a:t>
            </a:r>
            <a:r>
              <a:rPr lang="de-CH" dirty="0"/>
              <a:t> en </a:t>
            </a:r>
            <a:r>
              <a:rPr lang="de-CH" dirty="0" err="1"/>
              <a:t>carburant</a:t>
            </a:r>
            <a:endParaRPr lang="de-CH" dirty="0"/>
          </a:p>
          <a:p>
            <a:r>
              <a:rPr lang="de-CH" dirty="0"/>
              <a:t>Information des </a:t>
            </a:r>
            <a:r>
              <a:rPr lang="de-CH" dirty="0" err="1"/>
              <a:t>clients</a:t>
            </a:r>
            <a:r>
              <a:rPr lang="de-CH" dirty="0"/>
              <a:t> et des </a:t>
            </a:r>
            <a:r>
              <a:rPr lang="de-CH" dirty="0" err="1"/>
              <a:t>autorités</a:t>
            </a:r>
            <a:endParaRPr lang="de-CH" dirty="0"/>
          </a:p>
          <a:p>
            <a:r>
              <a:rPr lang="de-CH" dirty="0" err="1"/>
              <a:t>Chute</a:t>
            </a:r>
            <a:r>
              <a:rPr lang="de-CH" dirty="0"/>
              <a:t> du </a:t>
            </a:r>
            <a:r>
              <a:rPr lang="de-CH" dirty="0" err="1"/>
              <a:t>réseau</a:t>
            </a:r>
            <a:r>
              <a:rPr lang="de-CH" dirty="0"/>
              <a:t> de </a:t>
            </a:r>
            <a:r>
              <a:rPr lang="de-CH" dirty="0" err="1"/>
              <a:t>communication</a:t>
            </a:r>
            <a:r>
              <a:rPr lang="de-CH" dirty="0"/>
              <a:t> mobile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10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33973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err="1"/>
              <a:t>Scénario</a:t>
            </a:r>
            <a:r>
              <a:rPr lang="de-CH" dirty="0"/>
              <a:t> 3 «</a:t>
            </a:r>
            <a:r>
              <a:rPr lang="de-CH" dirty="0" err="1"/>
              <a:t>Défaillance</a:t>
            </a:r>
            <a:r>
              <a:rPr lang="de-CH" dirty="0"/>
              <a:t> </a:t>
            </a:r>
            <a:r>
              <a:rPr lang="de-CH" dirty="0" err="1"/>
              <a:t>technique</a:t>
            </a:r>
            <a:r>
              <a:rPr lang="de-CH" dirty="0"/>
              <a:t>»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CH" dirty="0"/>
          </a:p>
          <a:p>
            <a:endParaRPr lang="de-CH" dirty="0"/>
          </a:p>
          <a:p>
            <a:pPr marL="0" indent="0">
              <a:buNone/>
            </a:pPr>
            <a:r>
              <a:rPr lang="de-CH" dirty="0"/>
              <a:t>Comment </a:t>
            </a:r>
            <a:r>
              <a:rPr lang="de-CH" dirty="0" err="1"/>
              <a:t>optimiser</a:t>
            </a:r>
            <a:r>
              <a:rPr lang="de-CH" dirty="0"/>
              <a:t> </a:t>
            </a:r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coûts</a:t>
            </a:r>
            <a:r>
              <a:rPr lang="de-CH" dirty="0"/>
              <a:t> </a:t>
            </a:r>
            <a:r>
              <a:rPr lang="de-CH" dirty="0" err="1"/>
              <a:t>dans</a:t>
            </a:r>
            <a:r>
              <a:rPr lang="de-CH" dirty="0"/>
              <a:t> la </a:t>
            </a:r>
            <a:r>
              <a:rPr lang="de-CH" dirty="0" err="1"/>
              <a:t>pratique</a:t>
            </a:r>
            <a:endParaRPr lang="de-CH" dirty="0"/>
          </a:p>
          <a:p>
            <a:r>
              <a:rPr lang="de-CH" dirty="0" err="1"/>
              <a:t>Concentration</a:t>
            </a:r>
            <a:r>
              <a:rPr lang="de-CH" dirty="0"/>
              <a:t> des </a:t>
            </a:r>
            <a:r>
              <a:rPr lang="de-CH" dirty="0" err="1"/>
              <a:t>fonctions</a:t>
            </a:r>
            <a:r>
              <a:rPr lang="de-CH" dirty="0"/>
              <a:t> </a:t>
            </a:r>
            <a:r>
              <a:rPr lang="de-CH" dirty="0" err="1"/>
              <a:t>d’un</a:t>
            </a:r>
            <a:r>
              <a:rPr lang="de-CH" dirty="0"/>
              <a:t> </a:t>
            </a:r>
            <a:r>
              <a:rPr lang="de-CH" dirty="0" err="1"/>
              <a:t>ouvrage</a:t>
            </a:r>
            <a:r>
              <a:rPr lang="de-CH" dirty="0"/>
              <a:t> </a:t>
            </a:r>
            <a:r>
              <a:rPr lang="de-CH" dirty="0" err="1"/>
              <a:t>sur</a:t>
            </a:r>
            <a:r>
              <a:rPr lang="de-CH" dirty="0"/>
              <a:t> </a:t>
            </a:r>
            <a:r>
              <a:rPr lang="de-CH" dirty="0" err="1"/>
              <a:t>un</a:t>
            </a:r>
            <a:r>
              <a:rPr lang="de-CH" dirty="0"/>
              <a:t> </a:t>
            </a:r>
            <a:r>
              <a:rPr lang="de-CH" dirty="0" err="1"/>
              <a:t>seul</a:t>
            </a:r>
            <a:r>
              <a:rPr lang="de-CH" dirty="0"/>
              <a:t> poste de </a:t>
            </a:r>
            <a:r>
              <a:rPr lang="de-CH" dirty="0" err="1"/>
              <a:t>commande</a:t>
            </a:r>
            <a:r>
              <a:rPr lang="de-CH" dirty="0"/>
              <a:t> (SPS).</a:t>
            </a:r>
          </a:p>
          <a:p>
            <a:r>
              <a:rPr lang="de-CH" dirty="0"/>
              <a:t>Le </a:t>
            </a:r>
            <a:r>
              <a:rPr lang="de-CH" dirty="0" err="1"/>
              <a:t>pilotage</a:t>
            </a:r>
            <a:r>
              <a:rPr lang="de-CH" dirty="0"/>
              <a:t> des </a:t>
            </a:r>
            <a:r>
              <a:rPr lang="de-CH" dirty="0" err="1"/>
              <a:t>machines</a:t>
            </a:r>
            <a:r>
              <a:rPr lang="de-CH" dirty="0"/>
              <a:t> </a:t>
            </a:r>
            <a:r>
              <a:rPr lang="de-CH" dirty="0" err="1"/>
              <a:t>est</a:t>
            </a:r>
            <a:r>
              <a:rPr lang="de-CH" dirty="0"/>
              <a:t> </a:t>
            </a:r>
            <a:r>
              <a:rPr lang="de-CH" dirty="0" err="1"/>
              <a:t>réglé</a:t>
            </a:r>
            <a:r>
              <a:rPr lang="de-CH" dirty="0"/>
              <a:t> au </a:t>
            </a:r>
            <a:r>
              <a:rPr lang="de-CH" dirty="0" err="1"/>
              <a:t>niveau</a:t>
            </a:r>
            <a:r>
              <a:rPr lang="de-CH" dirty="0"/>
              <a:t> des </a:t>
            </a:r>
            <a:r>
              <a:rPr lang="de-CH" dirty="0" err="1"/>
              <a:t>ouvrages</a:t>
            </a:r>
            <a:r>
              <a:rPr lang="de-CH" dirty="0"/>
              <a:t>.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11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9" name="Textfeld 8"/>
          <p:cNvSpPr txBox="1"/>
          <p:nvPr/>
        </p:nvSpPr>
        <p:spPr>
          <a:xfrm>
            <a:off x="467544" y="2935977"/>
            <a:ext cx="8208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200" dirty="0">
                <a:solidFill>
                  <a:schemeClr val="accent1"/>
                </a:solidFill>
              </a:rPr>
              <a:t>Quelle: </a:t>
            </a:r>
            <a:r>
              <a:rPr lang="de-CH" sz="1200" dirty="0" err="1">
                <a:solidFill>
                  <a:schemeClr val="accent1"/>
                </a:solidFill>
              </a:rPr>
              <a:t>Wiler</a:t>
            </a:r>
            <a:r>
              <a:rPr lang="de-CH" sz="1200" dirty="0">
                <a:solidFill>
                  <a:schemeClr val="accent1"/>
                </a:solidFill>
              </a:rPr>
              <a:t> Zeitung vom 11.02.2017</a:t>
            </a:r>
          </a:p>
        </p:txBody>
      </p:sp>
      <p:pic>
        <p:nvPicPr>
          <p:cNvPr id="8" name="Grafik 7"/>
          <p:cNvPicPr/>
          <p:nvPr/>
        </p:nvPicPr>
        <p:blipFill rotWithShape="1">
          <a:blip r:embed="rId2"/>
          <a:srcRect l="4626" t="16779" r="3559" b="69798"/>
          <a:stretch/>
        </p:blipFill>
        <p:spPr bwMode="auto">
          <a:xfrm>
            <a:off x="467544" y="2060848"/>
            <a:ext cx="8208912" cy="8478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855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6719"/>
            <a:ext cx="8676456" cy="642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08512"/>
          </a:xfrm>
        </p:spPr>
        <p:txBody>
          <a:bodyPr>
            <a:normAutofit/>
          </a:bodyPr>
          <a:lstStyle/>
          <a:p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12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6" name="Abgerundetes Rechteck 5"/>
          <p:cNvSpPr/>
          <p:nvPr/>
        </p:nvSpPr>
        <p:spPr>
          <a:xfrm>
            <a:off x="2771800" y="1988840"/>
            <a:ext cx="5400600" cy="2448272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A2D872-AD3D-4D48-A518-8A5228345E40}"/>
              </a:ext>
            </a:extLst>
          </p:cNvPr>
          <p:cNvSpPr txBox="1"/>
          <p:nvPr/>
        </p:nvSpPr>
        <p:spPr>
          <a:xfrm>
            <a:off x="2195736" y="649087"/>
            <a:ext cx="3752052" cy="101566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fr-CH" sz="1200" dirty="0"/>
              <a:t>Paramètres:</a:t>
            </a:r>
          </a:p>
          <a:p>
            <a:pPr marL="171450" indent="-171450">
              <a:buFontTx/>
              <a:buChar char="-"/>
            </a:pPr>
            <a:r>
              <a:rPr lang="fr-CH" sz="1200" dirty="0"/>
              <a:t>courbes référentielles de remplissage </a:t>
            </a:r>
          </a:p>
          <a:p>
            <a:pPr marL="171450" indent="-171450">
              <a:buFontTx/>
              <a:buChar char="-"/>
            </a:pPr>
            <a:r>
              <a:rPr lang="fr-CH" sz="1200" dirty="0"/>
              <a:t>commandes manuelles depuis le poste de télégestion</a:t>
            </a:r>
          </a:p>
          <a:p>
            <a:pPr marL="171450" indent="-171450">
              <a:buFontTx/>
              <a:buChar char="-"/>
            </a:pPr>
            <a:r>
              <a:rPr lang="fr-CH" sz="1200" dirty="0"/>
              <a:t>durée de fonctionnement forcé</a:t>
            </a:r>
          </a:p>
          <a:p>
            <a:pPr marL="171450" indent="-171450">
              <a:buFontTx/>
              <a:buChar char="-"/>
            </a:pPr>
            <a:r>
              <a:rPr lang="fr-CH" sz="1200" dirty="0"/>
              <a:t>etc.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7B654D-9474-41C8-9FC7-EE1143046A5C}"/>
              </a:ext>
            </a:extLst>
          </p:cNvPr>
          <p:cNvSpPr txBox="1"/>
          <p:nvPr/>
        </p:nvSpPr>
        <p:spPr>
          <a:xfrm>
            <a:off x="2915816" y="1706324"/>
            <a:ext cx="936104" cy="2769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fr-CH" sz="1200" dirty="0"/>
              <a:t>Télégestion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D3E219-33E0-473B-9998-B34F10951AF8}"/>
              </a:ext>
            </a:extLst>
          </p:cNvPr>
          <p:cNvSpPr txBox="1"/>
          <p:nvPr/>
        </p:nvSpPr>
        <p:spPr>
          <a:xfrm>
            <a:off x="2447764" y="3212976"/>
            <a:ext cx="936104" cy="2769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fr-CH" sz="1200" dirty="0"/>
              <a:t>Ouvrages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5426D9-D110-4C64-9CA5-18EC194F9BDA}"/>
              </a:ext>
            </a:extLst>
          </p:cNvPr>
          <p:cNvSpPr txBox="1"/>
          <p:nvPr/>
        </p:nvSpPr>
        <p:spPr>
          <a:xfrm>
            <a:off x="1043608" y="4176695"/>
            <a:ext cx="1774540" cy="2769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fr-CH" sz="1200" dirty="0"/>
              <a:t>Equipements techniques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FA644B-73E8-4AB0-AE63-401F9545BBCB}"/>
              </a:ext>
            </a:extLst>
          </p:cNvPr>
          <p:cNvSpPr txBox="1"/>
          <p:nvPr/>
        </p:nvSpPr>
        <p:spPr>
          <a:xfrm>
            <a:off x="1321296" y="3899696"/>
            <a:ext cx="936104" cy="2769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endParaRPr lang="fr-CH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578232-4F74-40AD-A5DB-CFB901F45365}"/>
              </a:ext>
            </a:extLst>
          </p:cNvPr>
          <p:cNvSpPr txBox="1"/>
          <p:nvPr/>
        </p:nvSpPr>
        <p:spPr>
          <a:xfrm>
            <a:off x="852736" y="6176337"/>
            <a:ext cx="2592288" cy="2769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fr-CH" sz="1200" dirty="0"/>
              <a:t>Commandes individuelles / processus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0B3200-2DAF-4403-A953-0B2C8E0CBBAC}"/>
              </a:ext>
            </a:extLst>
          </p:cNvPr>
          <p:cNvSpPr txBox="1"/>
          <p:nvPr/>
        </p:nvSpPr>
        <p:spPr>
          <a:xfrm>
            <a:off x="457200" y="2311973"/>
            <a:ext cx="1582680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fr-CH" sz="1200" dirty="0"/>
              <a:t>Jauges de niveau: </a:t>
            </a:r>
            <a:br>
              <a:rPr lang="fr-CH" sz="1200" dirty="0"/>
            </a:br>
            <a:r>
              <a:rPr lang="fr-CH" sz="1200" dirty="0"/>
              <a:t>réservoir fournisseur / réservoir récepteur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B67492-E3B7-4BAE-B595-AA5964CB63BB}"/>
              </a:ext>
            </a:extLst>
          </p:cNvPr>
          <p:cNvSpPr txBox="1"/>
          <p:nvPr/>
        </p:nvSpPr>
        <p:spPr>
          <a:xfrm>
            <a:off x="6012160" y="1825232"/>
            <a:ext cx="720080" cy="2769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fr-CH" sz="1200" dirty="0"/>
              <a:t>Alarme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61A51A-0A7B-4DC8-9417-77A663CB84B4}"/>
              </a:ext>
            </a:extLst>
          </p:cNvPr>
          <p:cNvSpPr txBox="1"/>
          <p:nvPr/>
        </p:nvSpPr>
        <p:spPr>
          <a:xfrm>
            <a:off x="6372200" y="2369352"/>
            <a:ext cx="828092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fr-CH" sz="1200" dirty="0"/>
              <a:t>Contrôle </a:t>
            </a:r>
            <a:br>
              <a:rPr lang="fr-CH" sz="1200" dirty="0"/>
            </a:br>
            <a:r>
              <a:rPr lang="fr-CH" sz="1200" dirty="0"/>
              <a:t>des accès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3911E4-3C6A-4011-9C5B-D3FB1B2E1FEB}"/>
              </a:ext>
            </a:extLst>
          </p:cNvPr>
          <p:cNvSpPr txBox="1"/>
          <p:nvPr/>
        </p:nvSpPr>
        <p:spPr>
          <a:xfrm>
            <a:off x="3197442" y="3732711"/>
            <a:ext cx="1656184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fr-CH" sz="1200" dirty="0"/>
              <a:t>Commande de pompe </a:t>
            </a:r>
            <a:br>
              <a:rPr lang="fr-CH" sz="1200" dirty="0"/>
            </a:br>
            <a:r>
              <a:rPr lang="fr-CH" sz="1200" dirty="0"/>
              <a:t>avec anti-marche à vide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BE608B-0419-4936-9CF0-734EE5434D9D}"/>
              </a:ext>
            </a:extLst>
          </p:cNvPr>
          <p:cNvSpPr txBox="1"/>
          <p:nvPr/>
        </p:nvSpPr>
        <p:spPr>
          <a:xfrm>
            <a:off x="3646512" y="2503929"/>
            <a:ext cx="2414228" cy="2769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fr-CH" sz="1200" dirty="0"/>
              <a:t>Gestion automatique des réservoirs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7967BD-BD44-4BC6-A6FC-C567A02D988A}"/>
              </a:ext>
            </a:extLst>
          </p:cNvPr>
          <p:cNvSpPr txBox="1"/>
          <p:nvPr/>
        </p:nvSpPr>
        <p:spPr>
          <a:xfrm>
            <a:off x="5796136" y="3730336"/>
            <a:ext cx="1656184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fr-CH" sz="1200" dirty="0"/>
              <a:t>Commande de pompe </a:t>
            </a:r>
            <a:br>
              <a:rPr lang="fr-CH" sz="1200" dirty="0"/>
            </a:br>
            <a:r>
              <a:rPr lang="fr-CH" sz="1200" dirty="0"/>
              <a:t>avec anti-marche à vide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0EA6D4-6BAE-40DD-8A54-A1555C1CCFAE}"/>
              </a:ext>
            </a:extLst>
          </p:cNvPr>
          <p:cNvSpPr txBox="1"/>
          <p:nvPr/>
        </p:nvSpPr>
        <p:spPr>
          <a:xfrm>
            <a:off x="7594893" y="3750827"/>
            <a:ext cx="1044116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fr-CH" sz="1200" dirty="0"/>
              <a:t>Commande </a:t>
            </a:r>
            <a:br>
              <a:rPr lang="fr-CH" sz="1200" dirty="0"/>
            </a:br>
            <a:r>
              <a:rPr lang="fr-CH" sz="1200" dirty="0"/>
              <a:t>du trop-plein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47AB3A-06EF-45C2-B306-2D0EFDB02A32}"/>
              </a:ext>
            </a:extLst>
          </p:cNvPr>
          <p:cNvSpPr txBox="1"/>
          <p:nvPr/>
        </p:nvSpPr>
        <p:spPr>
          <a:xfrm>
            <a:off x="4434181" y="4509120"/>
            <a:ext cx="338554" cy="9098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vert270" wrap="square" rtlCol="0">
            <a:spAutoFit/>
          </a:bodyPr>
          <a:lstStyle/>
          <a:p>
            <a:pPr algn="ctr"/>
            <a:r>
              <a:rPr lang="fr-CH" sz="1000" dirty="0"/>
              <a:t>Débitmètre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EF31E9-1179-42BE-A28E-EEA2E37ADECF}"/>
              </a:ext>
            </a:extLst>
          </p:cNvPr>
          <p:cNvSpPr txBox="1"/>
          <p:nvPr/>
        </p:nvSpPr>
        <p:spPr>
          <a:xfrm>
            <a:off x="7031015" y="4509120"/>
            <a:ext cx="338554" cy="9098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vert270" wrap="square" rtlCol="0">
            <a:spAutoFit/>
          </a:bodyPr>
          <a:lstStyle/>
          <a:p>
            <a:r>
              <a:rPr lang="fr-CH" sz="1000" dirty="0"/>
              <a:t>Débitmètre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1CF286-07C1-4859-BF9A-A658D31EFF7D}"/>
              </a:ext>
            </a:extLst>
          </p:cNvPr>
          <p:cNvSpPr txBox="1"/>
          <p:nvPr/>
        </p:nvSpPr>
        <p:spPr>
          <a:xfrm>
            <a:off x="4772735" y="4512399"/>
            <a:ext cx="338554" cy="15808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vert270" wrap="square" rtlCol="0">
            <a:spAutoFit/>
          </a:bodyPr>
          <a:lstStyle/>
          <a:p>
            <a:pPr algn="ctr"/>
            <a:r>
              <a:rPr lang="fr-CH" sz="1000" dirty="0"/>
              <a:t>Contrôleur de dépression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48DFD6-E7D3-4C72-AD82-B0B2252608E5}"/>
              </a:ext>
            </a:extLst>
          </p:cNvPr>
          <p:cNvSpPr txBox="1"/>
          <p:nvPr/>
        </p:nvSpPr>
        <p:spPr>
          <a:xfrm>
            <a:off x="7379913" y="4509120"/>
            <a:ext cx="338554" cy="15808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vert270" wrap="square" rtlCol="0">
            <a:spAutoFit/>
          </a:bodyPr>
          <a:lstStyle/>
          <a:p>
            <a:pPr algn="ctr"/>
            <a:r>
              <a:rPr lang="fr-CH" sz="1000" dirty="0"/>
              <a:t>Contrôleur de dépression </a:t>
            </a:r>
          </a:p>
        </p:txBody>
      </p:sp>
    </p:spTree>
    <p:extLst>
      <p:ext uri="{BB962C8B-B14F-4D97-AF65-F5344CB8AC3E}">
        <p14:creationId xmlns:p14="http://schemas.microsoft.com/office/powerpoint/2010/main" val="304356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err="1"/>
              <a:t>Défaillance</a:t>
            </a:r>
            <a:r>
              <a:rPr lang="de-CH" dirty="0"/>
              <a:t> </a:t>
            </a:r>
            <a:r>
              <a:rPr lang="de-CH" dirty="0" err="1"/>
              <a:t>technique</a:t>
            </a:r>
            <a:r>
              <a:rPr lang="de-CH" dirty="0"/>
              <a:t>: </a:t>
            </a:r>
            <a:r>
              <a:rPr lang="de-CH" dirty="0" err="1"/>
              <a:t>incidences</a:t>
            </a:r>
            <a:r>
              <a:rPr lang="de-CH" dirty="0"/>
              <a:t>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 err="1"/>
              <a:t>Dépend</a:t>
            </a:r>
            <a:r>
              <a:rPr lang="de-CH" dirty="0"/>
              <a:t> du </a:t>
            </a:r>
            <a:r>
              <a:rPr lang="de-CH" dirty="0" err="1"/>
              <a:t>nombre</a:t>
            </a:r>
            <a:r>
              <a:rPr lang="de-CH" dirty="0"/>
              <a:t> de </a:t>
            </a:r>
            <a:r>
              <a:rPr lang="de-CH" dirty="0" err="1"/>
              <a:t>fonctions</a:t>
            </a:r>
            <a:r>
              <a:rPr lang="de-CH" dirty="0"/>
              <a:t> </a:t>
            </a:r>
            <a:r>
              <a:rPr lang="de-CH" dirty="0" err="1"/>
              <a:t>assistées</a:t>
            </a:r>
            <a:r>
              <a:rPr lang="de-CH" dirty="0"/>
              <a:t> par </a:t>
            </a:r>
            <a:r>
              <a:rPr lang="de-CH" dirty="0" err="1"/>
              <a:t>ordinateur</a:t>
            </a:r>
            <a:endParaRPr lang="de-CH" dirty="0"/>
          </a:p>
          <a:p>
            <a:r>
              <a:rPr lang="de-CH" dirty="0"/>
              <a:t>Comment </a:t>
            </a:r>
            <a:r>
              <a:rPr lang="de-CH" dirty="0" err="1"/>
              <a:t>gérer</a:t>
            </a:r>
            <a:r>
              <a:rPr lang="de-CH" dirty="0"/>
              <a:t> la </a:t>
            </a:r>
            <a:r>
              <a:rPr lang="de-CH" dirty="0" err="1"/>
              <a:t>distribution</a:t>
            </a:r>
            <a:r>
              <a:rPr lang="de-CH" dirty="0"/>
              <a:t>?</a:t>
            </a:r>
          </a:p>
          <a:p>
            <a:r>
              <a:rPr lang="de-CH" dirty="0"/>
              <a:t>Gestion des </a:t>
            </a:r>
            <a:r>
              <a:rPr lang="de-CH" dirty="0" err="1"/>
              <a:t>réservoirs</a:t>
            </a:r>
            <a:r>
              <a:rPr lang="de-CH" dirty="0"/>
              <a:t> par </a:t>
            </a:r>
            <a:r>
              <a:rPr lang="de-CH" dirty="0" err="1"/>
              <a:t>commande</a:t>
            </a:r>
            <a:r>
              <a:rPr lang="de-CH" dirty="0"/>
              <a:t> manuelle</a:t>
            </a:r>
          </a:p>
          <a:p>
            <a:r>
              <a:rPr lang="de-CH" dirty="0"/>
              <a:t>Analyse des </a:t>
            </a:r>
            <a:r>
              <a:rPr lang="de-CH" dirty="0" err="1"/>
              <a:t>causes</a:t>
            </a:r>
            <a:r>
              <a:rPr lang="de-CH" dirty="0"/>
              <a:t> et </a:t>
            </a:r>
            <a:r>
              <a:rPr lang="de-CH" dirty="0" err="1"/>
              <a:t>réparation</a:t>
            </a:r>
            <a:r>
              <a:rPr lang="de-CH" dirty="0"/>
              <a:t> des </a:t>
            </a:r>
            <a:r>
              <a:rPr lang="de-CH" dirty="0" err="1"/>
              <a:t>dommages</a:t>
            </a:r>
            <a:endParaRPr lang="de-CH" dirty="0"/>
          </a:p>
          <a:p>
            <a:r>
              <a:rPr lang="de-CH" dirty="0"/>
              <a:t>Vos </a:t>
            </a:r>
            <a:r>
              <a:rPr lang="de-CH" dirty="0" err="1"/>
              <a:t>commandes</a:t>
            </a:r>
            <a:r>
              <a:rPr lang="de-CH" dirty="0"/>
              <a:t> de </a:t>
            </a:r>
            <a:r>
              <a:rPr lang="de-CH" dirty="0" err="1"/>
              <a:t>machines</a:t>
            </a:r>
            <a:r>
              <a:rPr lang="de-CH" dirty="0"/>
              <a:t> </a:t>
            </a:r>
            <a:r>
              <a:rPr lang="de-CH" dirty="0" err="1"/>
              <a:t>fonctionnent-elles</a:t>
            </a:r>
            <a:r>
              <a:rPr lang="de-CH" dirty="0"/>
              <a:t> </a:t>
            </a:r>
            <a:r>
              <a:rPr lang="de-CH" dirty="0" err="1"/>
              <a:t>encore</a:t>
            </a:r>
            <a:r>
              <a:rPr lang="de-CH" dirty="0"/>
              <a:t>?</a:t>
            </a:r>
          </a:p>
          <a:p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économies</a:t>
            </a:r>
            <a:r>
              <a:rPr lang="de-CH" dirty="0"/>
              <a:t> </a:t>
            </a:r>
            <a:r>
              <a:rPr lang="de-CH" dirty="0" err="1"/>
              <a:t>sur</a:t>
            </a:r>
            <a:r>
              <a:rPr lang="de-CH" dirty="0"/>
              <a:t> </a:t>
            </a:r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coûts</a:t>
            </a:r>
            <a:r>
              <a:rPr lang="de-CH" dirty="0"/>
              <a:t> </a:t>
            </a:r>
            <a:r>
              <a:rPr lang="de-CH" dirty="0" err="1"/>
              <a:t>d’achat</a:t>
            </a:r>
            <a:r>
              <a:rPr lang="de-CH" dirty="0"/>
              <a:t> </a:t>
            </a:r>
            <a:r>
              <a:rPr lang="de-CH" dirty="0" err="1"/>
              <a:t>ont</a:t>
            </a:r>
            <a:r>
              <a:rPr lang="de-CH" dirty="0"/>
              <a:t> des </a:t>
            </a:r>
            <a:r>
              <a:rPr lang="de-CH" dirty="0" err="1"/>
              <a:t>effets</a:t>
            </a:r>
            <a:r>
              <a:rPr lang="de-CH" dirty="0"/>
              <a:t> </a:t>
            </a:r>
            <a:r>
              <a:rPr lang="de-CH" dirty="0" err="1"/>
              <a:t>qui</a:t>
            </a:r>
            <a:r>
              <a:rPr lang="de-CH" dirty="0"/>
              <a:t> se </a:t>
            </a:r>
            <a:r>
              <a:rPr lang="de-CH" dirty="0" err="1"/>
              <a:t>voient</a:t>
            </a:r>
            <a:r>
              <a:rPr lang="de-CH" dirty="0"/>
              <a:t> </a:t>
            </a:r>
            <a:r>
              <a:rPr lang="de-CH" dirty="0" err="1"/>
              <a:t>uniquement</a:t>
            </a:r>
            <a:r>
              <a:rPr lang="de-CH" dirty="0"/>
              <a:t> en </a:t>
            </a:r>
            <a:r>
              <a:rPr lang="de-CH" dirty="0" err="1"/>
              <a:t>cas</a:t>
            </a:r>
            <a:r>
              <a:rPr lang="de-CH" dirty="0"/>
              <a:t> </a:t>
            </a:r>
            <a:r>
              <a:rPr lang="de-CH" dirty="0" err="1"/>
              <a:t>d’urgence</a:t>
            </a:r>
            <a:r>
              <a:rPr lang="de-CH" dirty="0"/>
              <a:t>.</a:t>
            </a:r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13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7383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9083352" cy="1152128"/>
          </a:xfrm>
        </p:spPr>
        <p:txBody>
          <a:bodyPr>
            <a:normAutofit/>
          </a:bodyPr>
          <a:lstStyle/>
          <a:p>
            <a:r>
              <a:rPr lang="de-CH" dirty="0" err="1"/>
              <a:t>Scénario</a:t>
            </a:r>
            <a:r>
              <a:rPr lang="de-CH" dirty="0"/>
              <a:t> 4 «</a:t>
            </a:r>
            <a:r>
              <a:rPr lang="de-CH" dirty="0" err="1"/>
              <a:t>Maliciels</a:t>
            </a:r>
            <a:r>
              <a:rPr lang="de-CH" dirty="0"/>
              <a:t> </a:t>
            </a:r>
            <a:r>
              <a:rPr lang="de-CH" dirty="0" err="1"/>
              <a:t>envahisseurs</a:t>
            </a:r>
            <a:r>
              <a:rPr lang="de-CH" dirty="0"/>
              <a:t>»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96974" y="2060848"/>
            <a:ext cx="2689825" cy="4065315"/>
          </a:xfrm>
        </p:spPr>
        <p:txBody>
          <a:bodyPr/>
          <a:lstStyle/>
          <a:p>
            <a:r>
              <a:rPr lang="de-CH" b="1" dirty="0" err="1"/>
              <a:t>WannaCry</a:t>
            </a:r>
            <a:br>
              <a:rPr lang="de-CH" dirty="0"/>
            </a:br>
            <a:r>
              <a:rPr lang="de-CH" dirty="0" err="1"/>
              <a:t>mai</a:t>
            </a:r>
            <a:r>
              <a:rPr lang="de-CH" dirty="0"/>
              <a:t> 2017</a:t>
            </a:r>
          </a:p>
          <a:p>
            <a:r>
              <a:rPr lang="de-CH" b="1" dirty="0" err="1"/>
              <a:t>Petya</a:t>
            </a:r>
            <a:br>
              <a:rPr lang="de-CH" dirty="0"/>
            </a:br>
            <a:r>
              <a:rPr lang="de-CH" dirty="0" err="1"/>
              <a:t>juin</a:t>
            </a:r>
            <a:r>
              <a:rPr lang="de-CH" dirty="0"/>
              <a:t> 2017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14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9" name="Textfeld 8"/>
          <p:cNvSpPr txBox="1"/>
          <p:nvPr/>
        </p:nvSpPr>
        <p:spPr>
          <a:xfrm>
            <a:off x="467544" y="6104329"/>
            <a:ext cx="55294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200" dirty="0">
                <a:solidFill>
                  <a:schemeClr val="accent1"/>
                </a:solidFill>
              </a:rPr>
              <a:t>Source: www.melani.admin.ch</a:t>
            </a:r>
          </a:p>
        </p:txBody>
      </p:sp>
      <p:pic>
        <p:nvPicPr>
          <p:cNvPr id="10" name="Grafik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0848"/>
            <a:ext cx="5529431" cy="407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5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Effets des </a:t>
            </a:r>
            <a:r>
              <a:rPr lang="de-CH" dirty="0" err="1"/>
              <a:t>maliciels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065315"/>
          </a:xfrm>
        </p:spPr>
        <p:txBody>
          <a:bodyPr>
            <a:normAutofit/>
          </a:bodyPr>
          <a:lstStyle/>
          <a:p>
            <a:r>
              <a:rPr lang="de-CH" dirty="0" err="1"/>
              <a:t>Serveurs</a:t>
            </a:r>
            <a:r>
              <a:rPr lang="de-CH" dirty="0"/>
              <a:t> </a:t>
            </a:r>
            <a:r>
              <a:rPr lang="de-CH" dirty="0" err="1"/>
              <a:t>cryptés</a:t>
            </a:r>
            <a:r>
              <a:rPr lang="de-CH" dirty="0"/>
              <a:t> </a:t>
            </a:r>
            <a:r>
              <a:rPr lang="de-CH" dirty="0" err="1"/>
              <a:t>ou</a:t>
            </a:r>
            <a:r>
              <a:rPr lang="de-CH" dirty="0"/>
              <a:t> </a:t>
            </a:r>
            <a:r>
              <a:rPr lang="de-CH" dirty="0" err="1"/>
              <a:t>effacés</a:t>
            </a:r>
            <a:endParaRPr lang="de-CH" dirty="0"/>
          </a:p>
          <a:p>
            <a:r>
              <a:rPr lang="de-CH" dirty="0" err="1"/>
              <a:t>Rançon</a:t>
            </a:r>
            <a:r>
              <a:rPr lang="de-CH" dirty="0"/>
              <a:t> de </a:t>
            </a:r>
            <a:r>
              <a:rPr lang="de-CH" dirty="0" err="1"/>
              <a:t>décryptage</a:t>
            </a:r>
            <a:endParaRPr lang="de-CH" dirty="0"/>
          </a:p>
          <a:p>
            <a:pPr lvl="1"/>
            <a:r>
              <a:rPr lang="de-CH" dirty="0"/>
              <a:t>Ne </a:t>
            </a:r>
            <a:r>
              <a:rPr lang="de-CH" dirty="0" err="1"/>
              <a:t>payez</a:t>
            </a:r>
            <a:r>
              <a:rPr lang="de-CH" dirty="0"/>
              <a:t> </a:t>
            </a:r>
            <a:r>
              <a:rPr lang="de-CH" dirty="0" err="1"/>
              <a:t>pas</a:t>
            </a:r>
            <a:r>
              <a:rPr lang="de-CH" dirty="0"/>
              <a:t>, </a:t>
            </a:r>
            <a:r>
              <a:rPr lang="de-CH" dirty="0" err="1"/>
              <a:t>cela</a:t>
            </a:r>
            <a:r>
              <a:rPr lang="de-CH" dirty="0"/>
              <a:t> ne </a:t>
            </a:r>
            <a:r>
              <a:rPr lang="de-CH" dirty="0" err="1"/>
              <a:t>rapporte</a:t>
            </a:r>
            <a:r>
              <a:rPr lang="de-CH" dirty="0"/>
              <a:t> </a:t>
            </a:r>
            <a:r>
              <a:rPr lang="de-CH" dirty="0" err="1"/>
              <a:t>rien</a:t>
            </a:r>
            <a:r>
              <a:rPr lang="de-CH" dirty="0"/>
              <a:t>!</a:t>
            </a:r>
          </a:p>
          <a:p>
            <a:r>
              <a:rPr lang="de-CH" dirty="0"/>
              <a:t>Panne de </a:t>
            </a:r>
            <a:r>
              <a:rPr lang="de-CH" dirty="0" err="1"/>
              <a:t>télégestion</a:t>
            </a:r>
            <a:endParaRPr lang="de-CH" dirty="0"/>
          </a:p>
          <a:p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fonctions</a:t>
            </a:r>
            <a:r>
              <a:rPr lang="de-CH" dirty="0"/>
              <a:t> de </a:t>
            </a:r>
            <a:r>
              <a:rPr lang="de-CH" dirty="0" err="1"/>
              <a:t>télégestion</a:t>
            </a:r>
            <a:r>
              <a:rPr lang="de-CH" dirty="0"/>
              <a:t> ne </a:t>
            </a:r>
            <a:r>
              <a:rPr lang="de-CH" dirty="0" err="1"/>
              <a:t>sont</a:t>
            </a:r>
            <a:r>
              <a:rPr lang="de-CH" dirty="0"/>
              <a:t> en </a:t>
            </a:r>
            <a:r>
              <a:rPr lang="de-CH" dirty="0" err="1"/>
              <a:t>général</a:t>
            </a:r>
            <a:r>
              <a:rPr lang="de-CH" dirty="0"/>
              <a:t> </a:t>
            </a:r>
            <a:r>
              <a:rPr lang="de-CH" dirty="0" err="1"/>
              <a:t>pas</a:t>
            </a:r>
            <a:r>
              <a:rPr lang="de-CH" dirty="0"/>
              <a:t> </a:t>
            </a:r>
            <a:r>
              <a:rPr lang="de-CH" dirty="0" err="1"/>
              <a:t>touchées</a:t>
            </a:r>
            <a:r>
              <a:rPr lang="de-CH" dirty="0"/>
              <a:t>.</a:t>
            </a:r>
          </a:p>
          <a:p>
            <a:pPr lvl="1"/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15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38951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err="1"/>
              <a:t>Scénario</a:t>
            </a:r>
            <a:r>
              <a:rPr lang="de-CH" dirty="0"/>
              <a:t> 5 «</a:t>
            </a:r>
            <a:r>
              <a:rPr lang="de-CH" dirty="0" err="1"/>
              <a:t>Cyberattaques</a:t>
            </a:r>
            <a:r>
              <a:rPr lang="de-CH" dirty="0"/>
              <a:t> </a:t>
            </a:r>
            <a:r>
              <a:rPr lang="de-CH" dirty="0" err="1"/>
              <a:t>ciblées</a:t>
            </a:r>
            <a:r>
              <a:rPr lang="de-CH" dirty="0"/>
              <a:t>»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19255" cy="4065315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16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9" name="Textfeld 8"/>
          <p:cNvSpPr txBox="1"/>
          <p:nvPr/>
        </p:nvSpPr>
        <p:spPr>
          <a:xfrm>
            <a:off x="1475656" y="6104329"/>
            <a:ext cx="6120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200" dirty="0">
                <a:solidFill>
                  <a:schemeClr val="accent1"/>
                </a:solidFill>
              </a:rPr>
              <a:t>Source: www.fotolia.de</a:t>
            </a:r>
          </a:p>
        </p:txBody>
      </p:sp>
      <p:pic>
        <p:nvPicPr>
          <p:cNvPr id="11" name="Grafik 10" descr="L:\KME\Fotos\GEKAUFTE BILDER\Fotolia\Fotolia_143605968_X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0848"/>
            <a:ext cx="6120680" cy="40876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0568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579296" cy="1152128"/>
          </a:xfrm>
        </p:spPr>
        <p:txBody>
          <a:bodyPr>
            <a:normAutofit/>
          </a:bodyPr>
          <a:lstStyle/>
          <a:p>
            <a:r>
              <a:rPr lang="de-CH" dirty="0"/>
              <a:t>Effets des </a:t>
            </a:r>
            <a:r>
              <a:rPr lang="de-CH" dirty="0" err="1"/>
              <a:t>cyberattaques</a:t>
            </a:r>
            <a:r>
              <a:rPr lang="de-CH" dirty="0"/>
              <a:t> </a:t>
            </a:r>
            <a:r>
              <a:rPr lang="de-CH" dirty="0" err="1"/>
              <a:t>ciblées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99989"/>
            <a:ext cx="8229600" cy="4065315"/>
          </a:xfrm>
        </p:spPr>
        <p:txBody>
          <a:bodyPr>
            <a:normAutofit fontScale="85000" lnSpcReduction="20000"/>
          </a:bodyPr>
          <a:lstStyle/>
          <a:p>
            <a:r>
              <a:rPr lang="de-CH" dirty="0"/>
              <a:t>Programmes de </a:t>
            </a:r>
            <a:r>
              <a:rPr lang="de-CH" dirty="0" err="1"/>
              <a:t>télégestion</a:t>
            </a:r>
            <a:r>
              <a:rPr lang="de-CH" dirty="0"/>
              <a:t> </a:t>
            </a:r>
            <a:r>
              <a:rPr lang="de-CH" dirty="0" err="1"/>
              <a:t>modifiés</a:t>
            </a:r>
            <a:r>
              <a:rPr lang="de-CH" dirty="0"/>
              <a:t> </a:t>
            </a:r>
            <a:r>
              <a:rPr lang="de-CH" dirty="0" err="1"/>
              <a:t>ou</a:t>
            </a:r>
            <a:r>
              <a:rPr lang="de-CH" dirty="0"/>
              <a:t> </a:t>
            </a:r>
            <a:r>
              <a:rPr lang="de-CH" dirty="0" err="1"/>
              <a:t>effacés</a:t>
            </a:r>
            <a:endParaRPr lang="de-CH" dirty="0"/>
          </a:p>
          <a:p>
            <a:r>
              <a:rPr lang="de-CH" dirty="0" err="1"/>
              <a:t>Falsification</a:t>
            </a:r>
            <a:r>
              <a:rPr lang="de-CH" dirty="0"/>
              <a:t> des </a:t>
            </a:r>
            <a:r>
              <a:rPr lang="de-CH" dirty="0" err="1"/>
              <a:t>valeurs</a:t>
            </a:r>
            <a:r>
              <a:rPr lang="de-CH" dirty="0"/>
              <a:t> </a:t>
            </a:r>
            <a:r>
              <a:rPr lang="de-CH" dirty="0" err="1"/>
              <a:t>d’exploitation</a:t>
            </a:r>
            <a:endParaRPr lang="de-CH" dirty="0"/>
          </a:p>
          <a:p>
            <a:r>
              <a:rPr lang="de-CH" dirty="0" err="1"/>
              <a:t>Modification</a:t>
            </a:r>
            <a:r>
              <a:rPr lang="de-CH" dirty="0"/>
              <a:t> des </a:t>
            </a:r>
            <a:r>
              <a:rPr lang="de-CH" dirty="0" err="1"/>
              <a:t>mots</a:t>
            </a:r>
            <a:r>
              <a:rPr lang="de-CH" dirty="0"/>
              <a:t> de passe</a:t>
            </a:r>
          </a:p>
          <a:p>
            <a:r>
              <a:rPr lang="de-CH" dirty="0" err="1"/>
              <a:t>Blocage</a:t>
            </a:r>
            <a:r>
              <a:rPr lang="de-CH" dirty="0"/>
              <a:t> des </a:t>
            </a:r>
            <a:r>
              <a:rPr lang="de-CH" dirty="0" err="1"/>
              <a:t>systèmes</a:t>
            </a:r>
            <a:r>
              <a:rPr lang="de-CH" dirty="0"/>
              <a:t> (</a:t>
            </a:r>
            <a:r>
              <a:rPr lang="de-CH" dirty="0" err="1"/>
              <a:t>défaillance</a:t>
            </a:r>
            <a:r>
              <a:rPr lang="de-CH" dirty="0"/>
              <a:t> </a:t>
            </a:r>
            <a:r>
              <a:rPr lang="de-CH" dirty="0" err="1"/>
              <a:t>technique</a:t>
            </a:r>
            <a:r>
              <a:rPr lang="de-CH" dirty="0"/>
              <a:t> </a:t>
            </a:r>
            <a:r>
              <a:rPr lang="de-CH" dirty="0" err="1"/>
              <a:t>simulée</a:t>
            </a:r>
            <a:r>
              <a:rPr lang="de-CH" dirty="0"/>
              <a:t>)</a:t>
            </a:r>
          </a:p>
          <a:p>
            <a:r>
              <a:rPr lang="de-CH" dirty="0" err="1"/>
              <a:t>Programmation</a:t>
            </a:r>
            <a:r>
              <a:rPr lang="de-CH" dirty="0"/>
              <a:t> virale des </a:t>
            </a:r>
            <a:r>
              <a:rPr lang="de-CH" dirty="0" err="1"/>
              <a:t>attaques</a:t>
            </a:r>
            <a:endParaRPr lang="de-CH" dirty="0"/>
          </a:p>
          <a:p>
            <a:r>
              <a:rPr lang="de-CH" dirty="0" err="1"/>
              <a:t>Aucune</a:t>
            </a:r>
            <a:r>
              <a:rPr lang="de-CH" dirty="0"/>
              <a:t> </a:t>
            </a:r>
            <a:r>
              <a:rPr lang="de-CH" dirty="0" err="1"/>
              <a:t>protection</a:t>
            </a:r>
            <a:r>
              <a:rPr lang="de-CH" dirty="0"/>
              <a:t> possible à 100%. Si </a:t>
            </a:r>
            <a:r>
              <a:rPr lang="de-CH" dirty="0" err="1"/>
              <a:t>un</a:t>
            </a:r>
            <a:r>
              <a:rPr lang="de-CH" dirty="0"/>
              <a:t> </a:t>
            </a:r>
            <a:r>
              <a:rPr lang="de-CH" dirty="0" err="1"/>
              <a:t>hacker</a:t>
            </a:r>
            <a:r>
              <a:rPr lang="de-CH" dirty="0"/>
              <a:t> veut </a:t>
            </a:r>
            <a:r>
              <a:rPr lang="de-CH" dirty="0" err="1"/>
              <a:t>pénétrer</a:t>
            </a:r>
            <a:r>
              <a:rPr lang="de-CH" dirty="0"/>
              <a:t> </a:t>
            </a:r>
            <a:r>
              <a:rPr lang="de-CH" dirty="0" err="1"/>
              <a:t>dans</a:t>
            </a:r>
            <a:r>
              <a:rPr lang="de-CH" dirty="0"/>
              <a:t> </a:t>
            </a:r>
            <a:r>
              <a:rPr lang="de-CH" dirty="0" err="1"/>
              <a:t>un</a:t>
            </a:r>
            <a:r>
              <a:rPr lang="de-CH" dirty="0"/>
              <a:t> </a:t>
            </a:r>
            <a:r>
              <a:rPr lang="de-CH" dirty="0" err="1"/>
              <a:t>système</a:t>
            </a:r>
            <a:r>
              <a:rPr lang="de-CH" dirty="0"/>
              <a:t>, </a:t>
            </a:r>
            <a:r>
              <a:rPr lang="de-CH" dirty="0" err="1"/>
              <a:t>il</a:t>
            </a:r>
            <a:r>
              <a:rPr lang="de-CH" dirty="0"/>
              <a:t> y </a:t>
            </a:r>
            <a:r>
              <a:rPr lang="de-CH" dirty="0" err="1"/>
              <a:t>arrivera</a:t>
            </a:r>
            <a:r>
              <a:rPr lang="de-CH" dirty="0"/>
              <a:t> </a:t>
            </a:r>
            <a:r>
              <a:rPr lang="de-CH" dirty="0" err="1"/>
              <a:t>pour</a:t>
            </a:r>
            <a:r>
              <a:rPr lang="de-CH" dirty="0"/>
              <a:t> </a:t>
            </a:r>
            <a:r>
              <a:rPr lang="de-CH" dirty="0" err="1"/>
              <a:t>autant</a:t>
            </a:r>
            <a:r>
              <a:rPr lang="de-CH" dirty="0"/>
              <a:t> </a:t>
            </a:r>
            <a:r>
              <a:rPr lang="de-CH" dirty="0" err="1"/>
              <a:t>qu’il</a:t>
            </a:r>
            <a:r>
              <a:rPr lang="de-CH" dirty="0"/>
              <a:t> </a:t>
            </a:r>
            <a:r>
              <a:rPr lang="de-CH" dirty="0" err="1"/>
              <a:t>soit</a:t>
            </a:r>
            <a:r>
              <a:rPr lang="de-CH" dirty="0"/>
              <a:t> </a:t>
            </a:r>
            <a:r>
              <a:rPr lang="de-CH" dirty="0" err="1"/>
              <a:t>prêt</a:t>
            </a:r>
            <a:r>
              <a:rPr lang="de-CH" dirty="0"/>
              <a:t> à </a:t>
            </a:r>
            <a:r>
              <a:rPr lang="de-CH" dirty="0" err="1"/>
              <a:t>fournir</a:t>
            </a:r>
            <a:r>
              <a:rPr lang="de-CH" dirty="0"/>
              <a:t> </a:t>
            </a:r>
            <a:r>
              <a:rPr lang="de-CH" dirty="0" err="1"/>
              <a:t>l’effort</a:t>
            </a:r>
            <a:r>
              <a:rPr lang="de-CH" dirty="0"/>
              <a:t> </a:t>
            </a:r>
            <a:r>
              <a:rPr lang="de-CH" dirty="0" err="1"/>
              <a:t>nécessaire</a:t>
            </a:r>
            <a:r>
              <a:rPr lang="de-CH" dirty="0"/>
              <a:t>.</a:t>
            </a:r>
          </a:p>
          <a:p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systèmes</a:t>
            </a:r>
            <a:r>
              <a:rPr lang="de-CH" dirty="0"/>
              <a:t> </a:t>
            </a:r>
            <a:r>
              <a:rPr lang="de-CH" dirty="0" err="1"/>
              <a:t>les</a:t>
            </a:r>
            <a:r>
              <a:rPr lang="de-CH" dirty="0"/>
              <a:t> plus </a:t>
            </a:r>
            <a:r>
              <a:rPr lang="de-CH" dirty="0" err="1"/>
              <a:t>exposés</a:t>
            </a:r>
            <a:r>
              <a:rPr lang="de-CH" dirty="0"/>
              <a:t> </a:t>
            </a:r>
            <a:r>
              <a:rPr lang="de-CH" dirty="0" err="1"/>
              <a:t>sont</a:t>
            </a:r>
            <a:r>
              <a:rPr lang="de-CH" dirty="0"/>
              <a:t> </a:t>
            </a:r>
            <a:r>
              <a:rPr lang="de-CH" dirty="0" err="1"/>
              <a:t>ceux</a:t>
            </a:r>
            <a:r>
              <a:rPr lang="de-CH" dirty="0"/>
              <a:t> </a:t>
            </a:r>
            <a:r>
              <a:rPr lang="de-CH" dirty="0" err="1"/>
              <a:t>qui</a:t>
            </a:r>
            <a:r>
              <a:rPr lang="de-CH" dirty="0"/>
              <a:t> </a:t>
            </a:r>
            <a:r>
              <a:rPr lang="de-CH" dirty="0" err="1"/>
              <a:t>sont</a:t>
            </a:r>
            <a:r>
              <a:rPr lang="de-CH" dirty="0"/>
              <a:t> </a:t>
            </a:r>
            <a:r>
              <a:rPr lang="de-CH" dirty="0" err="1"/>
              <a:t>reliés</a:t>
            </a:r>
            <a:r>
              <a:rPr lang="de-CH" dirty="0"/>
              <a:t> à </a:t>
            </a:r>
            <a:r>
              <a:rPr lang="de-CH" dirty="0" err="1"/>
              <a:t>l’internet</a:t>
            </a:r>
            <a:r>
              <a:rPr lang="de-CH" dirty="0"/>
              <a:t>.</a:t>
            </a:r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17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02111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18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pic>
        <p:nvPicPr>
          <p:cNvPr id="15362" name="Picture 2" descr="L:\KME\Fotos\GEKAUFTE BILDER\Fotolia\Fotolia_188516872_X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44" y="764704"/>
            <a:ext cx="3600000" cy="340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L:\KME\Fotos\GEKAUFTE BILDER\Fotolia\Fotolia_188523753_X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480" y="980729"/>
            <a:ext cx="3600000" cy="340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L:\KME\Fotos\GEKAUFTE BILDER\Fotolia\Fotolia_125066210_X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07256"/>
            <a:ext cx="3600000" cy="311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467944" y="6104329"/>
            <a:ext cx="8424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200" dirty="0">
                <a:solidFill>
                  <a:schemeClr val="accent1"/>
                </a:solidFill>
              </a:rPr>
              <a:t>Source: www.fotolia.de</a:t>
            </a:r>
          </a:p>
        </p:txBody>
      </p:sp>
    </p:spTree>
    <p:extLst>
      <p:ext uri="{BB962C8B-B14F-4D97-AF65-F5344CB8AC3E}">
        <p14:creationId xmlns:p14="http://schemas.microsoft.com/office/powerpoint/2010/main" val="294471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Nota </a:t>
            </a:r>
            <a:r>
              <a:rPr lang="de-CH" dirty="0" err="1"/>
              <a:t>bene</a:t>
            </a:r>
            <a:r>
              <a:rPr lang="de-CH" dirty="0"/>
              <a:t>: </a:t>
            </a:r>
            <a:r>
              <a:rPr lang="de-CH" dirty="0" err="1"/>
              <a:t>analyse</a:t>
            </a:r>
            <a:r>
              <a:rPr lang="de-CH" dirty="0"/>
              <a:t> des </a:t>
            </a:r>
            <a:r>
              <a:rPr lang="de-CH" dirty="0" err="1"/>
              <a:t>risques</a:t>
            </a:r>
            <a:endParaRPr lang="de-CH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4075567"/>
              </p:ext>
            </p:extLst>
          </p:nvPr>
        </p:nvGraphicFramePr>
        <p:xfrm>
          <a:off x="2483768" y="1844824"/>
          <a:ext cx="6336704" cy="268224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008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0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Risikofaktoren</a:t>
                      </a:r>
                      <a:endParaRPr lang="de-CH" sz="1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Schaden-potential</a:t>
                      </a:r>
                      <a:endParaRPr lang="de-CH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[1-3]</a:t>
                      </a:r>
                      <a:endParaRPr lang="de-CH" sz="1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</a:rPr>
                        <a:t>Eintrittswahr-scheinlichkeit</a:t>
                      </a:r>
                      <a:endParaRPr lang="de-CH" sz="1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</a:rPr>
                        <a:t>[1-3]</a:t>
                      </a:r>
                      <a:endParaRPr lang="de-CH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CH" sz="1600" b="0" dirty="0">
                          <a:effectLst/>
                        </a:rPr>
                        <a:t>1. Mehrtägiger flächendeckender Stromausfall</a:t>
                      </a:r>
                      <a:endParaRPr lang="de-CH" sz="1800" b="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</a:rPr>
                        <a:t>3</a:t>
                      </a:r>
                      <a:endParaRPr lang="de-CH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</a:rPr>
                        <a:t>1</a:t>
                      </a:r>
                      <a:endParaRPr lang="de-CH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CH" sz="1600" b="0">
                          <a:effectLst/>
                        </a:rPr>
                        <a:t>2. Lokaler Stromausfall</a:t>
                      </a:r>
                      <a:endParaRPr lang="de-CH" sz="1800" b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</a:rPr>
                        <a:t>2</a:t>
                      </a:r>
                      <a:endParaRPr lang="de-CH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</a:rPr>
                        <a:t>2</a:t>
                      </a:r>
                      <a:endParaRPr lang="de-CH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CH" sz="1600" b="0" dirty="0">
                          <a:effectLst/>
                        </a:rPr>
                        <a:t>3. Hardwaredefekt</a:t>
                      </a:r>
                      <a:endParaRPr lang="de-CH" sz="1800" b="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</a:rPr>
                        <a:t>2</a:t>
                      </a:r>
                      <a:endParaRPr lang="de-CH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</a:rPr>
                        <a:t>1</a:t>
                      </a:r>
                      <a:endParaRPr lang="de-CH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CH" sz="1600" b="0" dirty="0">
                          <a:effectLst/>
                        </a:rPr>
                        <a:t>4. Breit gestreute Schadsoftware</a:t>
                      </a:r>
                      <a:endParaRPr lang="de-CH" sz="1800" b="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</a:rPr>
                        <a:t>1</a:t>
                      </a:r>
                      <a:endParaRPr lang="de-CH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</a:rPr>
                        <a:t>3</a:t>
                      </a:r>
                      <a:endParaRPr lang="de-CH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CH" sz="1600" b="0">
                          <a:effectLst/>
                        </a:rPr>
                        <a:t>5. Gezielte Cyber-Attacke</a:t>
                      </a:r>
                      <a:endParaRPr lang="de-CH" sz="1800" b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</a:rPr>
                        <a:t>3</a:t>
                      </a:r>
                      <a:endParaRPr lang="de-CH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2</a:t>
                      </a:r>
                      <a:endParaRPr lang="de-CH" sz="1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CH" sz="1600" b="0">
                          <a:effectLst/>
                        </a:rPr>
                        <a:t>6. ...</a:t>
                      </a:r>
                      <a:endParaRPr lang="de-CH" sz="1800" b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</a:rPr>
                        <a:t> </a:t>
                      </a:r>
                      <a:endParaRPr lang="de-CH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</a:rPr>
                        <a:t> </a:t>
                      </a:r>
                      <a:endParaRPr lang="de-CH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CH" sz="1600" b="0" dirty="0">
                          <a:effectLst/>
                        </a:rPr>
                        <a:t>7. ...</a:t>
                      </a:r>
                      <a:endParaRPr lang="de-CH" sz="1800" b="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600">
                          <a:effectLst/>
                        </a:rPr>
                        <a:t> </a:t>
                      </a:r>
                      <a:endParaRPr lang="de-CH" sz="180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600" dirty="0">
                          <a:effectLst/>
                        </a:rPr>
                        <a:t> </a:t>
                      </a:r>
                      <a:endParaRPr lang="de-CH" sz="1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de-CH" sz="1600" b="0" dirty="0">
                          <a:effectLst/>
                          <a:latin typeface="+mj-lt"/>
                          <a:ea typeface="Times New Roman"/>
                        </a:rPr>
                        <a:t>1 = Gering,</a:t>
                      </a:r>
                      <a:r>
                        <a:rPr lang="de-CH" sz="1600" b="0" baseline="0" dirty="0">
                          <a:effectLst/>
                          <a:latin typeface="+mj-lt"/>
                          <a:ea typeface="Times New Roman"/>
                        </a:rPr>
                        <a:t> 2 = Mittel, 3 = Hoch</a:t>
                      </a:r>
                      <a:endParaRPr lang="de-CH" sz="1600" b="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1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CH" sz="18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19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9" name="Pfeil nach rechts 8"/>
          <p:cNvSpPr/>
          <p:nvPr/>
        </p:nvSpPr>
        <p:spPr>
          <a:xfrm>
            <a:off x="4857750" y="5445224"/>
            <a:ext cx="1207588" cy="432048"/>
          </a:xfrm>
          <a:prstGeom prst="rightArrow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CH"/>
          </a:p>
        </p:txBody>
      </p:sp>
      <p:sp>
        <p:nvSpPr>
          <p:cNvPr id="10" name="Textfeld 26"/>
          <p:cNvSpPr txBox="1"/>
          <p:nvPr/>
        </p:nvSpPr>
        <p:spPr>
          <a:xfrm>
            <a:off x="6300192" y="4941168"/>
            <a:ext cx="2088232" cy="144016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de-CH" b="1" dirty="0">
                <a:effectLst/>
                <a:latin typeface="+mj-lt"/>
                <a:ea typeface="Times New Roman"/>
              </a:rPr>
              <a:t>Niveau de </a:t>
            </a:r>
            <a:r>
              <a:rPr lang="de-CH" b="1" dirty="0" err="1">
                <a:effectLst/>
                <a:latin typeface="+mj-lt"/>
                <a:ea typeface="Times New Roman"/>
              </a:rPr>
              <a:t>risque</a:t>
            </a:r>
            <a:endParaRPr lang="de-CH" dirty="0">
              <a:effectLst/>
              <a:latin typeface="+mj-lt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de-CH" dirty="0" err="1">
                <a:latin typeface="+mj-lt"/>
                <a:ea typeface="Times New Roman"/>
              </a:rPr>
              <a:t>rouge</a:t>
            </a:r>
            <a:r>
              <a:rPr lang="de-CH" dirty="0">
                <a:latin typeface="+mj-lt"/>
                <a:ea typeface="Times New Roman"/>
              </a:rPr>
              <a:t> = </a:t>
            </a:r>
            <a:r>
              <a:rPr lang="de-CH" dirty="0" err="1">
                <a:latin typeface="+mj-lt"/>
                <a:ea typeface="Times New Roman"/>
              </a:rPr>
              <a:t>critique</a:t>
            </a:r>
            <a:endParaRPr lang="de-CH" dirty="0">
              <a:latin typeface="+mj-lt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de-CH" dirty="0">
                <a:latin typeface="+mj-lt"/>
                <a:ea typeface="Times New Roman"/>
              </a:rPr>
              <a:t>orange = </a:t>
            </a:r>
            <a:r>
              <a:rPr lang="de-CH" dirty="0" err="1">
                <a:latin typeface="+mj-lt"/>
                <a:ea typeface="Times New Roman"/>
              </a:rPr>
              <a:t>élevé</a:t>
            </a:r>
            <a:endParaRPr lang="de-CH" dirty="0">
              <a:latin typeface="+mj-lt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de-CH" dirty="0" err="1">
                <a:latin typeface="+mj-lt"/>
                <a:ea typeface="Times New Roman"/>
              </a:rPr>
              <a:t>jaune</a:t>
            </a:r>
            <a:r>
              <a:rPr lang="de-CH" dirty="0">
                <a:latin typeface="+mj-lt"/>
                <a:ea typeface="Times New Roman"/>
              </a:rPr>
              <a:t> = </a:t>
            </a:r>
            <a:r>
              <a:rPr lang="de-CH" dirty="0" err="1">
                <a:latin typeface="+mj-lt"/>
                <a:ea typeface="Times New Roman"/>
              </a:rPr>
              <a:t>moyen</a:t>
            </a:r>
            <a:endParaRPr lang="de-CH" dirty="0">
              <a:latin typeface="+mj-lt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de-CH" dirty="0" err="1">
                <a:latin typeface="+mj-lt"/>
                <a:ea typeface="Times New Roman"/>
              </a:rPr>
              <a:t>vert</a:t>
            </a:r>
            <a:r>
              <a:rPr lang="de-CH" dirty="0">
                <a:effectLst/>
                <a:latin typeface="+mj-lt"/>
                <a:ea typeface="Times New Roman"/>
              </a:rPr>
              <a:t> = </a:t>
            </a:r>
            <a:r>
              <a:rPr lang="de-CH" dirty="0" err="1">
                <a:effectLst/>
                <a:latin typeface="+mj-lt"/>
                <a:ea typeface="Times New Roman"/>
              </a:rPr>
              <a:t>faible</a:t>
            </a:r>
            <a:endParaRPr lang="de-CH" dirty="0">
              <a:effectLst/>
              <a:latin typeface="+mj-lt"/>
              <a:ea typeface="Times New Roman"/>
            </a:endParaRPr>
          </a:p>
        </p:txBody>
      </p:sp>
      <p:sp>
        <p:nvSpPr>
          <p:cNvPr id="11" name="Textfeld 26"/>
          <p:cNvSpPr txBox="1"/>
          <p:nvPr/>
        </p:nvSpPr>
        <p:spPr>
          <a:xfrm>
            <a:off x="467544" y="1770087"/>
            <a:ext cx="1691680" cy="3600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de-CH" b="1" dirty="0">
                <a:effectLst/>
                <a:latin typeface="+mj-lt"/>
                <a:ea typeface="Times New Roman"/>
              </a:rPr>
              <a:t>1. </a:t>
            </a:r>
            <a:r>
              <a:rPr lang="de-CH" b="1" dirty="0" err="1">
                <a:effectLst/>
                <a:latin typeface="+mj-lt"/>
                <a:ea typeface="Times New Roman"/>
              </a:rPr>
              <a:t>Identification</a:t>
            </a:r>
            <a:endParaRPr lang="de-CH" b="1" dirty="0">
              <a:effectLst/>
              <a:latin typeface="+mj-lt"/>
              <a:ea typeface="Times New Roman"/>
            </a:endParaRPr>
          </a:p>
        </p:txBody>
      </p:sp>
      <p:sp>
        <p:nvSpPr>
          <p:cNvPr id="12" name="Textfeld 26"/>
          <p:cNvSpPr txBox="1"/>
          <p:nvPr/>
        </p:nvSpPr>
        <p:spPr>
          <a:xfrm>
            <a:off x="457200" y="3024181"/>
            <a:ext cx="1403648" cy="36004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de-CH" b="1" dirty="0">
                <a:latin typeface="+mj-lt"/>
                <a:ea typeface="Times New Roman"/>
              </a:rPr>
              <a:t>2</a:t>
            </a:r>
            <a:r>
              <a:rPr lang="de-CH" b="1" dirty="0">
                <a:effectLst/>
                <a:latin typeface="+mj-lt"/>
                <a:ea typeface="Times New Roman"/>
              </a:rPr>
              <a:t>. Evaluation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05" y="3476705"/>
            <a:ext cx="3960000" cy="29046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CB9A20-132A-4B71-B9E2-02BD11ACCC65}"/>
              </a:ext>
            </a:extLst>
          </p:cNvPr>
          <p:cNvSpPr txBox="1"/>
          <p:nvPr/>
        </p:nvSpPr>
        <p:spPr>
          <a:xfrm>
            <a:off x="2483768" y="1844824"/>
            <a:ext cx="1823637" cy="30777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fr-CH" sz="1400" b="1" dirty="0"/>
              <a:t>Facteurs de risques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0E826C-B069-4ABC-984C-BE43A52E7B1E}"/>
              </a:ext>
            </a:extLst>
          </p:cNvPr>
          <p:cNvSpPr txBox="1"/>
          <p:nvPr/>
        </p:nvSpPr>
        <p:spPr>
          <a:xfrm>
            <a:off x="6501493" y="1860213"/>
            <a:ext cx="972226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fr-CH" sz="1400" b="1" dirty="0"/>
              <a:t>Dommage potentiel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33202C-673A-4200-A918-2E3BB1C47E5A}"/>
              </a:ext>
            </a:extLst>
          </p:cNvPr>
          <p:cNvSpPr txBox="1"/>
          <p:nvPr/>
        </p:nvSpPr>
        <p:spPr>
          <a:xfrm>
            <a:off x="7491011" y="1844824"/>
            <a:ext cx="1312168" cy="46288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CH" sz="1400" b="1" dirty="0"/>
              <a:t>Probabilité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6DF688-156F-4198-9ABE-FF053842E03D}"/>
              </a:ext>
            </a:extLst>
          </p:cNvPr>
          <p:cNvSpPr txBox="1"/>
          <p:nvPr/>
        </p:nvSpPr>
        <p:spPr>
          <a:xfrm>
            <a:off x="2712039" y="2528441"/>
            <a:ext cx="3789454" cy="30777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fr-CH" sz="1400" dirty="0"/>
              <a:t>Panne d’électricité généralisée de plusieurs jours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43E33D-0502-4E69-839B-6859AB8487BC}"/>
              </a:ext>
            </a:extLst>
          </p:cNvPr>
          <p:cNvSpPr txBox="1"/>
          <p:nvPr/>
        </p:nvSpPr>
        <p:spPr>
          <a:xfrm>
            <a:off x="2712039" y="2793762"/>
            <a:ext cx="3789454" cy="2769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fr-CH" sz="1200" dirty="0"/>
              <a:t>Panne d’électricité localisée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E5AF63-B12A-4987-8BCC-3FAD6C74F5AB}"/>
              </a:ext>
            </a:extLst>
          </p:cNvPr>
          <p:cNvSpPr txBox="1"/>
          <p:nvPr/>
        </p:nvSpPr>
        <p:spPr>
          <a:xfrm>
            <a:off x="2712039" y="3302963"/>
            <a:ext cx="3789454" cy="2769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fr-CH" sz="1200" dirty="0" err="1"/>
              <a:t>Maliciels</a:t>
            </a:r>
            <a:r>
              <a:rPr lang="fr-CH" sz="1200" dirty="0"/>
              <a:t> envahisseurs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DE02E8-A3CE-4D25-8847-5D2F69EE9611}"/>
              </a:ext>
            </a:extLst>
          </p:cNvPr>
          <p:cNvSpPr txBox="1"/>
          <p:nvPr/>
        </p:nvSpPr>
        <p:spPr>
          <a:xfrm>
            <a:off x="2712039" y="3058419"/>
            <a:ext cx="3789454" cy="2769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fr-CH" sz="1200" dirty="0"/>
              <a:t>Défaillance technique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6ACDB5-6EB4-485E-ADDB-299286FB87F1}"/>
              </a:ext>
            </a:extLst>
          </p:cNvPr>
          <p:cNvSpPr txBox="1"/>
          <p:nvPr/>
        </p:nvSpPr>
        <p:spPr>
          <a:xfrm>
            <a:off x="2347183" y="3473861"/>
            <a:ext cx="1576746" cy="2769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fr-CH" sz="1200" dirty="0"/>
              <a:t>Risque inacceptable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138FE1-C173-4DC7-AE9F-729A492E577F}"/>
              </a:ext>
            </a:extLst>
          </p:cNvPr>
          <p:cNvSpPr txBox="1"/>
          <p:nvPr/>
        </p:nvSpPr>
        <p:spPr>
          <a:xfrm>
            <a:off x="1923666" y="6115247"/>
            <a:ext cx="1576746" cy="2769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fr-CH" sz="1200" dirty="0"/>
              <a:t>Dommage potentiel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F5882F-9AF1-4487-A55B-BB8BDAC5E36F}"/>
              </a:ext>
            </a:extLst>
          </p:cNvPr>
          <p:cNvSpPr txBox="1"/>
          <p:nvPr/>
        </p:nvSpPr>
        <p:spPr>
          <a:xfrm>
            <a:off x="1565706" y="5882788"/>
            <a:ext cx="2358223" cy="2769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fr-CH" sz="1200" dirty="0"/>
              <a:t>1: faible    2: moyen      3: élevé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04708E-8BEC-4DFA-AB95-9EA98F495A6A}"/>
              </a:ext>
            </a:extLst>
          </p:cNvPr>
          <p:cNvSpPr txBox="1"/>
          <p:nvPr/>
        </p:nvSpPr>
        <p:spPr>
          <a:xfrm>
            <a:off x="777333" y="3921758"/>
            <a:ext cx="788373" cy="2769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fr-CH" sz="1200" dirty="0"/>
              <a:t>3: élevée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C568358-DBBF-434E-B546-5B892CF4E6C4}"/>
              </a:ext>
            </a:extLst>
          </p:cNvPr>
          <p:cNvSpPr txBox="1"/>
          <p:nvPr/>
        </p:nvSpPr>
        <p:spPr>
          <a:xfrm>
            <a:off x="686340" y="4651632"/>
            <a:ext cx="933332" cy="2769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fr-CH" sz="1200" dirty="0"/>
              <a:t>2: moyenne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D84433-D00A-4BFC-A04E-8DC098026C89}"/>
              </a:ext>
            </a:extLst>
          </p:cNvPr>
          <p:cNvSpPr txBox="1"/>
          <p:nvPr/>
        </p:nvSpPr>
        <p:spPr>
          <a:xfrm>
            <a:off x="755576" y="5445224"/>
            <a:ext cx="788373" cy="2769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fr-CH" sz="1200" dirty="0"/>
              <a:t>1: faible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7370357-52BD-4281-A5FD-CBD3E2F2AFEC}"/>
              </a:ext>
            </a:extLst>
          </p:cNvPr>
          <p:cNvSpPr txBox="1"/>
          <p:nvPr/>
        </p:nvSpPr>
        <p:spPr>
          <a:xfrm>
            <a:off x="386244" y="3750860"/>
            <a:ext cx="369332" cy="21138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vert270" wrap="square" rtlCol="0">
            <a:spAutoFit/>
          </a:bodyPr>
          <a:lstStyle/>
          <a:p>
            <a:pPr algn="ctr"/>
            <a:r>
              <a:rPr lang="fr-CH" sz="1200" dirty="0"/>
              <a:t>Probabilité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EE8945-A25F-452A-AFA3-63D4C833A84D}"/>
              </a:ext>
            </a:extLst>
          </p:cNvPr>
          <p:cNvSpPr txBox="1"/>
          <p:nvPr/>
        </p:nvSpPr>
        <p:spPr>
          <a:xfrm>
            <a:off x="6165196" y="4251400"/>
            <a:ext cx="2637983" cy="2769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>
                  <a:lumMod val="45000"/>
                  <a:lumOff val="5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r"/>
            <a:r>
              <a:rPr lang="fr-CH" sz="1200" dirty="0"/>
              <a:t>1: faible         2: moyen           3: élevé</a:t>
            </a:r>
          </a:p>
        </p:txBody>
      </p:sp>
    </p:spTree>
    <p:extLst>
      <p:ext uri="{BB962C8B-B14F-4D97-AF65-F5344CB8AC3E}">
        <p14:creationId xmlns:p14="http://schemas.microsoft.com/office/powerpoint/2010/main" val="189624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2</a:t>
            </a:fld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2" name="Rechteck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Conférence de Kempter Meile AG, Engineering Leitsysteme</a:t>
            </a:r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CH" sz="9800" dirty="0">
                <a:solidFill>
                  <a:schemeClr val="bg1"/>
                </a:solidFill>
              </a:rPr>
              <a:t>Le BLACKOUT,</a:t>
            </a:r>
            <a:br>
              <a:rPr lang="de-CH" dirty="0">
                <a:solidFill>
                  <a:schemeClr val="bg1"/>
                </a:solidFill>
              </a:rPr>
            </a:br>
            <a:r>
              <a:rPr lang="de-CH" dirty="0">
                <a:solidFill>
                  <a:schemeClr val="bg1"/>
                </a:solidFill>
              </a:rPr>
              <a:t>c’est </a:t>
            </a:r>
            <a:r>
              <a:rPr lang="de-CH" dirty="0" err="1">
                <a:solidFill>
                  <a:schemeClr val="bg1"/>
                </a:solidFill>
              </a:rPr>
              <a:t>quand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rien</a:t>
            </a:r>
            <a:r>
              <a:rPr lang="de-CH" dirty="0">
                <a:solidFill>
                  <a:schemeClr val="bg1"/>
                </a:solidFill>
              </a:rPr>
              <a:t> ne </a:t>
            </a:r>
            <a:r>
              <a:rPr lang="de-CH" dirty="0" err="1">
                <a:solidFill>
                  <a:schemeClr val="bg1"/>
                </a:solidFill>
              </a:rPr>
              <a:t>va</a:t>
            </a:r>
            <a:r>
              <a:rPr lang="de-CH" dirty="0">
                <a:solidFill>
                  <a:schemeClr val="bg1"/>
                </a:solidFill>
              </a:rPr>
              <a:t> plus.</a:t>
            </a:r>
            <a:br>
              <a:rPr lang="de-CH" dirty="0">
                <a:solidFill>
                  <a:schemeClr val="bg1"/>
                </a:solidFill>
              </a:rPr>
            </a:br>
            <a:br>
              <a:rPr lang="de-CH" dirty="0">
                <a:solidFill>
                  <a:schemeClr val="bg1"/>
                </a:solidFill>
              </a:rPr>
            </a:br>
            <a:endParaRPr lang="de-CH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s14-eu5.ixquick.com/cgi-bin/serveimage?url=https%3A%2F%2Fcountercurrents.org%2Fwp-content%2Fuploads%2F2016%2F07%2Fblackout.jpg&amp;sp=c8b0bfb7457dd78a10079cd20c138f3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6" t="23295" r="38036" b="37379"/>
          <a:stretch/>
        </p:blipFill>
        <p:spPr bwMode="auto">
          <a:xfrm>
            <a:off x="539552" y="423862"/>
            <a:ext cx="926381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46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err="1"/>
              <a:t>Groupes</a:t>
            </a:r>
            <a:r>
              <a:rPr lang="de-CH" dirty="0"/>
              <a:t> </a:t>
            </a:r>
            <a:r>
              <a:rPr lang="de-CH" dirty="0" err="1"/>
              <a:t>électrogènes</a:t>
            </a:r>
            <a:r>
              <a:rPr lang="de-CH" dirty="0"/>
              <a:t> de </a:t>
            </a:r>
            <a:r>
              <a:rPr lang="de-CH" dirty="0" err="1"/>
              <a:t>secours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2536014"/>
            <a:ext cx="8784975" cy="4065315"/>
          </a:xfrm>
        </p:spPr>
        <p:txBody>
          <a:bodyPr>
            <a:normAutofit fontScale="62500" lnSpcReduction="20000"/>
          </a:bodyPr>
          <a:lstStyle/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pPr marL="0" indent="0">
              <a:buNone/>
            </a:pPr>
            <a:endParaRPr lang="de-CH" dirty="0"/>
          </a:p>
          <a:p>
            <a:endParaRPr lang="de-CH" dirty="0"/>
          </a:p>
          <a:p>
            <a:r>
              <a:rPr lang="de-CH" dirty="0"/>
              <a:t>Alimentation </a:t>
            </a:r>
            <a:r>
              <a:rPr lang="de-CH" dirty="0" err="1"/>
              <a:t>régulière</a:t>
            </a:r>
            <a:r>
              <a:rPr lang="de-CH" dirty="0"/>
              <a:t> des </a:t>
            </a:r>
            <a:r>
              <a:rPr lang="de-CH" dirty="0" err="1"/>
              <a:t>pompes</a:t>
            </a:r>
            <a:r>
              <a:rPr lang="de-CH" dirty="0"/>
              <a:t> par </a:t>
            </a:r>
            <a:r>
              <a:rPr lang="de-CH" dirty="0" err="1"/>
              <a:t>un</a:t>
            </a:r>
            <a:r>
              <a:rPr lang="de-CH" dirty="0"/>
              <a:t> </a:t>
            </a:r>
            <a:r>
              <a:rPr lang="de-CH" dirty="0" err="1"/>
              <a:t>groupe</a:t>
            </a:r>
            <a:r>
              <a:rPr lang="de-CH" dirty="0"/>
              <a:t> </a:t>
            </a:r>
            <a:r>
              <a:rPr lang="de-CH" dirty="0" err="1"/>
              <a:t>électrogène</a:t>
            </a:r>
            <a:r>
              <a:rPr lang="de-CH" dirty="0"/>
              <a:t> de </a:t>
            </a:r>
            <a:r>
              <a:rPr lang="de-CH" dirty="0" err="1"/>
              <a:t>secours</a:t>
            </a:r>
            <a:br>
              <a:rPr lang="de-CH" dirty="0"/>
            </a:br>
            <a:r>
              <a:rPr lang="de-CH" dirty="0"/>
              <a:t>(</a:t>
            </a:r>
            <a:r>
              <a:rPr lang="de-CH" dirty="0" err="1"/>
              <a:t>problèmes</a:t>
            </a:r>
            <a:r>
              <a:rPr lang="de-CH" dirty="0"/>
              <a:t>: forte </a:t>
            </a:r>
            <a:r>
              <a:rPr lang="de-CH" dirty="0" err="1"/>
              <a:t>demande</a:t>
            </a:r>
            <a:r>
              <a:rPr lang="de-CH" dirty="0"/>
              <a:t> en courant de </a:t>
            </a:r>
            <a:r>
              <a:rPr lang="de-CH" dirty="0" err="1"/>
              <a:t>démarrage</a:t>
            </a:r>
            <a:r>
              <a:rPr lang="de-CH" dirty="0"/>
              <a:t>, </a:t>
            </a:r>
            <a:r>
              <a:rPr lang="de-CH" dirty="0" err="1"/>
              <a:t>mises</a:t>
            </a:r>
            <a:r>
              <a:rPr lang="de-CH" dirty="0"/>
              <a:t> à </a:t>
            </a:r>
            <a:r>
              <a:rPr lang="de-CH" dirty="0" err="1"/>
              <a:t>terre</a:t>
            </a:r>
            <a:r>
              <a:rPr lang="de-CH" dirty="0"/>
              <a:t> </a:t>
            </a:r>
            <a:r>
              <a:rPr lang="de-CH" dirty="0" err="1"/>
              <a:t>différentes</a:t>
            </a:r>
            <a:r>
              <a:rPr lang="de-CH" dirty="0"/>
              <a:t>)</a:t>
            </a:r>
          </a:p>
          <a:p>
            <a:r>
              <a:rPr lang="de-CH" dirty="0"/>
              <a:t>Mise </a:t>
            </a:r>
            <a:r>
              <a:rPr lang="de-CH" dirty="0" err="1"/>
              <a:t>sur</a:t>
            </a:r>
            <a:r>
              <a:rPr lang="de-CH" dirty="0"/>
              <a:t> </a:t>
            </a:r>
            <a:r>
              <a:rPr lang="de-CH" dirty="0" err="1"/>
              <a:t>pied</a:t>
            </a:r>
            <a:r>
              <a:rPr lang="de-CH" dirty="0"/>
              <a:t> de </a:t>
            </a:r>
            <a:r>
              <a:rPr lang="de-CH" dirty="0" err="1"/>
              <a:t>l’organisation</a:t>
            </a:r>
            <a:r>
              <a:rPr lang="de-CH" dirty="0"/>
              <a:t> de </a:t>
            </a:r>
            <a:r>
              <a:rPr lang="de-CH" dirty="0" err="1"/>
              <a:t>crise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20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7002186" y="2314669"/>
            <a:ext cx="1890294" cy="2338467"/>
            <a:chOff x="6938661" y="1772816"/>
            <a:chExt cx="1890294" cy="2338467"/>
          </a:xfrm>
        </p:grpSpPr>
        <p:pic>
          <p:nvPicPr>
            <p:cNvPr id="1030" name="Picture 6" descr="L:\BPROJEKT\Gonten WK\Fotos\170717_Pendenzen erfassen\BW &amp; GWPW Loretto\IMG_7868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25" t="74253" r="31149" b="15287"/>
            <a:stretch/>
          </p:blipFill>
          <p:spPr bwMode="auto">
            <a:xfrm>
              <a:off x="6938661" y="3215362"/>
              <a:ext cx="1890294" cy="895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L:\BPROJEKT\Gonten WK\Fotos\170717_Pendenzen erfassen\BW &amp; GWPW Loretto\IMG_7868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54" t="27578" r="28394" b="51387"/>
            <a:stretch/>
          </p:blipFill>
          <p:spPr bwMode="auto">
            <a:xfrm>
              <a:off x="6938661" y="1772816"/>
              <a:ext cx="1890294" cy="1442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uppieren 9"/>
          <p:cNvGrpSpPr/>
          <p:nvPr/>
        </p:nvGrpSpPr>
        <p:grpSpPr>
          <a:xfrm>
            <a:off x="395536" y="1772816"/>
            <a:ext cx="2520000" cy="1889892"/>
            <a:chOff x="611560" y="1772816"/>
            <a:chExt cx="2520000" cy="1889892"/>
          </a:xfrm>
        </p:grpSpPr>
        <p:pic>
          <p:nvPicPr>
            <p:cNvPr id="1028" name="Picture 4" descr="L:\APROJEKT\Vaduz WW\Fotos\151015_Anlagenbegehung\Res Schlosswald\IMG_6081_b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1772816"/>
              <a:ext cx="2520000" cy="1889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feld 8"/>
            <p:cNvSpPr txBox="1"/>
            <p:nvPr/>
          </p:nvSpPr>
          <p:spPr>
            <a:xfrm>
              <a:off x="1259632" y="2846030"/>
              <a:ext cx="1224136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CH" dirty="0"/>
                <a:t>min. 12 h</a:t>
              </a:r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1043608" y="3318359"/>
            <a:ext cx="2520000" cy="1889617"/>
            <a:chOff x="1763688" y="2386699"/>
            <a:chExt cx="2520000" cy="1889617"/>
          </a:xfrm>
        </p:grpSpPr>
        <p:pic>
          <p:nvPicPr>
            <p:cNvPr id="1029" name="Picture 5" descr="L:\APROJEKT\Weinfelden TB\Fotos\BLZ\2004-10-20\Leitstelle_Weinfelden 008_b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2386699"/>
              <a:ext cx="2520000" cy="1889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feld 15"/>
            <p:cNvSpPr txBox="1"/>
            <p:nvPr/>
          </p:nvSpPr>
          <p:spPr>
            <a:xfrm>
              <a:off x="2314607" y="2962529"/>
              <a:ext cx="1224136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CH" dirty="0"/>
                <a:t>min. 2 h</a:t>
              </a:r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3739792" y="2420888"/>
            <a:ext cx="3031789" cy="1975525"/>
            <a:chOff x="4492259" y="3284984"/>
            <a:chExt cx="3031789" cy="1975525"/>
          </a:xfrm>
        </p:grpSpPr>
        <p:sp>
          <p:nvSpPr>
            <p:cNvPr id="7" name="Textfeld 6"/>
            <p:cNvSpPr txBox="1"/>
            <p:nvPr/>
          </p:nvSpPr>
          <p:spPr>
            <a:xfrm>
              <a:off x="5004048" y="4960882"/>
              <a:ext cx="252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CH" sz="1200" dirty="0">
                  <a:solidFill>
                    <a:schemeClr val="accent1"/>
                  </a:solidFill>
                </a:rPr>
                <a:t>Source: www.bimex.ch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048" y="3284984"/>
              <a:ext cx="2520000" cy="1675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 descr="https://s14-eu5.ixquick.com/cgi-bin/serveimage?url=https%3A%2F%2Fwww.bw-discount.de%2Fmedia%2Fimage%2F0c%2Fa7%2Fe1%2F700390-Benzin-kanister-Bw-Metall-oliv55b9fc1be7f72.jpg&amp;sp=11d71a6e47fc00b0455558c56cb0d296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2259" y="4134187"/>
              <a:ext cx="843687" cy="1126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https://s14-eu5.ixquick.com/cgi-bin/serveimage?url=https:%2F%2Fcdn.pixabay.com%2Fphoto%2F2012%2F04%2F24%2F17%2F40%2Fdocument-40599_960_720.png&amp;sp=7cba2c59c1d4ac26c44fe2443056773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5411" y="3416929"/>
              <a:ext cx="391510" cy="497155"/>
            </a:xfrm>
            <a:prstGeom prst="rect">
              <a:avLst/>
            </a:prstGeom>
            <a:solidFill>
              <a:srgbClr val="FFFFCC"/>
            </a:solidFill>
          </p:spPr>
        </p:pic>
      </p:grpSp>
    </p:spTree>
    <p:extLst>
      <p:ext uri="{BB962C8B-B14F-4D97-AF65-F5344CB8AC3E}">
        <p14:creationId xmlns:p14="http://schemas.microsoft.com/office/powerpoint/2010/main" val="406026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132856"/>
            <a:ext cx="8435280" cy="4608512"/>
          </a:xfrm>
        </p:spPr>
        <p:txBody>
          <a:bodyPr>
            <a:normAutofit/>
          </a:bodyPr>
          <a:lstStyle/>
          <a:p>
            <a:r>
              <a:rPr lang="de-CH" dirty="0"/>
              <a:t>Ne </a:t>
            </a:r>
            <a:r>
              <a:rPr lang="de-CH" dirty="0" err="1"/>
              <a:t>pas</a:t>
            </a:r>
            <a:r>
              <a:rPr lang="de-CH" dirty="0"/>
              <a:t> </a:t>
            </a:r>
            <a:r>
              <a:rPr lang="de-CH" dirty="0" err="1"/>
              <a:t>concentrer</a:t>
            </a:r>
            <a:r>
              <a:rPr lang="de-CH" dirty="0"/>
              <a:t> </a:t>
            </a:r>
            <a:r>
              <a:rPr lang="de-CH" dirty="0" err="1"/>
              <a:t>toutes</a:t>
            </a:r>
            <a:r>
              <a:rPr lang="de-CH" dirty="0"/>
              <a:t> </a:t>
            </a:r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fonctions</a:t>
            </a:r>
            <a:r>
              <a:rPr lang="de-CH" dirty="0"/>
              <a:t> </a:t>
            </a:r>
            <a:r>
              <a:rPr lang="de-CH" dirty="0" err="1"/>
              <a:t>d’un</a:t>
            </a:r>
            <a:r>
              <a:rPr lang="de-CH" dirty="0"/>
              <a:t> </a:t>
            </a:r>
            <a:r>
              <a:rPr lang="de-CH" dirty="0" err="1"/>
              <a:t>ouvrage</a:t>
            </a:r>
            <a:r>
              <a:rPr lang="de-CH" dirty="0"/>
              <a:t> </a:t>
            </a:r>
            <a:r>
              <a:rPr lang="de-CH" dirty="0" err="1"/>
              <a:t>sur</a:t>
            </a:r>
            <a:r>
              <a:rPr lang="de-CH" dirty="0"/>
              <a:t> le </a:t>
            </a:r>
            <a:r>
              <a:rPr lang="de-CH" dirty="0" err="1"/>
              <a:t>même</a:t>
            </a:r>
            <a:r>
              <a:rPr lang="de-CH" dirty="0"/>
              <a:t> poste de </a:t>
            </a:r>
            <a:r>
              <a:rPr lang="de-CH" dirty="0" err="1"/>
              <a:t>commande</a:t>
            </a:r>
            <a:r>
              <a:rPr lang="de-CH" dirty="0"/>
              <a:t> (SPS)</a:t>
            </a:r>
          </a:p>
          <a:p>
            <a:r>
              <a:rPr lang="de-CH" dirty="0" err="1"/>
              <a:t>Pilotage</a:t>
            </a:r>
            <a:r>
              <a:rPr lang="de-CH" dirty="0"/>
              <a:t> autonome des </a:t>
            </a:r>
            <a:r>
              <a:rPr lang="de-CH" dirty="0" err="1"/>
              <a:t>machines</a:t>
            </a:r>
            <a:r>
              <a:rPr lang="de-CH" dirty="0"/>
              <a:t>, </a:t>
            </a:r>
            <a:r>
              <a:rPr lang="de-CH" dirty="0" err="1"/>
              <a:t>systèmes</a:t>
            </a:r>
            <a:r>
              <a:rPr lang="de-CH" dirty="0"/>
              <a:t> </a:t>
            </a:r>
            <a:r>
              <a:rPr lang="de-CH" dirty="0" err="1"/>
              <a:t>redondants</a:t>
            </a:r>
            <a:r>
              <a:rPr lang="de-CH" dirty="0"/>
              <a:t> </a:t>
            </a:r>
            <a:r>
              <a:rPr lang="de-CH" dirty="0" err="1"/>
              <a:t>indépendants</a:t>
            </a:r>
            <a:r>
              <a:rPr lang="de-CH" dirty="0"/>
              <a:t> (</a:t>
            </a:r>
            <a:r>
              <a:rPr lang="de-CH" dirty="0" err="1"/>
              <a:t>commande</a:t>
            </a:r>
            <a:r>
              <a:rPr lang="de-CH" dirty="0"/>
              <a:t> de </a:t>
            </a:r>
            <a:r>
              <a:rPr lang="de-CH" dirty="0" err="1"/>
              <a:t>secours</a:t>
            </a:r>
            <a:r>
              <a:rPr lang="de-CH" dirty="0"/>
              <a:t>, </a:t>
            </a:r>
            <a:r>
              <a:rPr lang="de-CH" dirty="0" err="1"/>
              <a:t>pompes</a:t>
            </a:r>
            <a:r>
              <a:rPr lang="de-CH" dirty="0"/>
              <a:t> </a:t>
            </a:r>
            <a:r>
              <a:rPr lang="de-CH" dirty="0" err="1"/>
              <a:t>automatiques</a:t>
            </a:r>
            <a:r>
              <a:rPr lang="de-CH" dirty="0"/>
              <a:t>, etc.)</a:t>
            </a:r>
          </a:p>
          <a:p>
            <a:r>
              <a:rPr lang="de-CH" dirty="0" err="1"/>
              <a:t>Détection</a:t>
            </a:r>
            <a:r>
              <a:rPr lang="de-CH" dirty="0"/>
              <a:t> des </a:t>
            </a:r>
            <a:r>
              <a:rPr lang="de-CH" dirty="0" err="1"/>
              <a:t>défaillances</a:t>
            </a:r>
            <a:r>
              <a:rPr lang="de-CH" dirty="0"/>
              <a:t> totales au </a:t>
            </a:r>
            <a:r>
              <a:rPr lang="de-CH" dirty="0" err="1"/>
              <a:t>moyen</a:t>
            </a:r>
            <a:r>
              <a:rPr lang="de-CH" dirty="0"/>
              <a:t> </a:t>
            </a:r>
            <a:r>
              <a:rPr lang="de-CH" dirty="0" err="1"/>
              <a:t>d’un</a:t>
            </a:r>
            <a:r>
              <a:rPr lang="de-CH" dirty="0"/>
              <a:t> </a:t>
            </a:r>
            <a:r>
              <a:rPr lang="de-CH" dirty="0" err="1"/>
              <a:t>watchdog</a:t>
            </a:r>
            <a:r>
              <a:rPr lang="de-CH" dirty="0"/>
              <a:t> </a:t>
            </a:r>
            <a:r>
              <a:rPr lang="de-CH" dirty="0" err="1"/>
              <a:t>couplé</a:t>
            </a:r>
            <a:r>
              <a:rPr lang="de-CH" dirty="0"/>
              <a:t> à </a:t>
            </a:r>
            <a:r>
              <a:rPr lang="de-CH" dirty="0" err="1"/>
              <a:t>une</a:t>
            </a:r>
            <a:r>
              <a:rPr lang="de-CH" dirty="0"/>
              <a:t> </a:t>
            </a:r>
            <a:r>
              <a:rPr lang="de-CH" dirty="0" err="1"/>
              <a:t>alarme</a:t>
            </a:r>
            <a:r>
              <a:rPr lang="de-CH" dirty="0"/>
              <a:t> autonome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21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err="1"/>
              <a:t>Systèmes</a:t>
            </a:r>
            <a:r>
              <a:rPr lang="de-CH" dirty="0"/>
              <a:t> </a:t>
            </a:r>
            <a:r>
              <a:rPr lang="de-CH" dirty="0" err="1"/>
              <a:t>redondants</a:t>
            </a:r>
            <a:r>
              <a:rPr lang="de-CH" dirty="0"/>
              <a:t> </a:t>
            </a:r>
            <a:br>
              <a:rPr lang="de-CH" dirty="0"/>
            </a:br>
            <a:r>
              <a:rPr lang="de-CH" dirty="0"/>
              <a:t>(</a:t>
            </a:r>
            <a:r>
              <a:rPr lang="de-CH" dirty="0" err="1"/>
              <a:t>résistance</a:t>
            </a:r>
            <a:r>
              <a:rPr lang="de-CH" dirty="0"/>
              <a:t> </a:t>
            </a:r>
            <a:r>
              <a:rPr lang="de-CH" dirty="0" err="1"/>
              <a:t>aux</a:t>
            </a:r>
            <a:r>
              <a:rPr lang="de-CH" dirty="0"/>
              <a:t> </a:t>
            </a:r>
            <a:r>
              <a:rPr lang="de-CH" dirty="0" err="1"/>
              <a:t>pannes</a:t>
            </a:r>
            <a:r>
              <a:rPr lang="de-CH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18477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7502"/>
            <a:ext cx="8676000" cy="64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08512"/>
          </a:xfrm>
        </p:spPr>
        <p:txBody>
          <a:bodyPr>
            <a:normAutofit/>
          </a:bodyPr>
          <a:lstStyle/>
          <a:p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22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631BA2-8B45-4717-9D85-C3FEEF85F11D}"/>
              </a:ext>
            </a:extLst>
          </p:cNvPr>
          <p:cNvSpPr txBox="1"/>
          <p:nvPr/>
        </p:nvSpPr>
        <p:spPr>
          <a:xfrm>
            <a:off x="2915816" y="1706324"/>
            <a:ext cx="936104" cy="2769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fr-CH" sz="1200" dirty="0"/>
              <a:t>Télégestion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A113A8-8DBB-4389-898C-BC5438425BD1}"/>
              </a:ext>
            </a:extLst>
          </p:cNvPr>
          <p:cNvSpPr txBox="1"/>
          <p:nvPr/>
        </p:nvSpPr>
        <p:spPr>
          <a:xfrm>
            <a:off x="2148880" y="3301299"/>
            <a:ext cx="936104" cy="2769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fr-CH" sz="1200" dirty="0"/>
              <a:t>Ouvrages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8FCDC7-F90E-4EB8-9D46-63CCFAD1B3AC}"/>
              </a:ext>
            </a:extLst>
          </p:cNvPr>
          <p:cNvSpPr txBox="1"/>
          <p:nvPr/>
        </p:nvSpPr>
        <p:spPr>
          <a:xfrm>
            <a:off x="1043608" y="4149080"/>
            <a:ext cx="1711424" cy="2769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fr-CH" sz="1200" dirty="0"/>
              <a:t>Equipements techniques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966A4B-0BDA-4452-BAFF-0255803C3156}"/>
              </a:ext>
            </a:extLst>
          </p:cNvPr>
          <p:cNvSpPr txBox="1"/>
          <p:nvPr/>
        </p:nvSpPr>
        <p:spPr>
          <a:xfrm>
            <a:off x="852736" y="6176337"/>
            <a:ext cx="2592288" cy="2769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fr-CH" sz="1200" dirty="0"/>
              <a:t>Commandes individuelles / processus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8C60A8-99A1-4BD6-9DE8-D8FAF22C0FB7}"/>
              </a:ext>
            </a:extLst>
          </p:cNvPr>
          <p:cNvSpPr txBox="1"/>
          <p:nvPr/>
        </p:nvSpPr>
        <p:spPr>
          <a:xfrm>
            <a:off x="1115616" y="3933056"/>
            <a:ext cx="936104" cy="2769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endParaRPr lang="fr-CH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D5EA5B-0092-4285-AA5E-03F1C08E6826}"/>
              </a:ext>
            </a:extLst>
          </p:cNvPr>
          <p:cNvSpPr txBox="1"/>
          <p:nvPr/>
        </p:nvSpPr>
        <p:spPr>
          <a:xfrm>
            <a:off x="251520" y="2244547"/>
            <a:ext cx="1582680" cy="6463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fr-CH" sz="1200" dirty="0"/>
              <a:t>Jauges de niveau: </a:t>
            </a:r>
            <a:br>
              <a:rPr lang="fr-CH" sz="1200" dirty="0"/>
            </a:br>
            <a:r>
              <a:rPr lang="fr-CH" sz="1200" dirty="0"/>
              <a:t>réservoir fournisseur / réservoir récepteur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58BDF2-296D-4546-82CA-9A5C296E7B5D}"/>
              </a:ext>
            </a:extLst>
          </p:cNvPr>
          <p:cNvSpPr txBox="1"/>
          <p:nvPr/>
        </p:nvSpPr>
        <p:spPr>
          <a:xfrm>
            <a:off x="1568998" y="620688"/>
            <a:ext cx="3752052" cy="101566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fr-CH" sz="1200" dirty="0"/>
              <a:t>Paramètres:</a:t>
            </a:r>
          </a:p>
          <a:p>
            <a:pPr marL="171450" indent="-171450">
              <a:buFontTx/>
              <a:buChar char="-"/>
            </a:pPr>
            <a:r>
              <a:rPr lang="fr-CH" sz="1200" dirty="0"/>
              <a:t>courbes référentielles de remplissage </a:t>
            </a:r>
          </a:p>
          <a:p>
            <a:pPr marL="171450" indent="-171450">
              <a:buFontTx/>
              <a:buChar char="-"/>
            </a:pPr>
            <a:r>
              <a:rPr lang="fr-CH" sz="1200" dirty="0"/>
              <a:t>commandes manuelles depuis le poste de télégestion</a:t>
            </a:r>
          </a:p>
          <a:p>
            <a:pPr marL="171450" indent="-171450">
              <a:buFontTx/>
              <a:buChar char="-"/>
            </a:pPr>
            <a:r>
              <a:rPr lang="fr-CH" sz="1200" dirty="0"/>
              <a:t>durée de fonctionnement forcé</a:t>
            </a:r>
          </a:p>
          <a:p>
            <a:pPr marL="171450" indent="-171450">
              <a:buFontTx/>
              <a:buChar char="-"/>
            </a:pPr>
            <a:r>
              <a:rPr lang="fr-CH" sz="1200" dirty="0"/>
              <a:t>etc.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FD3E97-1202-46A3-A6B7-3ED26E776C79}"/>
              </a:ext>
            </a:extLst>
          </p:cNvPr>
          <p:cNvSpPr txBox="1"/>
          <p:nvPr/>
        </p:nvSpPr>
        <p:spPr>
          <a:xfrm>
            <a:off x="5436096" y="1058779"/>
            <a:ext cx="1368152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fr-CH" sz="1200" dirty="0" err="1"/>
              <a:t>Watchdog</a:t>
            </a:r>
            <a:r>
              <a:rPr lang="fr-CH" sz="1200" dirty="0"/>
              <a:t> + alarme autonome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2195B9-AD97-48BF-9AC5-AD2EDBF9F0D8}"/>
              </a:ext>
            </a:extLst>
          </p:cNvPr>
          <p:cNvSpPr txBox="1"/>
          <p:nvPr/>
        </p:nvSpPr>
        <p:spPr>
          <a:xfrm>
            <a:off x="5822170" y="1824333"/>
            <a:ext cx="720080" cy="2769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fr-CH" sz="1200" dirty="0"/>
              <a:t>Alarme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81A6C8-16F4-44EF-A735-BA9E6EBCC456}"/>
              </a:ext>
            </a:extLst>
          </p:cNvPr>
          <p:cNvSpPr txBox="1"/>
          <p:nvPr/>
        </p:nvSpPr>
        <p:spPr>
          <a:xfrm>
            <a:off x="6192180" y="2391271"/>
            <a:ext cx="828092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fr-CH" sz="1200" dirty="0"/>
              <a:t>Contrôle </a:t>
            </a:r>
            <a:br>
              <a:rPr lang="fr-CH" sz="1200" dirty="0"/>
            </a:br>
            <a:r>
              <a:rPr lang="fr-CH" sz="1200" dirty="0"/>
              <a:t>des accès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4821FC-CED4-427C-9E09-051FAE848F9F}"/>
              </a:ext>
            </a:extLst>
          </p:cNvPr>
          <p:cNvSpPr txBox="1"/>
          <p:nvPr/>
        </p:nvSpPr>
        <p:spPr>
          <a:xfrm>
            <a:off x="3407942" y="2451622"/>
            <a:ext cx="2414228" cy="2769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fr-CH" sz="1200" dirty="0"/>
              <a:t>Gestion automatique des réservoirs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8C2434-D735-44AE-908E-6FA469211F2A}"/>
              </a:ext>
            </a:extLst>
          </p:cNvPr>
          <p:cNvSpPr txBox="1"/>
          <p:nvPr/>
        </p:nvSpPr>
        <p:spPr>
          <a:xfrm>
            <a:off x="3407942" y="3120174"/>
            <a:ext cx="2414228" cy="2769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fr-CH" sz="1200" dirty="0"/>
              <a:t>Commande de secours autonome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800808-409E-40E2-9EB3-2220609B840D}"/>
              </a:ext>
            </a:extLst>
          </p:cNvPr>
          <p:cNvSpPr txBox="1"/>
          <p:nvPr/>
        </p:nvSpPr>
        <p:spPr>
          <a:xfrm>
            <a:off x="2987824" y="3759423"/>
            <a:ext cx="1550132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fr-CH" sz="1200" dirty="0"/>
              <a:t>Pompe automatique </a:t>
            </a:r>
          </a:p>
          <a:p>
            <a:r>
              <a:rPr lang="fr-CH" sz="1200" dirty="0"/>
              <a:t>autonome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13FDC3E-8710-4DCA-A9A8-41CE86B6DC69}"/>
              </a:ext>
            </a:extLst>
          </p:cNvPr>
          <p:cNvSpPr txBox="1"/>
          <p:nvPr/>
        </p:nvSpPr>
        <p:spPr>
          <a:xfrm>
            <a:off x="5614156" y="3747463"/>
            <a:ext cx="1550132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fr-CH" sz="1200" dirty="0"/>
              <a:t>Pompe automatique </a:t>
            </a:r>
          </a:p>
          <a:p>
            <a:r>
              <a:rPr lang="fr-CH" sz="1200" dirty="0"/>
              <a:t>autonome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5463A8-5EC2-4D31-A9CA-1EDD2CA20206}"/>
              </a:ext>
            </a:extLst>
          </p:cNvPr>
          <p:cNvSpPr txBox="1"/>
          <p:nvPr/>
        </p:nvSpPr>
        <p:spPr>
          <a:xfrm>
            <a:off x="7344308" y="3734855"/>
            <a:ext cx="1044116" cy="4616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fr-CH" sz="1200" dirty="0"/>
              <a:t>Commande </a:t>
            </a:r>
            <a:br>
              <a:rPr lang="fr-CH" sz="1200" dirty="0"/>
            </a:br>
            <a:r>
              <a:rPr lang="fr-CH" sz="1200" dirty="0"/>
              <a:t>du trop-plein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092E4B-4CA8-49E8-95FE-B30307B51C21}"/>
              </a:ext>
            </a:extLst>
          </p:cNvPr>
          <p:cNvSpPr txBox="1"/>
          <p:nvPr/>
        </p:nvSpPr>
        <p:spPr>
          <a:xfrm>
            <a:off x="6856214" y="4437112"/>
            <a:ext cx="338554" cy="9098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vert270" wrap="square" rtlCol="0">
            <a:spAutoFit/>
          </a:bodyPr>
          <a:lstStyle/>
          <a:p>
            <a:r>
              <a:rPr lang="fr-CH" sz="1000" dirty="0"/>
              <a:t>Débitmètre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2F91899-813E-4A7D-A2AD-52CDCC16CC4A}"/>
              </a:ext>
            </a:extLst>
          </p:cNvPr>
          <p:cNvSpPr txBox="1"/>
          <p:nvPr/>
        </p:nvSpPr>
        <p:spPr>
          <a:xfrm>
            <a:off x="4139952" y="4437112"/>
            <a:ext cx="338554" cy="9098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vert270" wrap="square" rtlCol="0">
            <a:spAutoFit/>
          </a:bodyPr>
          <a:lstStyle/>
          <a:p>
            <a:r>
              <a:rPr lang="fr-CH" sz="1000" dirty="0"/>
              <a:t>Débitmètre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DD2A452-9520-43FA-BD1F-9F825B8FF4B8}"/>
              </a:ext>
            </a:extLst>
          </p:cNvPr>
          <p:cNvSpPr txBox="1"/>
          <p:nvPr/>
        </p:nvSpPr>
        <p:spPr>
          <a:xfrm>
            <a:off x="7164288" y="4437112"/>
            <a:ext cx="338554" cy="145119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vert270" wrap="square" rtlCol="0">
            <a:spAutoFit/>
          </a:bodyPr>
          <a:lstStyle/>
          <a:p>
            <a:r>
              <a:rPr lang="fr-CH" sz="1000" dirty="0"/>
              <a:t>Contrôleur de dépression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121D8E-D24B-4B9D-BA3A-36F7C54104EF}"/>
              </a:ext>
            </a:extLst>
          </p:cNvPr>
          <p:cNvSpPr txBox="1"/>
          <p:nvPr/>
        </p:nvSpPr>
        <p:spPr>
          <a:xfrm>
            <a:off x="4499992" y="4437112"/>
            <a:ext cx="338554" cy="145119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0000">
                <a:schemeClr val="accent1">
                  <a:lumMod val="20000"/>
                  <a:lumOff val="80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vert270" wrap="square" rtlCol="0">
            <a:spAutoFit/>
          </a:bodyPr>
          <a:lstStyle/>
          <a:p>
            <a:r>
              <a:rPr lang="fr-CH" sz="1000" dirty="0"/>
              <a:t>Contrôleur de dépression </a:t>
            </a:r>
          </a:p>
        </p:txBody>
      </p:sp>
    </p:spTree>
    <p:extLst>
      <p:ext uri="{BB962C8B-B14F-4D97-AF65-F5344CB8AC3E}">
        <p14:creationId xmlns:p14="http://schemas.microsoft.com/office/powerpoint/2010/main" val="2065223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Lutte contre </a:t>
            </a:r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maliciels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60848"/>
            <a:ext cx="8507288" cy="4065315"/>
          </a:xfrm>
        </p:spPr>
        <p:txBody>
          <a:bodyPr>
            <a:normAutofit fontScale="92500" lnSpcReduction="10000"/>
          </a:bodyPr>
          <a:lstStyle/>
          <a:p>
            <a:r>
              <a:rPr lang="de-CH" dirty="0"/>
              <a:t>Sauvegarde des </a:t>
            </a:r>
            <a:r>
              <a:rPr lang="de-CH" dirty="0" err="1"/>
              <a:t>données</a:t>
            </a:r>
            <a:endParaRPr lang="de-CH" dirty="0"/>
          </a:p>
          <a:p>
            <a:r>
              <a:rPr lang="de-CH" dirty="0" err="1"/>
              <a:t>Méfiance</a:t>
            </a:r>
            <a:r>
              <a:rPr lang="de-CH" dirty="0"/>
              <a:t> </a:t>
            </a:r>
            <a:r>
              <a:rPr lang="de-CH" dirty="0" err="1"/>
              <a:t>face</a:t>
            </a:r>
            <a:r>
              <a:rPr lang="de-CH" dirty="0"/>
              <a:t> </a:t>
            </a:r>
            <a:r>
              <a:rPr lang="de-CH" dirty="0" err="1"/>
              <a:t>aux</a:t>
            </a:r>
            <a:r>
              <a:rPr lang="de-CH" dirty="0"/>
              <a:t> </a:t>
            </a:r>
            <a:r>
              <a:rPr lang="de-CH" dirty="0" err="1"/>
              <a:t>courriels</a:t>
            </a:r>
            <a:endParaRPr lang="de-CH" dirty="0"/>
          </a:p>
          <a:p>
            <a:r>
              <a:rPr lang="de-CH" dirty="0" err="1"/>
              <a:t>Application</a:t>
            </a:r>
            <a:r>
              <a:rPr lang="de-CH" dirty="0"/>
              <a:t> rapide des </a:t>
            </a:r>
            <a:r>
              <a:rPr lang="de-CH" dirty="0" err="1"/>
              <a:t>correctifs</a:t>
            </a:r>
            <a:r>
              <a:rPr lang="de-CH" dirty="0"/>
              <a:t> de </a:t>
            </a:r>
            <a:r>
              <a:rPr lang="de-CH" dirty="0" err="1"/>
              <a:t>programmation</a:t>
            </a:r>
            <a:endParaRPr lang="de-CH" dirty="0"/>
          </a:p>
          <a:p>
            <a:r>
              <a:rPr lang="de-CH" dirty="0"/>
              <a:t>Mise à jour de la </a:t>
            </a:r>
            <a:r>
              <a:rPr lang="de-CH" dirty="0" err="1"/>
              <a:t>protection</a:t>
            </a:r>
            <a:r>
              <a:rPr lang="de-CH" dirty="0"/>
              <a:t> anti-virus</a:t>
            </a:r>
          </a:p>
          <a:p>
            <a:r>
              <a:rPr lang="de-CH" dirty="0" err="1"/>
              <a:t>Blindage</a:t>
            </a:r>
            <a:r>
              <a:rPr lang="de-CH" dirty="0"/>
              <a:t> des </a:t>
            </a:r>
            <a:r>
              <a:rPr lang="de-CH" dirty="0" err="1"/>
              <a:t>systèmes</a:t>
            </a:r>
            <a:r>
              <a:rPr lang="de-CH" dirty="0"/>
              <a:t> contre </a:t>
            </a:r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intrusions</a:t>
            </a:r>
            <a:endParaRPr lang="de-CH" dirty="0"/>
          </a:p>
          <a:p>
            <a:r>
              <a:rPr lang="de-CH" dirty="0" err="1"/>
              <a:t>Sensibilisation</a:t>
            </a:r>
            <a:r>
              <a:rPr lang="de-CH" dirty="0"/>
              <a:t> et </a:t>
            </a:r>
            <a:r>
              <a:rPr lang="de-CH" dirty="0" err="1"/>
              <a:t>instruction</a:t>
            </a:r>
            <a:r>
              <a:rPr lang="de-CH" dirty="0"/>
              <a:t> des </a:t>
            </a:r>
            <a:r>
              <a:rPr lang="de-CH" dirty="0" err="1"/>
              <a:t>collaborateurs</a:t>
            </a:r>
            <a:endParaRPr lang="de-CH" dirty="0"/>
          </a:p>
          <a:p>
            <a:r>
              <a:rPr lang="de-CH" dirty="0" err="1"/>
              <a:t>Mots</a:t>
            </a:r>
            <a:r>
              <a:rPr lang="de-CH" dirty="0"/>
              <a:t> de passe </a:t>
            </a:r>
            <a:r>
              <a:rPr lang="de-CH" dirty="0" err="1"/>
              <a:t>forts</a:t>
            </a:r>
            <a:r>
              <a:rPr lang="de-CH" dirty="0"/>
              <a:t> (min. 10 </a:t>
            </a:r>
            <a:r>
              <a:rPr lang="de-CH" dirty="0" err="1"/>
              <a:t>caractères</a:t>
            </a:r>
            <a:r>
              <a:rPr lang="de-CH" dirty="0"/>
              <a:t> a-z, A-Z, 0-9 + </a:t>
            </a:r>
            <a:r>
              <a:rPr lang="de-CH" dirty="0" err="1"/>
              <a:t>caractères</a:t>
            </a:r>
            <a:r>
              <a:rPr lang="de-CH" dirty="0"/>
              <a:t> </a:t>
            </a:r>
            <a:r>
              <a:rPr lang="de-CH" dirty="0" err="1"/>
              <a:t>spéciaux</a:t>
            </a:r>
            <a:r>
              <a:rPr lang="de-CH" dirty="0"/>
              <a:t>)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23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68327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579296" cy="1152128"/>
          </a:xfrm>
        </p:spPr>
        <p:txBody>
          <a:bodyPr>
            <a:normAutofit/>
          </a:bodyPr>
          <a:lstStyle/>
          <a:p>
            <a:r>
              <a:rPr lang="de-CH" dirty="0"/>
              <a:t>Lutte contre </a:t>
            </a:r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cyberattaques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60848"/>
            <a:ext cx="8686800" cy="4065315"/>
          </a:xfrm>
        </p:spPr>
        <p:txBody>
          <a:bodyPr>
            <a:normAutofit/>
          </a:bodyPr>
          <a:lstStyle/>
          <a:p>
            <a:r>
              <a:rPr lang="de-CH" dirty="0" err="1"/>
              <a:t>Respecter</a:t>
            </a:r>
            <a:r>
              <a:rPr lang="de-CH" dirty="0"/>
              <a:t> </a:t>
            </a:r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règles</a:t>
            </a:r>
            <a:r>
              <a:rPr lang="de-CH" dirty="0"/>
              <a:t> </a:t>
            </a:r>
            <a:r>
              <a:rPr lang="de-CH" dirty="0" err="1"/>
              <a:t>générales</a:t>
            </a:r>
            <a:r>
              <a:rPr lang="de-CH" dirty="0"/>
              <a:t> de </a:t>
            </a:r>
            <a:r>
              <a:rPr lang="de-CH" dirty="0" err="1"/>
              <a:t>sécurité</a:t>
            </a:r>
            <a:r>
              <a:rPr lang="de-CH" dirty="0"/>
              <a:t> </a:t>
            </a:r>
            <a:r>
              <a:rPr lang="de-CH" dirty="0" err="1"/>
              <a:t>informatique</a:t>
            </a:r>
            <a:endParaRPr lang="de-CH" dirty="0"/>
          </a:p>
          <a:p>
            <a:r>
              <a:rPr lang="de-CH" dirty="0" err="1"/>
              <a:t>Redondances</a:t>
            </a:r>
            <a:r>
              <a:rPr lang="de-CH" dirty="0"/>
              <a:t> (idem </a:t>
            </a:r>
            <a:r>
              <a:rPr lang="de-CH" dirty="0" err="1"/>
              <a:t>défaillances</a:t>
            </a:r>
            <a:r>
              <a:rPr lang="de-CH" dirty="0"/>
              <a:t> </a:t>
            </a:r>
            <a:r>
              <a:rPr lang="de-CH" dirty="0" err="1"/>
              <a:t>techniques</a:t>
            </a:r>
            <a:r>
              <a:rPr lang="de-CH" dirty="0"/>
              <a:t>)</a:t>
            </a:r>
          </a:p>
          <a:p>
            <a:r>
              <a:rPr lang="de-CH" dirty="0" err="1"/>
              <a:t>Systèmes</a:t>
            </a:r>
            <a:r>
              <a:rPr lang="de-CH" dirty="0"/>
              <a:t> </a:t>
            </a:r>
            <a:r>
              <a:rPr lang="de-CH" dirty="0" err="1"/>
              <a:t>redondants</a:t>
            </a:r>
            <a:r>
              <a:rPr lang="de-CH" dirty="0"/>
              <a:t>, </a:t>
            </a:r>
            <a:r>
              <a:rPr lang="de-CH" dirty="0" err="1"/>
              <a:t>paliers</a:t>
            </a:r>
            <a:r>
              <a:rPr lang="de-CH" dirty="0"/>
              <a:t> de </a:t>
            </a:r>
            <a:r>
              <a:rPr lang="de-CH" dirty="0" err="1"/>
              <a:t>fonctionnement</a:t>
            </a:r>
            <a:r>
              <a:rPr lang="de-CH" dirty="0"/>
              <a:t> autonomes </a:t>
            </a:r>
            <a:r>
              <a:rPr lang="de-CH" u="sng" dirty="0" err="1"/>
              <a:t>sans</a:t>
            </a:r>
            <a:r>
              <a:rPr lang="de-CH" dirty="0"/>
              <a:t> </a:t>
            </a:r>
            <a:r>
              <a:rPr lang="de-CH" dirty="0" err="1"/>
              <a:t>accès</a:t>
            </a:r>
            <a:r>
              <a:rPr lang="de-CH" dirty="0"/>
              <a:t> </a:t>
            </a:r>
            <a:r>
              <a:rPr lang="de-CH" dirty="0" err="1"/>
              <a:t>extérieur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24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046075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Conclusions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065315"/>
          </a:xfrm>
        </p:spPr>
        <p:txBody>
          <a:bodyPr>
            <a:normAutofit/>
          </a:bodyPr>
          <a:lstStyle/>
          <a:p>
            <a:r>
              <a:rPr lang="de-CH" sz="2600" dirty="0" err="1"/>
              <a:t>Les</a:t>
            </a:r>
            <a:r>
              <a:rPr lang="de-CH" sz="2600" dirty="0"/>
              <a:t> </a:t>
            </a:r>
            <a:r>
              <a:rPr lang="de-CH" sz="2600" dirty="0" err="1"/>
              <a:t>risques</a:t>
            </a:r>
            <a:r>
              <a:rPr lang="de-CH" sz="2600" dirty="0"/>
              <a:t> </a:t>
            </a:r>
            <a:r>
              <a:rPr lang="de-CH" sz="2600" dirty="0" err="1"/>
              <a:t>sont</a:t>
            </a:r>
            <a:r>
              <a:rPr lang="de-CH" sz="2600" dirty="0"/>
              <a:t> </a:t>
            </a:r>
            <a:r>
              <a:rPr lang="de-CH" sz="2600" dirty="0" err="1"/>
              <a:t>latents</a:t>
            </a:r>
            <a:r>
              <a:rPr lang="de-CH" sz="2600" dirty="0"/>
              <a:t>.</a:t>
            </a:r>
          </a:p>
          <a:p>
            <a:r>
              <a:rPr lang="de-CH" sz="2600" dirty="0" err="1"/>
              <a:t>Vous</a:t>
            </a:r>
            <a:r>
              <a:rPr lang="de-CH" sz="2600" dirty="0"/>
              <a:t> </a:t>
            </a:r>
            <a:r>
              <a:rPr lang="de-CH" sz="2600" dirty="0" err="1"/>
              <a:t>devez</a:t>
            </a:r>
            <a:r>
              <a:rPr lang="de-CH" sz="2600" dirty="0"/>
              <a:t> </a:t>
            </a:r>
            <a:r>
              <a:rPr lang="de-CH" sz="2600" dirty="0" err="1"/>
              <a:t>connaître</a:t>
            </a:r>
            <a:r>
              <a:rPr lang="de-CH" sz="2600" dirty="0"/>
              <a:t> </a:t>
            </a:r>
            <a:r>
              <a:rPr lang="de-CH" sz="2600" dirty="0" err="1"/>
              <a:t>vos</a:t>
            </a:r>
            <a:r>
              <a:rPr lang="de-CH" sz="2600" dirty="0"/>
              <a:t> </a:t>
            </a:r>
            <a:r>
              <a:rPr lang="de-CH" sz="2600" dirty="0" err="1"/>
              <a:t>risques</a:t>
            </a:r>
            <a:r>
              <a:rPr lang="de-CH" sz="2600" dirty="0"/>
              <a:t> et </a:t>
            </a:r>
            <a:r>
              <a:rPr lang="de-CH" sz="2600" dirty="0" err="1"/>
              <a:t>pouvoir</a:t>
            </a:r>
            <a:r>
              <a:rPr lang="de-CH" sz="2600" dirty="0"/>
              <a:t> </a:t>
            </a:r>
            <a:r>
              <a:rPr lang="de-CH" sz="2600" dirty="0" err="1"/>
              <a:t>les</a:t>
            </a:r>
            <a:r>
              <a:rPr lang="de-CH" sz="2600" dirty="0"/>
              <a:t> </a:t>
            </a:r>
            <a:r>
              <a:rPr lang="de-CH" sz="2600" dirty="0" err="1"/>
              <a:t>gérer</a:t>
            </a:r>
            <a:r>
              <a:rPr lang="de-CH" sz="2600" dirty="0"/>
              <a:t>.</a:t>
            </a:r>
          </a:p>
          <a:p>
            <a:r>
              <a:rPr lang="de-CH" sz="2600" dirty="0" err="1"/>
              <a:t>Vous</a:t>
            </a:r>
            <a:r>
              <a:rPr lang="de-CH" sz="2600" dirty="0"/>
              <a:t> </a:t>
            </a:r>
            <a:r>
              <a:rPr lang="de-CH" sz="2600" dirty="0" err="1"/>
              <a:t>savez</a:t>
            </a:r>
            <a:r>
              <a:rPr lang="de-CH" sz="2600" dirty="0"/>
              <a:t> </a:t>
            </a:r>
            <a:r>
              <a:rPr lang="de-CH" sz="2600" dirty="0" err="1"/>
              <a:t>maintenant</a:t>
            </a:r>
            <a:r>
              <a:rPr lang="de-CH" sz="2600" dirty="0"/>
              <a:t> </a:t>
            </a:r>
            <a:r>
              <a:rPr lang="de-CH" sz="2600" dirty="0" err="1"/>
              <a:t>comment</a:t>
            </a:r>
            <a:r>
              <a:rPr lang="de-CH" sz="2600" dirty="0"/>
              <a:t> </a:t>
            </a:r>
            <a:r>
              <a:rPr lang="de-CH" sz="2600" dirty="0" err="1"/>
              <a:t>agir</a:t>
            </a:r>
            <a:r>
              <a:rPr lang="de-CH" sz="2600" dirty="0"/>
              <a:t> </a:t>
            </a:r>
            <a:r>
              <a:rPr lang="de-CH" sz="2600" dirty="0" err="1"/>
              <a:t>préventivement</a:t>
            </a:r>
            <a:r>
              <a:rPr lang="de-CH" sz="2600" dirty="0"/>
              <a:t> </a:t>
            </a:r>
            <a:r>
              <a:rPr lang="de-CH" sz="2600" dirty="0" err="1"/>
              <a:t>pour</a:t>
            </a:r>
            <a:r>
              <a:rPr lang="de-CH" sz="2600" dirty="0"/>
              <a:t> </a:t>
            </a:r>
            <a:r>
              <a:rPr lang="de-CH" sz="2600" dirty="0" err="1"/>
              <a:t>maîtriser</a:t>
            </a:r>
            <a:r>
              <a:rPr lang="de-CH" sz="2600" dirty="0"/>
              <a:t> </a:t>
            </a:r>
            <a:r>
              <a:rPr lang="de-CH" sz="2600" dirty="0" err="1"/>
              <a:t>les</a:t>
            </a:r>
            <a:r>
              <a:rPr lang="de-CH" sz="2600" dirty="0"/>
              <a:t> </a:t>
            </a:r>
            <a:r>
              <a:rPr lang="de-CH" sz="2600" dirty="0" err="1"/>
              <a:t>cas</a:t>
            </a:r>
            <a:r>
              <a:rPr lang="de-CH" sz="2600" dirty="0"/>
              <a:t> </a:t>
            </a:r>
            <a:r>
              <a:rPr lang="de-CH" sz="2600" dirty="0" err="1"/>
              <a:t>d’urgence</a:t>
            </a:r>
            <a:r>
              <a:rPr lang="de-CH" sz="2600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25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6" name="AutoShape 2" descr="Ein Mann mit Schutzausrüstung arbeitet an einer Elektroverteilanlag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7" name="AutoShape 4" descr="Ein Mann mit Schutzausrüstung arbeitet an einer Elektroverteilanlage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8" name="AutoShape 6" descr="Ein Mann mit Schutzausrüstung arbeitet an einer Elektroverteilanlage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pic>
        <p:nvPicPr>
          <p:cNvPr id="2056" name="Picture 8" descr="https://www.suva.ch/-/media/static-picturepark-assets/uncategorized/1/4/8/9/4/14894-10--88814_titel_web-format-srgb_14894--d--jpeg.jpeg?h=450&amp;la=de-ch&amp;w=1260&amp;fo=5-235-2737-920&amp;focus=true&amp;bc=ffffff&amp;hash=F4CCDFD6E8D38EA5E87977EDF955E5ABDED5EDA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293096"/>
            <a:ext cx="5280819" cy="188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1763688" y="6104329"/>
            <a:ext cx="5280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200" dirty="0">
                <a:solidFill>
                  <a:schemeClr val="accent1"/>
                </a:solidFill>
              </a:rPr>
              <a:t>Quelle: SUVA</a:t>
            </a:r>
          </a:p>
        </p:txBody>
      </p:sp>
    </p:spTree>
    <p:extLst>
      <p:ext uri="{BB962C8B-B14F-4D97-AF65-F5344CB8AC3E}">
        <p14:creationId xmlns:p14="http://schemas.microsoft.com/office/powerpoint/2010/main" val="311634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Des </a:t>
            </a:r>
            <a:r>
              <a:rPr lang="de-CH" dirty="0" err="1"/>
              <a:t>questions</a:t>
            </a:r>
            <a:r>
              <a:rPr lang="de-CH" dirty="0"/>
              <a:t>? </a:t>
            </a:r>
            <a:br>
              <a:rPr lang="de-CH" dirty="0"/>
            </a:br>
            <a:r>
              <a:rPr lang="de-CH" dirty="0" err="1"/>
              <a:t>Toujours</a:t>
            </a:r>
            <a:r>
              <a:rPr lang="de-CH" dirty="0"/>
              <a:t> </a:t>
            </a:r>
            <a:r>
              <a:rPr lang="de-CH" dirty="0" err="1"/>
              <a:t>là</a:t>
            </a:r>
            <a:r>
              <a:rPr lang="de-CH" dirty="0"/>
              <a:t> </a:t>
            </a:r>
            <a:r>
              <a:rPr lang="de-CH" dirty="0" err="1"/>
              <a:t>pour</a:t>
            </a:r>
            <a:r>
              <a:rPr lang="de-CH" dirty="0"/>
              <a:t> </a:t>
            </a:r>
            <a:r>
              <a:rPr lang="de-CH" dirty="0" err="1"/>
              <a:t>vous</a:t>
            </a:r>
            <a:r>
              <a:rPr lang="de-CH" dirty="0"/>
              <a:t> </a:t>
            </a:r>
            <a:r>
              <a:rPr lang="de-CH" dirty="0" err="1"/>
              <a:t>répondre</a:t>
            </a:r>
            <a:r>
              <a:rPr lang="de-CH" dirty="0"/>
              <a:t>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26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66725" y="2182813"/>
            <a:ext cx="4029075" cy="3694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Wingdings" pitchFamily="2" charset="2"/>
              <a:buNone/>
            </a:pPr>
            <a:r>
              <a:rPr lang="de-CH" altLang="de-DE" b="1" dirty="0"/>
              <a:t>Damian Kempter</a:t>
            </a:r>
            <a:endParaRPr lang="de-DE" altLang="de-DE" b="1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075113" y="2182813"/>
            <a:ext cx="4745037" cy="36941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" pitchFamily="2" charset="2"/>
              <a:buNone/>
            </a:pPr>
            <a:endParaRPr lang="de-CH" altLang="de-DE" sz="2000" dirty="0"/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</a:pPr>
            <a:endParaRPr lang="de-CH" altLang="de-DE" sz="2000" dirty="0"/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</a:pPr>
            <a:r>
              <a:rPr lang="de-CH" altLang="de-DE" sz="2000" dirty="0" err="1"/>
              <a:t>Membre</a:t>
            </a:r>
            <a:r>
              <a:rPr lang="de-CH" altLang="de-DE" sz="2000" dirty="0"/>
              <a:t> de la </a:t>
            </a:r>
            <a:r>
              <a:rPr lang="de-CH" altLang="de-DE" sz="2000" dirty="0" err="1"/>
              <a:t>direction</a:t>
            </a:r>
            <a:endParaRPr lang="de-CH" altLang="de-DE" sz="2000" dirty="0"/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</a:pPr>
            <a:r>
              <a:rPr lang="de-CH" altLang="de-DE" sz="2000" dirty="0"/>
              <a:t>Kempter Meile AG,</a:t>
            </a:r>
            <a:br>
              <a:rPr lang="de-CH" altLang="de-DE" sz="2000" dirty="0"/>
            </a:br>
            <a:r>
              <a:rPr lang="de-CH" altLang="de-DE" sz="2000" dirty="0"/>
              <a:t>Engineering Leitsysteme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</a:pPr>
            <a:endParaRPr lang="de-CH" altLang="de-DE" sz="2000" dirty="0"/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</a:pPr>
            <a:r>
              <a:rPr lang="de-CH" altLang="de-DE" sz="2000" dirty="0"/>
              <a:t>+41 (0)71 929 40 63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</a:pPr>
            <a:r>
              <a:rPr lang="de-CH" altLang="de-DE" sz="2000" dirty="0"/>
              <a:t>damian.kempter@kempter-meile.ch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</a:pPr>
            <a:r>
              <a:rPr lang="de-CH" altLang="de-DE" sz="2000" dirty="0" err="1"/>
              <a:t>www.kempter-meile.ch</a:t>
            </a:r>
            <a:endParaRPr lang="de-CH" altLang="de-DE" sz="2000" dirty="0"/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</a:pPr>
            <a:endParaRPr lang="de-DE" altLang="de-DE" sz="2000" dirty="0"/>
          </a:p>
        </p:txBody>
      </p:sp>
      <p:pic>
        <p:nvPicPr>
          <p:cNvPr id="8" name="Picture 6" descr="DSC_8144 Kop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852738"/>
            <a:ext cx="1677987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854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CH" dirty="0"/>
              <a:t>De </a:t>
            </a:r>
            <a:r>
              <a:rPr lang="de-CH" dirty="0" err="1"/>
              <a:t>quoi</a:t>
            </a:r>
            <a:r>
              <a:rPr lang="de-CH" dirty="0"/>
              <a:t> </a:t>
            </a:r>
            <a:r>
              <a:rPr lang="de-CH" dirty="0" err="1"/>
              <a:t>s’agit-il</a:t>
            </a:r>
            <a:r>
              <a:rPr lang="de-CH" dirty="0"/>
              <a:t>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CH" dirty="0"/>
              <a:t>Kempter Meile AG en 20 </a:t>
            </a:r>
            <a:r>
              <a:rPr lang="de-CH" dirty="0" err="1"/>
              <a:t>secondes</a:t>
            </a:r>
            <a:endParaRPr lang="de-CH" dirty="0"/>
          </a:p>
          <a:p>
            <a:r>
              <a:rPr lang="de-CH" dirty="0"/>
              <a:t>Le tour du </a:t>
            </a:r>
            <a:r>
              <a:rPr lang="de-CH" dirty="0" err="1"/>
              <a:t>sujet</a:t>
            </a:r>
            <a:endParaRPr lang="de-CH" dirty="0"/>
          </a:p>
          <a:p>
            <a:r>
              <a:rPr lang="de-CH" dirty="0" err="1"/>
              <a:t>Structure</a:t>
            </a:r>
            <a:r>
              <a:rPr lang="de-CH" dirty="0"/>
              <a:t> </a:t>
            </a:r>
            <a:r>
              <a:rPr lang="de-CH" dirty="0" err="1"/>
              <a:t>d’un</a:t>
            </a:r>
            <a:r>
              <a:rPr lang="de-CH" dirty="0"/>
              <a:t> </a:t>
            </a:r>
            <a:r>
              <a:rPr lang="de-CH" dirty="0" err="1"/>
              <a:t>système</a:t>
            </a:r>
            <a:r>
              <a:rPr lang="de-CH" dirty="0"/>
              <a:t> de </a:t>
            </a:r>
            <a:r>
              <a:rPr lang="de-CH" dirty="0" err="1"/>
              <a:t>télégestion</a:t>
            </a:r>
            <a:endParaRPr lang="de-CH" dirty="0"/>
          </a:p>
          <a:p>
            <a:r>
              <a:rPr lang="de-CH" dirty="0" err="1"/>
              <a:t>Scénarios</a:t>
            </a:r>
            <a:r>
              <a:rPr lang="de-CH" dirty="0"/>
              <a:t> de </a:t>
            </a:r>
            <a:r>
              <a:rPr lang="de-CH" dirty="0" err="1"/>
              <a:t>blackout</a:t>
            </a:r>
            <a:r>
              <a:rPr lang="de-CH" dirty="0"/>
              <a:t>/</a:t>
            </a:r>
            <a:r>
              <a:rPr lang="de-CH" dirty="0" err="1"/>
              <a:t>impacts</a:t>
            </a:r>
            <a:r>
              <a:rPr lang="de-CH" dirty="0"/>
              <a:t> </a:t>
            </a:r>
            <a:r>
              <a:rPr lang="de-CH" dirty="0" err="1"/>
              <a:t>sur</a:t>
            </a:r>
            <a:r>
              <a:rPr lang="de-CH" dirty="0"/>
              <a:t> </a:t>
            </a:r>
            <a:r>
              <a:rPr lang="de-CH" dirty="0" err="1"/>
              <a:t>l’exploitation</a:t>
            </a:r>
            <a:endParaRPr lang="de-CH" dirty="0"/>
          </a:p>
          <a:p>
            <a:r>
              <a:rPr lang="de-CH" dirty="0"/>
              <a:t>Analyse des </a:t>
            </a:r>
            <a:r>
              <a:rPr lang="de-CH" dirty="0" err="1"/>
              <a:t>risques</a:t>
            </a:r>
            <a:endParaRPr lang="de-CH" dirty="0"/>
          </a:p>
          <a:p>
            <a:r>
              <a:rPr lang="de-CH" dirty="0" err="1"/>
              <a:t>Recommandations</a:t>
            </a:r>
            <a:r>
              <a:rPr lang="de-CH" dirty="0"/>
              <a:t> et </a:t>
            </a:r>
            <a:r>
              <a:rPr lang="de-CH" dirty="0" err="1"/>
              <a:t>mesures</a:t>
            </a:r>
            <a:r>
              <a:rPr lang="de-CH" dirty="0"/>
              <a:t> à </a:t>
            </a:r>
            <a:r>
              <a:rPr lang="de-CH" dirty="0" err="1"/>
              <a:t>prendre</a:t>
            </a:r>
            <a:endParaRPr lang="de-CH" dirty="0"/>
          </a:p>
          <a:p>
            <a:r>
              <a:rPr lang="de-CH" dirty="0" err="1"/>
              <a:t>Conclusion</a:t>
            </a:r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3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69093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4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pic>
        <p:nvPicPr>
          <p:cNvPr id="6" name="Picture 4" descr="112-1269_STA_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40" y="996950"/>
            <a:ext cx="7993063" cy="51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112-1269_STA_b"/>
          <p:cNvPicPr>
            <a:picLocks noChangeAspect="1" noChangeArrowheads="1"/>
          </p:cNvPicPr>
          <p:nvPr/>
        </p:nvPicPr>
        <p:blipFill>
          <a:blip r:embed="rId4" cstate="print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96950"/>
            <a:ext cx="7993063" cy="51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9439" y="908650"/>
            <a:ext cx="8353161" cy="525673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898525">
              <a:buFont typeface="Arial" pitchFamily="34" charset="0"/>
              <a:buChar char="•"/>
            </a:pPr>
            <a:endParaRPr lang="de-DE" sz="2400" dirty="0"/>
          </a:p>
          <a:p>
            <a:pPr marL="898525">
              <a:buFont typeface="Arial" pitchFamily="34" charset="0"/>
              <a:buChar char="•"/>
            </a:pPr>
            <a:endParaRPr lang="de-DE" sz="2400" dirty="0"/>
          </a:p>
          <a:p>
            <a:pPr marL="898525">
              <a:buFont typeface="Arial" pitchFamily="34" charset="0"/>
              <a:buChar char="•"/>
            </a:pPr>
            <a:endParaRPr lang="de-DE" sz="2400" dirty="0"/>
          </a:p>
          <a:p>
            <a:pPr marL="898525">
              <a:buFont typeface="Arial" pitchFamily="34" charset="0"/>
              <a:buChar char="•"/>
            </a:pPr>
            <a:endParaRPr lang="de-DE" sz="2400" dirty="0"/>
          </a:p>
          <a:p>
            <a:pPr marL="898525">
              <a:buFont typeface="Arial" pitchFamily="34" charset="0"/>
              <a:buChar char="•"/>
            </a:pPr>
            <a:r>
              <a:rPr lang="de-DE" sz="2400" dirty="0"/>
              <a:t>Bureau </a:t>
            </a:r>
            <a:r>
              <a:rPr lang="de-DE" sz="2400" dirty="0" err="1"/>
              <a:t>d‘études</a:t>
            </a:r>
            <a:r>
              <a:rPr lang="de-DE" sz="2400" dirty="0"/>
              <a:t> </a:t>
            </a:r>
            <a:r>
              <a:rPr lang="de-DE" sz="2400" dirty="0" err="1"/>
              <a:t>indépendant</a:t>
            </a:r>
            <a:r>
              <a:rPr lang="de-DE" sz="2400" dirty="0"/>
              <a:t> et </a:t>
            </a:r>
            <a:r>
              <a:rPr lang="de-DE" sz="2400" dirty="0" err="1"/>
              <a:t>neutre</a:t>
            </a:r>
            <a:endParaRPr lang="de-DE" sz="2400" dirty="0"/>
          </a:p>
          <a:p>
            <a:pPr marL="898525">
              <a:buFont typeface="Arial" pitchFamily="34" charset="0"/>
              <a:buChar char="•"/>
            </a:pPr>
            <a:r>
              <a:rPr lang="de-DE" sz="2400" dirty="0"/>
              <a:t>Consultant </a:t>
            </a:r>
            <a:r>
              <a:rPr lang="de-DE" sz="2400" dirty="0" err="1"/>
              <a:t>pour</a:t>
            </a:r>
            <a:r>
              <a:rPr lang="de-DE" sz="2400" dirty="0"/>
              <a:t> </a:t>
            </a:r>
            <a:r>
              <a:rPr lang="de-DE" sz="2400" dirty="0" err="1"/>
              <a:t>les</a:t>
            </a:r>
            <a:r>
              <a:rPr lang="de-DE" sz="2400" dirty="0"/>
              <a:t> </a:t>
            </a:r>
            <a:r>
              <a:rPr lang="de-DE" sz="2400" dirty="0" err="1"/>
              <a:t>systèmes</a:t>
            </a:r>
            <a:r>
              <a:rPr lang="de-DE" sz="2400" dirty="0"/>
              <a:t> de </a:t>
            </a:r>
            <a:r>
              <a:rPr lang="de-DE" sz="2400" dirty="0" err="1"/>
              <a:t>télégestion</a:t>
            </a:r>
            <a:endParaRPr lang="de-DE" sz="2400" dirty="0"/>
          </a:p>
          <a:p>
            <a:pPr marL="898525">
              <a:buFont typeface="Arial" pitchFamily="34" charset="0"/>
              <a:buChar char="•"/>
            </a:pPr>
            <a:r>
              <a:rPr lang="de-DE" sz="2400" dirty="0" err="1"/>
              <a:t>Deuxième</a:t>
            </a:r>
            <a:r>
              <a:rPr lang="de-DE" sz="2400" dirty="0"/>
              <a:t> </a:t>
            </a:r>
            <a:r>
              <a:rPr lang="de-DE" sz="2400" dirty="0" err="1"/>
              <a:t>avis</a:t>
            </a:r>
            <a:r>
              <a:rPr lang="de-DE" sz="2400" dirty="0"/>
              <a:t>, </a:t>
            </a:r>
            <a:r>
              <a:rPr lang="de-DE" sz="2400" dirty="0" err="1"/>
              <a:t>appels</a:t>
            </a:r>
            <a:r>
              <a:rPr lang="de-DE" sz="2400" dirty="0"/>
              <a:t> </a:t>
            </a:r>
            <a:r>
              <a:rPr lang="de-DE" sz="2400" dirty="0" err="1"/>
              <a:t>d‘offres</a:t>
            </a:r>
            <a:r>
              <a:rPr lang="de-DE" sz="2400" dirty="0"/>
              <a:t>, </a:t>
            </a:r>
            <a:r>
              <a:rPr lang="de-DE" sz="2400" dirty="0" err="1"/>
              <a:t>direction</a:t>
            </a:r>
            <a:r>
              <a:rPr lang="de-DE" sz="2400" dirty="0"/>
              <a:t> de </a:t>
            </a:r>
            <a:r>
              <a:rPr lang="de-DE" sz="2400" dirty="0" err="1"/>
              <a:t>projet</a:t>
            </a:r>
            <a:r>
              <a:rPr lang="de-DE" sz="2400" dirty="0"/>
              <a:t>, ...</a:t>
            </a:r>
          </a:p>
          <a:p>
            <a:pPr marL="898525">
              <a:buFont typeface="Arial" pitchFamily="34" charset="0"/>
              <a:buChar char="•"/>
            </a:pPr>
            <a:r>
              <a:rPr lang="de-DE" sz="2400" dirty="0" err="1"/>
              <a:t>Depuis</a:t>
            </a:r>
            <a:r>
              <a:rPr lang="de-DE" sz="2400" dirty="0"/>
              <a:t> 1984</a:t>
            </a:r>
          </a:p>
          <a:p>
            <a:pPr marL="898525">
              <a:buFont typeface="Arial" pitchFamily="34" charset="0"/>
              <a:buChar char="•"/>
            </a:pPr>
            <a:r>
              <a:rPr lang="de-DE" sz="2400" dirty="0"/>
              <a:t>&gt; 70 </a:t>
            </a:r>
            <a:r>
              <a:rPr lang="de-DE" sz="2400" dirty="0" err="1"/>
              <a:t>projets</a:t>
            </a:r>
            <a:r>
              <a:rPr lang="de-DE" sz="2400" dirty="0"/>
              <a:t> de </a:t>
            </a:r>
            <a:r>
              <a:rPr lang="de-DE" sz="2400" dirty="0" err="1"/>
              <a:t>télégestion</a:t>
            </a:r>
            <a:endParaRPr lang="de-DE" sz="2400" dirty="0"/>
          </a:p>
          <a:p>
            <a:pPr marL="898525">
              <a:buFont typeface="Arial" pitchFamily="34" charset="0"/>
              <a:buChar char="•"/>
            </a:pPr>
            <a:r>
              <a:rPr lang="de-DE" sz="2400" dirty="0"/>
              <a:t>13 </a:t>
            </a:r>
            <a:r>
              <a:rPr lang="de-DE" sz="2400" dirty="0" err="1"/>
              <a:t>collaboratrices</a:t>
            </a:r>
            <a:r>
              <a:rPr lang="de-DE" sz="2400" dirty="0"/>
              <a:t> et </a:t>
            </a:r>
            <a:r>
              <a:rPr lang="de-DE" sz="2400" dirty="0" err="1"/>
              <a:t>collaborateurs</a:t>
            </a:r>
            <a:endParaRPr lang="de-DE" sz="2400" dirty="0"/>
          </a:p>
          <a:p>
            <a:pPr marL="898525">
              <a:buFont typeface="Arial" pitchFamily="34" charset="0"/>
              <a:buChar char="•"/>
            </a:pPr>
            <a:endParaRPr lang="de-DE" sz="2400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5436120" y="1180406"/>
            <a:ext cx="2879725" cy="1079500"/>
            <a:chOff x="5436120" y="1180406"/>
            <a:chExt cx="2879725" cy="1079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Picture 591" descr="Strom, Elektrizitä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120" y="1180406"/>
              <a:ext cx="887413" cy="1079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593" descr="Wasser, Trinkwasse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0370" y="1180406"/>
              <a:ext cx="887413" cy="1079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595" descr="Gas, Erdga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6370" y="1180406"/>
              <a:ext cx="879475" cy="1079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421" y="1052670"/>
            <a:ext cx="4392609" cy="1872260"/>
          </a:xfrm>
        </p:spPr>
        <p:txBody>
          <a:bodyPr anchor="t"/>
          <a:lstStyle/>
          <a:p>
            <a:pPr marL="541338"/>
            <a:r>
              <a:rPr lang="de-CH" sz="3200" b="1" dirty="0"/>
              <a:t>Kempter Meile AG</a:t>
            </a:r>
            <a:br>
              <a:rPr lang="de-CH" sz="3200" b="1" dirty="0"/>
            </a:br>
            <a:r>
              <a:rPr lang="de-CH" sz="2500" dirty="0"/>
              <a:t>Engineering Leitsysteme</a:t>
            </a:r>
            <a:br>
              <a:rPr lang="de-CH" sz="2500" dirty="0"/>
            </a:br>
            <a:br>
              <a:rPr lang="de-CH" sz="1200" dirty="0"/>
            </a:br>
            <a:r>
              <a:rPr lang="de-CH" sz="2000" dirty="0"/>
              <a:t>se </a:t>
            </a:r>
            <a:r>
              <a:rPr lang="de-CH" sz="2000" dirty="0" err="1"/>
              <a:t>présente</a:t>
            </a:r>
            <a:r>
              <a:rPr lang="de-CH" sz="2000" dirty="0"/>
              <a:t>:</a:t>
            </a:r>
            <a:endParaRPr lang="de-CH" sz="3200" dirty="0"/>
          </a:p>
        </p:txBody>
      </p:sp>
    </p:spTree>
    <p:extLst>
      <p:ext uri="{BB962C8B-B14F-4D97-AF65-F5344CB8AC3E}">
        <p14:creationId xmlns:p14="http://schemas.microsoft.com/office/powerpoint/2010/main" val="54182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244005"/>
            <a:ext cx="8229600" cy="4065315"/>
          </a:xfrm>
        </p:spPr>
        <p:txBody>
          <a:bodyPr>
            <a:normAutofit fontScale="92500" lnSpcReduction="10000"/>
          </a:bodyPr>
          <a:lstStyle/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  <a:p>
            <a:r>
              <a:rPr lang="de-CH" dirty="0"/>
              <a:t>Blackout = </a:t>
            </a:r>
            <a:r>
              <a:rPr lang="de-CH" dirty="0" err="1"/>
              <a:t>panne</a:t>
            </a:r>
            <a:r>
              <a:rPr lang="de-CH" dirty="0"/>
              <a:t> </a:t>
            </a:r>
            <a:r>
              <a:rPr lang="de-CH" dirty="0" err="1"/>
              <a:t>soudaine</a:t>
            </a:r>
            <a:r>
              <a:rPr lang="de-CH" dirty="0"/>
              <a:t> et totale</a:t>
            </a:r>
          </a:p>
          <a:p>
            <a:r>
              <a:rPr lang="de-CH" dirty="0"/>
              <a:t>Le </a:t>
            </a:r>
            <a:r>
              <a:rPr lang="de-CH" dirty="0" err="1"/>
              <a:t>blackout</a:t>
            </a:r>
            <a:r>
              <a:rPr lang="de-CH" dirty="0"/>
              <a:t> </a:t>
            </a:r>
            <a:r>
              <a:rPr lang="de-CH" dirty="0" err="1"/>
              <a:t>dans</a:t>
            </a:r>
            <a:r>
              <a:rPr lang="de-CH" dirty="0"/>
              <a:t> </a:t>
            </a:r>
            <a:r>
              <a:rPr lang="de-CH" dirty="0" err="1"/>
              <a:t>les</a:t>
            </a:r>
            <a:r>
              <a:rPr lang="de-CH" dirty="0"/>
              <a:t> </a:t>
            </a:r>
            <a:r>
              <a:rPr lang="de-CH" dirty="0" err="1"/>
              <a:t>systèmes</a:t>
            </a:r>
            <a:r>
              <a:rPr lang="de-CH" dirty="0"/>
              <a:t> de </a:t>
            </a:r>
            <a:r>
              <a:rPr lang="de-CH" dirty="0" err="1"/>
              <a:t>télégestion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5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1"/>
          <a:stretch/>
        </p:blipFill>
        <p:spPr bwMode="auto">
          <a:xfrm>
            <a:off x="467544" y="1774835"/>
            <a:ext cx="8229600" cy="28585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467544" y="4592161"/>
            <a:ext cx="8208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200" dirty="0">
                <a:solidFill>
                  <a:schemeClr val="accent1"/>
                </a:solidFill>
              </a:rPr>
              <a:t>Quelle: https://</a:t>
            </a:r>
            <a:r>
              <a:rPr lang="de-CH" sz="1200" dirty="0" err="1">
                <a:solidFill>
                  <a:schemeClr val="accent1"/>
                </a:solidFill>
              </a:rPr>
              <a:t>de.langenscheidt.com</a:t>
            </a:r>
            <a:r>
              <a:rPr lang="de-CH" sz="1200" dirty="0">
                <a:solidFill>
                  <a:schemeClr val="accent1"/>
                </a:solidFill>
              </a:rPr>
              <a:t>/englisch-deutsch/</a:t>
            </a:r>
            <a:r>
              <a:rPr lang="de-CH" sz="1200" dirty="0" err="1">
                <a:solidFill>
                  <a:schemeClr val="accent1"/>
                </a:solidFill>
              </a:rPr>
              <a:t>blackout</a:t>
            </a:r>
            <a:endParaRPr lang="de-CH" sz="1200" dirty="0">
              <a:solidFill>
                <a:schemeClr val="accent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Le tour du </a:t>
            </a:r>
            <a:r>
              <a:rPr lang="de-CH" dirty="0" err="1"/>
              <a:t>sujet</a:t>
            </a:r>
            <a:endParaRPr lang="de-CH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BD2E4E-7A86-4F79-916A-FFC1395EDB74}"/>
              </a:ext>
            </a:extLst>
          </p:cNvPr>
          <p:cNvSpPr txBox="1"/>
          <p:nvPr/>
        </p:nvSpPr>
        <p:spPr>
          <a:xfrm>
            <a:off x="899592" y="3306350"/>
            <a:ext cx="1152128" cy="2462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fr-CH" sz="1000" dirty="0"/>
              <a:t>Panne d’électricité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435137-4E4C-4FF8-8535-A088E74BDB30}"/>
              </a:ext>
            </a:extLst>
          </p:cNvPr>
          <p:cNvSpPr txBox="1"/>
          <p:nvPr/>
        </p:nvSpPr>
        <p:spPr>
          <a:xfrm>
            <a:off x="2307883" y="3298696"/>
            <a:ext cx="2203290" cy="2462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fr-CH" sz="1000" dirty="0"/>
              <a:t>Interruption de tous les projecteurs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43CAF5-B014-48E2-BEA4-14869D187127}"/>
              </a:ext>
            </a:extLst>
          </p:cNvPr>
          <p:cNvSpPr txBox="1"/>
          <p:nvPr/>
        </p:nvSpPr>
        <p:spPr>
          <a:xfrm>
            <a:off x="4860032" y="3294973"/>
            <a:ext cx="2376264" cy="2462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fr-CH" sz="1000" dirty="0"/>
              <a:t>Assombrissement, chute des programmes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E5C5D9-D70A-4B2E-A830-56E26341C5D0}"/>
              </a:ext>
            </a:extLst>
          </p:cNvPr>
          <p:cNvSpPr txBox="1"/>
          <p:nvPr/>
        </p:nvSpPr>
        <p:spPr>
          <a:xfrm>
            <a:off x="3414901" y="3762196"/>
            <a:ext cx="725051" cy="2462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fr-CH" sz="1000" dirty="0"/>
              <a:t>Blackout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E74529-DE38-4575-8DBD-FA7484E1D2BA}"/>
              </a:ext>
            </a:extLst>
          </p:cNvPr>
          <p:cNvSpPr txBox="1"/>
          <p:nvPr/>
        </p:nvSpPr>
        <p:spPr>
          <a:xfrm>
            <a:off x="4451971" y="3762197"/>
            <a:ext cx="1344165" cy="2462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fr-CH" sz="1000" dirty="0"/>
              <a:t>Perte de connaissance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05E901-A3FA-444E-B907-FD2A8D896032}"/>
              </a:ext>
            </a:extLst>
          </p:cNvPr>
          <p:cNvSpPr txBox="1"/>
          <p:nvPr/>
        </p:nvSpPr>
        <p:spPr>
          <a:xfrm>
            <a:off x="899592" y="3762197"/>
            <a:ext cx="2203290" cy="2462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fr-CH" sz="1000" dirty="0"/>
              <a:t>Amaurose, perte de vue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11B3E0-1F6D-4A18-BB12-DBAC423984E8}"/>
              </a:ext>
            </a:extLst>
          </p:cNvPr>
          <p:cNvSpPr txBox="1"/>
          <p:nvPr/>
        </p:nvSpPr>
        <p:spPr>
          <a:xfrm>
            <a:off x="5098890" y="4225697"/>
            <a:ext cx="2065398" cy="2462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fr-CH" sz="1000" dirty="0"/>
              <a:t>Panne d’émetteur radio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EEBF93-508C-4EB9-A7CC-348138616F77}"/>
              </a:ext>
            </a:extLst>
          </p:cNvPr>
          <p:cNvSpPr txBox="1"/>
          <p:nvPr/>
        </p:nvSpPr>
        <p:spPr>
          <a:xfrm>
            <a:off x="2800865" y="4239519"/>
            <a:ext cx="1843143" cy="2462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fr-CH" sz="1000" dirty="0"/>
              <a:t>Couvre-feu total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2F4389-B564-400E-B824-9F4EC4B6EAAE}"/>
              </a:ext>
            </a:extLst>
          </p:cNvPr>
          <p:cNvSpPr txBox="1"/>
          <p:nvPr/>
        </p:nvSpPr>
        <p:spPr>
          <a:xfrm>
            <a:off x="6084170" y="3762196"/>
            <a:ext cx="1890018" cy="2462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fr-CH" sz="1000" dirty="0"/>
              <a:t>Perte de mémoire instantanée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1680EE-6E93-4181-BB77-F5A05DAEB563}"/>
              </a:ext>
            </a:extLst>
          </p:cNvPr>
          <p:cNvSpPr txBox="1"/>
          <p:nvPr/>
        </p:nvSpPr>
        <p:spPr>
          <a:xfrm>
            <a:off x="917273" y="4232931"/>
            <a:ext cx="1552625" cy="2462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fr-CH" sz="1000" dirty="0"/>
              <a:t>Bouclage de zone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33A592-307E-4277-8AE6-015A6DC6B731}"/>
              </a:ext>
            </a:extLst>
          </p:cNvPr>
          <p:cNvSpPr txBox="1"/>
          <p:nvPr/>
        </p:nvSpPr>
        <p:spPr>
          <a:xfrm>
            <a:off x="827584" y="2633658"/>
            <a:ext cx="3816424" cy="5232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0000">
                <a:schemeClr val="accent1">
                  <a:lumMod val="45000"/>
                  <a:lumOff val="55000"/>
                </a:schemeClr>
              </a:gs>
              <a:gs pos="3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fr-CH" sz="1400" dirty="0"/>
              <a:t>Blackout est un terme polysémique qui apparaît dans de nombreux contextes différents.</a:t>
            </a:r>
          </a:p>
        </p:txBody>
      </p:sp>
    </p:spTree>
    <p:extLst>
      <p:ext uri="{BB962C8B-B14F-4D97-AF65-F5344CB8AC3E}">
        <p14:creationId xmlns:p14="http://schemas.microsoft.com/office/powerpoint/2010/main" val="60420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err="1"/>
              <a:t>Structure</a:t>
            </a:r>
            <a:r>
              <a:rPr lang="de-CH" dirty="0"/>
              <a:t> </a:t>
            </a:r>
            <a:r>
              <a:rPr lang="de-CH" dirty="0" err="1"/>
              <a:t>d’un</a:t>
            </a:r>
            <a:r>
              <a:rPr lang="de-CH" dirty="0"/>
              <a:t> </a:t>
            </a:r>
            <a:r>
              <a:rPr lang="de-CH" dirty="0" err="1"/>
              <a:t>système</a:t>
            </a:r>
            <a:r>
              <a:rPr lang="de-CH" dirty="0"/>
              <a:t> de </a:t>
            </a:r>
            <a:r>
              <a:rPr lang="de-CH" dirty="0" err="1"/>
              <a:t>télégestion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6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3749843001"/>
              </p:ext>
            </p:extLst>
          </p:nvPr>
        </p:nvGraphicFramePr>
        <p:xfrm>
          <a:off x="421958" y="2062552"/>
          <a:ext cx="5662210" cy="4055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feil nach unten 7"/>
          <p:cNvSpPr>
            <a:spLocks noChangeArrowheads="1"/>
          </p:cNvSpPr>
          <p:nvPr/>
        </p:nvSpPr>
        <p:spPr bwMode="auto">
          <a:xfrm>
            <a:off x="7308304" y="2056332"/>
            <a:ext cx="1343273" cy="4043860"/>
          </a:xfrm>
          <a:prstGeom prst="downArrow">
            <a:avLst>
              <a:gd name="adj1" fmla="val 50000"/>
              <a:gd name="adj2" fmla="val 49965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579B8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1300" dirty="0" err="1">
                <a:latin typeface="+mj-lt"/>
                <a:ea typeface="Times New Roman" pitchFamily="18" charset="0"/>
                <a:cs typeface="Arial" pitchFamily="34" charset="0"/>
              </a:rPr>
              <a:t>Prépondérance</a:t>
            </a:r>
            <a:r>
              <a:rPr lang="de-DE" altLang="de-DE" sz="1300" dirty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de-DE" altLang="de-DE" sz="1300" dirty="0" err="1">
                <a:latin typeface="+mj-lt"/>
                <a:ea typeface="Times New Roman" pitchFamily="18" charset="0"/>
                <a:cs typeface="Arial" pitchFamily="34" charset="0"/>
              </a:rPr>
              <a:t>croissante</a:t>
            </a:r>
            <a:r>
              <a:rPr kumimoji="0" lang="de-DE" altLang="de-DE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des </a:t>
            </a:r>
            <a:r>
              <a:rPr kumimoji="0" lang="de-DE" altLang="de-DE" sz="1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processus</a:t>
            </a:r>
            <a:endParaRPr kumimoji="0" lang="de-DE" altLang="de-DE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Degré</a:t>
            </a:r>
            <a:r>
              <a:rPr kumimoji="0" lang="de-DE" altLang="de-DE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altLang="de-DE" sz="1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d‘automatisation</a:t>
            </a:r>
            <a:r>
              <a:rPr kumimoji="0" lang="de-DE" altLang="de-DE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altLang="de-DE" sz="1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dégressif</a:t>
            </a:r>
            <a:endParaRPr kumimoji="0" lang="de-DE" altLang="de-DE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6163310" y="6100192"/>
            <a:ext cx="4249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5585460" y="5301208"/>
            <a:ext cx="10027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3927475" y="2852936"/>
            <a:ext cx="26607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3354704" y="2090738"/>
            <a:ext cx="3233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20"/>
          <p:cNvSpPr txBox="1">
            <a:spLocks noChangeArrowheads="1"/>
          </p:cNvSpPr>
          <p:nvPr/>
        </p:nvSpPr>
        <p:spPr bwMode="auto">
          <a:xfrm rot="-5400000">
            <a:off x="4368614" y="3952590"/>
            <a:ext cx="4009454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tabLst>
                <a:tab pos="228600" algn="ctr"/>
                <a:tab pos="1485900" algn="ctr"/>
                <a:tab pos="2743200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228600" algn="ctr"/>
                <a:tab pos="1485900" algn="ctr"/>
                <a:tab pos="2743200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228600" algn="ctr"/>
                <a:tab pos="1485900" algn="ctr"/>
                <a:tab pos="2743200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228600" algn="ctr"/>
                <a:tab pos="1485900" algn="ctr"/>
                <a:tab pos="2743200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228600" algn="ctr"/>
                <a:tab pos="1485900" algn="ctr"/>
                <a:tab pos="2743200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ctr"/>
                <a:tab pos="1485900" algn="ctr"/>
                <a:tab pos="2743200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ctr"/>
                <a:tab pos="1485900" algn="ctr"/>
                <a:tab pos="2743200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ctr"/>
                <a:tab pos="1485900" algn="ctr"/>
                <a:tab pos="2743200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ctr"/>
                <a:tab pos="1485900" algn="ctr"/>
                <a:tab pos="2743200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01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" algn="ctr"/>
                <a:tab pos="2055813" algn="ctr"/>
              </a:tabLst>
            </a:pPr>
            <a:r>
              <a:rPr lang="de-DE" altLang="de-DE" sz="1300" dirty="0">
                <a:solidFill>
                  <a:srgbClr val="4F81BD"/>
                </a:solidFill>
                <a:latin typeface="+mj-lt"/>
                <a:ea typeface="Times New Roman" pitchFamily="18" charset="0"/>
              </a:rPr>
              <a:t> </a:t>
            </a:r>
            <a:r>
              <a:rPr kumimoji="0" lang="de-DE" altLang="de-DE" sz="1300" b="0" i="0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Processus</a:t>
            </a:r>
            <a:r>
              <a:rPr kumimoji="0" lang="de-DE" altLang="de-DE" sz="1300" b="0" i="0" u="none" strike="noStrike" cap="none" normalizeH="0" dirty="0">
                <a:ln>
                  <a:noFill/>
                </a:ln>
                <a:solidFill>
                  <a:srgbClr val="4F81BD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altLang="de-DE" sz="1300" b="0" i="0" u="none" strike="noStrike" cap="none" normalizeH="0" dirty="0" err="1">
                <a:ln>
                  <a:noFill/>
                </a:ln>
                <a:solidFill>
                  <a:srgbClr val="4F81BD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Armoire</a:t>
            </a:r>
            <a:r>
              <a:rPr kumimoji="0" lang="de-DE" altLang="de-DE" sz="1300" b="0" i="0" u="none" strike="noStrike" cap="none" normalizeH="0" dirty="0">
                <a:ln>
                  <a:noFill/>
                </a:ln>
                <a:solidFill>
                  <a:srgbClr val="4F81BD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altLang="de-DE" sz="1300" b="0" i="0" u="none" strike="noStrike" cap="none" normalizeH="0" dirty="0" err="1">
                <a:ln>
                  <a:noFill/>
                </a:ln>
                <a:solidFill>
                  <a:srgbClr val="4F81BD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électrique</a:t>
            </a:r>
            <a:r>
              <a:rPr kumimoji="0" lang="de-DE" altLang="de-DE" sz="1300" b="0" i="0" u="none" strike="noStrike" cap="none" normalizeH="0" dirty="0">
                <a:ln>
                  <a:noFill/>
                </a:ln>
                <a:solidFill>
                  <a:srgbClr val="4F81BD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altLang="de-DE" sz="1300" b="0" i="0" u="none" strike="noStrike" cap="none" normalizeH="0" dirty="0" err="1">
                <a:ln>
                  <a:noFill/>
                </a:ln>
                <a:solidFill>
                  <a:srgbClr val="4F81BD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dans</a:t>
            </a:r>
            <a:r>
              <a:rPr kumimoji="0" lang="de-DE" altLang="de-DE" sz="1300" b="0" i="0" u="none" strike="noStrike" cap="none" normalizeH="0" dirty="0">
                <a:ln>
                  <a:noFill/>
                </a:ln>
                <a:solidFill>
                  <a:srgbClr val="4F81BD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de-DE" altLang="de-DE" sz="1300" b="0" i="0" u="none" strike="noStrike" cap="none" normalizeH="0" dirty="0" err="1">
                <a:ln>
                  <a:noFill/>
                </a:ln>
                <a:solidFill>
                  <a:srgbClr val="4F81BD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l‘ouvrage</a:t>
            </a:r>
            <a:r>
              <a:rPr kumimoji="0" lang="de-DE" altLang="de-DE" sz="1300" b="0" i="0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de-DE" altLang="de-DE" sz="1300" b="0" i="0" u="none" strike="noStrike" cap="none" normalizeH="0" baseline="0" dirty="0" err="1">
                <a:ln>
                  <a:noFill/>
                </a:ln>
                <a:solidFill>
                  <a:srgbClr val="4F81BD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Centrale</a:t>
            </a:r>
            <a:endParaRPr kumimoji="0" lang="de-DE" altLang="de-DE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8704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err="1"/>
              <a:t>Scénario</a:t>
            </a:r>
            <a:r>
              <a:rPr lang="de-CH" dirty="0"/>
              <a:t> 1 «Panne </a:t>
            </a:r>
            <a:r>
              <a:rPr lang="de-CH" dirty="0" err="1"/>
              <a:t>locale</a:t>
            </a:r>
            <a:r>
              <a:rPr lang="de-CH" dirty="0"/>
              <a:t> </a:t>
            </a:r>
            <a:r>
              <a:rPr lang="de-CH" dirty="0" err="1"/>
              <a:t>d’électricité</a:t>
            </a:r>
            <a:r>
              <a:rPr lang="de-CH" dirty="0"/>
              <a:t>»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7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pic>
        <p:nvPicPr>
          <p:cNvPr id="6" name="Grafik 5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544" y="2852936"/>
            <a:ext cx="8208912" cy="19620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feld 8"/>
          <p:cNvSpPr txBox="1"/>
          <p:nvPr/>
        </p:nvSpPr>
        <p:spPr>
          <a:xfrm>
            <a:off x="467544" y="4808185"/>
            <a:ext cx="8208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200" dirty="0">
                <a:solidFill>
                  <a:schemeClr val="accent1"/>
                </a:solidFill>
              </a:rPr>
              <a:t>Quelle: Zürichsee-Zeitung vom 11.12.2017</a:t>
            </a:r>
          </a:p>
        </p:txBody>
      </p:sp>
    </p:spTree>
    <p:extLst>
      <p:ext uri="{BB962C8B-B14F-4D97-AF65-F5344CB8AC3E}">
        <p14:creationId xmlns:p14="http://schemas.microsoft.com/office/powerpoint/2010/main" val="1968760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err="1"/>
              <a:t>Scénario</a:t>
            </a:r>
            <a:r>
              <a:rPr lang="de-CH" dirty="0"/>
              <a:t> 1 «Panne </a:t>
            </a:r>
            <a:r>
              <a:rPr lang="de-CH" dirty="0" err="1"/>
              <a:t>locale</a:t>
            </a:r>
            <a:r>
              <a:rPr lang="de-CH" dirty="0"/>
              <a:t> </a:t>
            </a:r>
            <a:r>
              <a:rPr lang="de-CH" dirty="0" err="1"/>
              <a:t>d’électricité</a:t>
            </a:r>
            <a:r>
              <a:rPr lang="de-CH" dirty="0"/>
              <a:t>»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8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9" name="Textfeld 8"/>
          <p:cNvSpPr txBox="1"/>
          <p:nvPr/>
        </p:nvSpPr>
        <p:spPr>
          <a:xfrm>
            <a:off x="467544" y="5589240"/>
            <a:ext cx="8208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200" dirty="0">
                <a:solidFill>
                  <a:schemeClr val="accent1"/>
                </a:solidFill>
              </a:rPr>
              <a:t>Quelle: </a:t>
            </a:r>
            <a:r>
              <a:rPr lang="de-CH" sz="1200" dirty="0" err="1">
                <a:solidFill>
                  <a:schemeClr val="accent1"/>
                </a:solidFill>
              </a:rPr>
              <a:t>NZZ</a:t>
            </a:r>
            <a:r>
              <a:rPr lang="de-CH" sz="1200" dirty="0">
                <a:solidFill>
                  <a:schemeClr val="accent1"/>
                </a:solidFill>
              </a:rPr>
              <a:t>-Online vom 04.01.2018 berichtet über Sturm „Burglind“</a:t>
            </a:r>
          </a:p>
        </p:txBody>
      </p:sp>
      <p:pic>
        <p:nvPicPr>
          <p:cNvPr id="8" name="Grafik 7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544" y="2060848"/>
            <a:ext cx="8208912" cy="35234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1427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err="1"/>
              <a:t>Scénario</a:t>
            </a:r>
            <a:r>
              <a:rPr lang="de-CH" dirty="0"/>
              <a:t> 2 «Panne </a:t>
            </a:r>
            <a:r>
              <a:rPr lang="de-CH" dirty="0" err="1"/>
              <a:t>d’électricité</a:t>
            </a:r>
            <a:r>
              <a:rPr lang="de-CH" dirty="0"/>
              <a:t> </a:t>
            </a:r>
            <a:r>
              <a:rPr lang="de-CH" dirty="0" err="1"/>
              <a:t>généralisée</a:t>
            </a:r>
            <a:r>
              <a:rPr lang="de-CH" dirty="0"/>
              <a:t> </a:t>
            </a:r>
            <a:r>
              <a:rPr lang="de-CH" dirty="0" err="1"/>
              <a:t>pendant</a:t>
            </a:r>
            <a:r>
              <a:rPr lang="de-CH" dirty="0"/>
              <a:t> </a:t>
            </a:r>
            <a:r>
              <a:rPr lang="de-CH" dirty="0" err="1"/>
              <a:t>plusieurs</a:t>
            </a:r>
            <a:r>
              <a:rPr lang="de-CH" dirty="0"/>
              <a:t> </a:t>
            </a:r>
            <a:r>
              <a:rPr lang="de-CH" dirty="0" err="1"/>
              <a:t>jours</a:t>
            </a:r>
            <a:r>
              <a:rPr lang="de-CH" dirty="0"/>
              <a:t>»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16B6-1B50-4A20-B06F-42AD2193150B}" type="slidenum">
              <a:rPr lang="de-CH" smtClean="0"/>
              <a:t>9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Formation </a:t>
            </a:r>
            <a:r>
              <a:rPr lang="de-DE" dirty="0" err="1"/>
              <a:t>continue</a:t>
            </a:r>
            <a:r>
              <a:rPr lang="de-DE" dirty="0"/>
              <a:t> ASF 2018</a:t>
            </a:r>
            <a:endParaRPr lang="de-CH" dirty="0"/>
          </a:p>
        </p:txBody>
      </p:sp>
      <p:sp>
        <p:nvSpPr>
          <p:cNvPr id="9" name="Textfeld 8"/>
          <p:cNvSpPr txBox="1"/>
          <p:nvPr/>
        </p:nvSpPr>
        <p:spPr>
          <a:xfrm>
            <a:off x="467544" y="4160113"/>
            <a:ext cx="8208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200" dirty="0">
                <a:solidFill>
                  <a:schemeClr val="accent1"/>
                </a:solidFill>
              </a:rPr>
              <a:t>Quelle: Tagesanzeiger vom 06.04.2016</a:t>
            </a:r>
          </a:p>
        </p:txBody>
      </p:sp>
      <p:pic>
        <p:nvPicPr>
          <p:cNvPr id="10" name="Grafik 9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t="63433"/>
          <a:stretch/>
        </p:blipFill>
        <p:spPr bwMode="auto">
          <a:xfrm>
            <a:off x="467544" y="3079993"/>
            <a:ext cx="8208912" cy="10630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10017338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1167</Words>
  <Application>Microsoft Office PowerPoint</Application>
  <PresentationFormat>On-screen Show (4:3)</PresentationFormat>
  <Paragraphs>306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Wingdings</vt:lpstr>
      <vt:lpstr>Benutzerdefiniertes Design</vt:lpstr>
      <vt:lpstr>PowerPoint Presentation</vt:lpstr>
      <vt:lpstr>Le BLACKOUT, c’est quand rien ne va plus.  </vt:lpstr>
      <vt:lpstr>De quoi s’agit-il?</vt:lpstr>
      <vt:lpstr>Kempter Meile AG Engineering Leitsysteme  se présente:</vt:lpstr>
      <vt:lpstr>Le tour du sujet</vt:lpstr>
      <vt:lpstr>Structure d’un système de télégestion</vt:lpstr>
      <vt:lpstr>Scénario 1 «Panne locale d’électricité»</vt:lpstr>
      <vt:lpstr>Scénario 1 «Panne locale d’électricité»</vt:lpstr>
      <vt:lpstr>Scénario 2 «Panne d’électricité généralisée pendant plusieurs jours»</vt:lpstr>
      <vt:lpstr>Effets en cas de panne d’électricité</vt:lpstr>
      <vt:lpstr>Scénario 3 «Défaillance technique»</vt:lpstr>
      <vt:lpstr>PowerPoint Presentation</vt:lpstr>
      <vt:lpstr>Défaillance technique: incidences?</vt:lpstr>
      <vt:lpstr>Scénario 4 «Maliciels envahisseurs»</vt:lpstr>
      <vt:lpstr>Effets des maliciels</vt:lpstr>
      <vt:lpstr>Scénario 5 «Cyberattaques ciblées»</vt:lpstr>
      <vt:lpstr>Effets des cyberattaques ciblées</vt:lpstr>
      <vt:lpstr>PowerPoint Presentation</vt:lpstr>
      <vt:lpstr>Nota bene: analyse des risques</vt:lpstr>
      <vt:lpstr>Groupes électrogènes de secours</vt:lpstr>
      <vt:lpstr>Systèmes redondants  (résistance aux pannes)</vt:lpstr>
      <vt:lpstr>PowerPoint Presentation</vt:lpstr>
      <vt:lpstr>Lutte contre les maliciels</vt:lpstr>
      <vt:lpstr>Lutte contre les cyberattaques</vt:lpstr>
      <vt:lpstr>Conclusions</vt:lpstr>
      <vt:lpstr>Des questions?  Toujours là pour vous répondre!</vt:lpstr>
    </vt:vector>
  </TitlesOfParts>
  <Company>BGV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Sonja Furer</dc:creator>
  <cp:lastModifiedBy>Henri Chappuis</cp:lastModifiedBy>
  <cp:revision>315</cp:revision>
  <cp:lastPrinted>2018-04-07T10:52:54Z</cp:lastPrinted>
  <dcterms:created xsi:type="dcterms:W3CDTF">2012-01-06T09:44:05Z</dcterms:created>
  <dcterms:modified xsi:type="dcterms:W3CDTF">2018-04-08T22:40:55Z</dcterms:modified>
</cp:coreProperties>
</file>