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82" r:id="rId5"/>
    <p:sldId id="262" r:id="rId6"/>
    <p:sldId id="281" r:id="rId7"/>
    <p:sldId id="277" r:id="rId8"/>
    <p:sldId id="283" r:id="rId9"/>
    <p:sldId id="263" r:id="rId10"/>
    <p:sldId id="264" r:id="rId11"/>
    <p:sldId id="279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2AB"/>
    <a:srgbClr val="006B9C"/>
    <a:srgbClr val="385D8A"/>
    <a:srgbClr val="439BB3"/>
    <a:srgbClr val="E6E6E6"/>
    <a:srgbClr val="70B3C8"/>
    <a:srgbClr val="A0C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94226" autoAdjust="0"/>
  </p:normalViewPr>
  <p:slideViewPr>
    <p:cSldViewPr>
      <p:cViewPr varScale="1">
        <p:scale>
          <a:sx n="120" d="100"/>
          <a:sy n="120" d="100"/>
        </p:scale>
        <p:origin x="11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104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53707D0-4218-4F66-8419-801EFCD24F09}" type="datetimeFigureOut">
              <a:rPr lang="de-CH" smtClean="0"/>
              <a:t>06.04.2018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13D0CD-7CBB-4BAB-99D6-20BA6DC4D55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37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46070DB-D022-4BE5-8E19-042425D3A82E}" type="datetimeFigureOut">
              <a:rPr lang="de-CH" smtClean="0"/>
              <a:t>06.04.2018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92D62F-0B97-4C58-A04E-F4C3CA2B6074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288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63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8630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856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439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6381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2D62F-0B97-4C58-A04E-F4C3CA2B607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324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auto">
          <a:xfrm>
            <a:off x="561975" y="1019175"/>
            <a:ext cx="798195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550490" y="6051004"/>
            <a:ext cx="7981950" cy="114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200" b="1" i="0" u="none" strike="noStrike" cap="none" normalizeH="0" baseline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10" name="Bild 2" descr="Logo_SBV_mText_JPG_300ppi">
            <a:extLst>
              <a:ext uri="{FF2B5EF4-FFF2-40B4-BE49-F238E27FC236}">
                <a16:creationId xmlns:a16="http://schemas.microsoft.com/office/drawing/2014/main" id="{0A3D2DA2-786F-49C3-8BC4-3A99F54E33D9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64288" y="454525"/>
            <a:ext cx="1368152" cy="454195"/>
          </a:xfrm>
          <a:prstGeom prst="rect">
            <a:avLst/>
          </a:prstGeom>
          <a:noFill/>
        </p:spPr>
      </p:pic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10A14F8-6935-4B9F-B6F7-69AF4165A2DB}"/>
              </a:ext>
            </a:extLst>
          </p:cNvPr>
          <p:cNvSpPr txBox="1">
            <a:spLocks/>
          </p:cNvSpPr>
          <p:nvPr userDrawn="1"/>
        </p:nvSpPr>
        <p:spPr>
          <a:xfrm>
            <a:off x="639884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4716B6-1B50-4A20-B06F-42AD2193150B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89D2C22-D62D-4272-83AC-1D1E512DD031}"/>
              </a:ext>
            </a:extLst>
          </p:cNvPr>
          <p:cNvSpPr txBox="1">
            <a:spLocks/>
          </p:cNvSpPr>
          <p:nvPr userDrawn="1"/>
        </p:nvSpPr>
        <p:spPr>
          <a:xfrm>
            <a:off x="560932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Formation </a:t>
            </a:r>
            <a:r>
              <a:rPr lang="de-CH" dirty="0" err="1"/>
              <a:t>continue</a:t>
            </a:r>
            <a:r>
              <a:rPr lang="de-CH" dirty="0"/>
              <a:t> ASF 2018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868B802-FB87-40FF-90E3-EF65448E3EC9}"/>
              </a:ext>
            </a:extLst>
          </p:cNvPr>
          <p:cNvSpPr txBox="1">
            <a:spLocks/>
          </p:cNvSpPr>
          <p:nvPr userDrawn="1"/>
        </p:nvSpPr>
        <p:spPr>
          <a:xfrm>
            <a:off x="2843808" y="6356348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Sécurité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informatique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et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infrastructures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d‘eau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potable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C798B41E-1F93-4C9A-98D3-5B76FB645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417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05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6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774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706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23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7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7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38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7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4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F16A-098B-4C78-98A0-9BF92618FBF2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428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http://librarianinblack.net/librarianinblack/adobespies/" TargetMode="External"/><Relationship Id="rId4" Type="http://schemas.openxmlformats.org/officeDocument/2006/relationships/hyperlink" Target="https://pixabay.com/de/warnung-gefahr-gef%C3%A4hrlich-anmelden-36073/" TargetMode="Externa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.lookingglasscyber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librarianinblack.net/librarianinblack/adobespies/" TargetMode="External"/><Relationship Id="rId1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17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hyperlink" Target="http://commons.wikimedia.org/wiki/File:Noun_project_-_USB.svg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467544" y="6265887"/>
            <a:ext cx="2133600" cy="365125"/>
          </a:xfrm>
        </p:spPr>
        <p:txBody>
          <a:bodyPr/>
          <a:lstStyle/>
          <a:p>
            <a:pPr algn="l"/>
            <a:r>
              <a:rPr lang="de-CH" dirty="0"/>
              <a:t>Folie </a:t>
            </a:r>
            <a:fld id="{2889F16A-098B-4C78-98A0-9BF92618FBF2}" type="slidenum">
              <a:rPr lang="de-CH" smtClean="0"/>
              <a:pPr algn="l"/>
              <a:t>1</a:t>
            </a:fld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5508104" y="6325631"/>
            <a:ext cx="2056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</a:rPr>
              <a:t>29.08.2011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411760" y="6320353"/>
            <a:ext cx="2992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>
                    <a:lumMod val="50000"/>
                  </a:schemeClr>
                </a:solidFill>
              </a:rPr>
              <a:t>Firmenpräsentation  </a:t>
            </a:r>
          </a:p>
        </p:txBody>
      </p:sp>
      <p:pic>
        <p:nvPicPr>
          <p:cNvPr id="23" name="Picture 2" descr="C:\Daten\ADMIN\SZ_Sollberg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027238"/>
            <a:ext cx="350202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381000" y="5743575"/>
            <a:ext cx="8420100" cy="1095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752600" y="4505325"/>
            <a:ext cx="6067425" cy="83099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Sécurité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informatique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b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</a:b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et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infrastructures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d’eau</a:t>
            </a:r>
            <a:r>
              <a:rPr lang="de-CH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potable</a:t>
            </a:r>
            <a:endParaRPr lang="de-CH" sz="24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E81C21F3-1BF8-4AD3-BF87-C8626CDB1943}"/>
              </a:ext>
            </a:extLst>
          </p:cNvPr>
          <p:cNvSpPr/>
          <p:nvPr/>
        </p:nvSpPr>
        <p:spPr>
          <a:xfrm>
            <a:off x="4572000" y="2121619"/>
            <a:ext cx="3582548" cy="281711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Mesures</a:t>
            </a:r>
            <a:endParaRPr lang="de-CH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89" y="1601027"/>
            <a:ext cx="3977803" cy="302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Sécurité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informatique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b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le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grand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dilemme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faut-il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protéger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,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quand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faut-il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augmenter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la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sécurité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Quand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risque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est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(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trop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)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élevé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pour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distributeur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d’eau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On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peut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aussi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choisir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consciemment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 ne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pas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appliquer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une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mesure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439C4D-CEC3-4CFC-B6CF-13821EBD78CB}"/>
              </a:ext>
            </a:extLst>
          </p:cNvPr>
          <p:cNvSpPr/>
          <p:nvPr/>
        </p:nvSpPr>
        <p:spPr>
          <a:xfrm>
            <a:off x="5722999" y="1643927"/>
            <a:ext cx="1280550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 err="1">
                <a:latin typeface="Calibri" panose="020F0502020204030204" pitchFamily="34" charset="0"/>
              </a:rPr>
              <a:t>Sécurité</a:t>
            </a:r>
            <a:endParaRPr lang="de-CH" sz="1600" b="1" dirty="0">
              <a:latin typeface="Calibri" panose="020F050202020403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48D0781-6417-4AD7-9403-0D58F6E0F02B}"/>
              </a:ext>
            </a:extLst>
          </p:cNvPr>
          <p:cNvSpPr/>
          <p:nvPr/>
        </p:nvSpPr>
        <p:spPr>
          <a:xfrm>
            <a:off x="3506099" y="5106670"/>
            <a:ext cx="2131802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 err="1">
                <a:solidFill>
                  <a:schemeClr val="lt1"/>
                </a:solidFill>
                <a:latin typeface="Calibri" panose="020F0502020204030204" pitchFamily="34" charset="0"/>
              </a:rPr>
              <a:t>Convivialité</a:t>
            </a:r>
            <a:endParaRPr lang="de-CH" sz="16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2E545B8-E782-44A2-9934-CE1E8120F044}"/>
              </a:ext>
            </a:extLst>
          </p:cNvPr>
          <p:cNvSpPr/>
          <p:nvPr/>
        </p:nvSpPr>
        <p:spPr>
          <a:xfrm>
            <a:off x="7772135" y="5108223"/>
            <a:ext cx="764825" cy="338554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de-CH" sz="1600" b="1" dirty="0" err="1">
                <a:solidFill>
                  <a:schemeClr val="lt1"/>
                </a:solidFill>
                <a:latin typeface="Calibri" panose="020F0502020204030204" pitchFamily="34" charset="0"/>
              </a:rPr>
              <a:t>Coûts</a:t>
            </a:r>
            <a:endParaRPr lang="de-CH" sz="16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39E9B8B-8B59-42BA-8E03-AEEB26A3B8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74" y="2450057"/>
            <a:ext cx="378000" cy="540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325647E-234F-4C11-AA24-5D8B1B63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307028"/>
            <a:ext cx="647999" cy="540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9EC3F97-0B27-4DDC-A2AB-BCA7F9239C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00" y="4307028"/>
            <a:ext cx="540000" cy="5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2FE8DA-6009-4ADC-832A-880EFA5B3D6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4" y="353017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Conclusion</a:t>
            </a:r>
            <a:endParaRPr lang="de-CH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2634937"/>
            <a:ext cx="79208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La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sécurité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informatique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dépend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avant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tout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des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utilisateurs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des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systèmes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b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à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vous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d’y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contribuer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par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votre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vigilance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8782019-7F6B-4CAE-A68E-A270E39C3B99}"/>
              </a:ext>
            </a:extLst>
          </p:cNvPr>
          <p:cNvSpPr/>
          <p:nvPr/>
        </p:nvSpPr>
        <p:spPr>
          <a:xfrm>
            <a:off x="1648478" y="4221088"/>
            <a:ext cx="5448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Merci de </a:t>
            </a:r>
            <a:r>
              <a:rPr lang="de-DE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votre</a:t>
            </a:r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de-DE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vigilance</a:t>
            </a:r>
            <a:r>
              <a:rPr lang="de-DE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59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Qui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sommes-nous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7194DA9-74FF-4C17-B3E2-75E13163D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285832"/>
            <a:ext cx="4664550" cy="26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FD39960-824B-47C9-87DC-651C841681ED}"/>
              </a:ext>
            </a:extLst>
          </p:cNvPr>
          <p:cNvSpPr/>
          <p:nvPr/>
        </p:nvSpPr>
        <p:spPr>
          <a:xfrm>
            <a:off x="466935" y="4492277"/>
            <a:ext cx="2026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dirty="0">
                <a:solidFill>
                  <a:srgbClr val="424242"/>
                </a:solidFill>
                <a:latin typeface="+mj-lt"/>
              </a:rPr>
              <a:t>Sollberger Ingenieure GmbH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 </a:t>
            </a:r>
          </a:p>
          <a:p>
            <a:r>
              <a:rPr lang="de-CH" sz="1200" dirty="0" err="1">
                <a:solidFill>
                  <a:srgbClr val="424242"/>
                </a:solidFill>
                <a:latin typeface="+mj-lt"/>
              </a:rPr>
              <a:t>Votre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partenaire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pour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la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télégestion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des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réseaux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et des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processus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Bielstrasse 14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CH - 3270 Aarberg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 err="1">
                <a:solidFill>
                  <a:srgbClr val="424242"/>
                </a:solidFill>
                <a:latin typeface="+mj-lt"/>
              </a:rPr>
              <a:t>Tél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: 032 392 65 13</a:t>
            </a:r>
            <a:br>
              <a:rPr lang="de-CH" sz="1200" dirty="0">
                <a:solidFill>
                  <a:srgbClr val="424242"/>
                </a:solidFill>
                <a:latin typeface="+mj-lt"/>
              </a:rPr>
            </a:br>
            <a:r>
              <a:rPr lang="de-CH" sz="1200" dirty="0">
                <a:solidFill>
                  <a:srgbClr val="424242"/>
                </a:solidFill>
                <a:latin typeface="+mj-lt"/>
              </a:rPr>
              <a:t>Fax: 032 392 41 15</a:t>
            </a:r>
            <a:endParaRPr lang="de-CH" sz="12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AA4D808-8407-4B16-8AC4-3EA988F6AA2D}"/>
              </a:ext>
            </a:extLst>
          </p:cNvPr>
          <p:cNvSpPr/>
          <p:nvPr/>
        </p:nvSpPr>
        <p:spPr>
          <a:xfrm>
            <a:off x="3563889" y="3908956"/>
            <a:ext cx="48245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b="1" dirty="0">
                <a:solidFill>
                  <a:srgbClr val="424242"/>
                </a:solidFill>
                <a:latin typeface="+mj-lt"/>
              </a:rPr>
              <a:t>Notre </a:t>
            </a:r>
            <a:r>
              <a:rPr lang="de-CH" sz="1100" b="1" dirty="0" err="1">
                <a:solidFill>
                  <a:srgbClr val="424242"/>
                </a:solidFill>
                <a:latin typeface="+mj-lt"/>
              </a:rPr>
              <a:t>équipe</a:t>
            </a:r>
            <a:r>
              <a:rPr lang="de-CH" sz="1100" b="1" dirty="0">
                <a:solidFill>
                  <a:srgbClr val="424242"/>
                </a:solidFill>
                <a:latin typeface="+mj-lt"/>
              </a:rPr>
              <a:t>:</a:t>
            </a:r>
            <a:endParaRPr lang="de-CH" sz="1100" dirty="0">
              <a:solidFill>
                <a:srgbClr val="424242"/>
              </a:solidFill>
              <a:latin typeface="+mj-lt"/>
            </a:endParaRPr>
          </a:p>
          <a:p>
            <a:r>
              <a:rPr lang="de-CH" sz="1100" i="1" dirty="0">
                <a:solidFill>
                  <a:srgbClr val="424242"/>
                </a:solidFill>
                <a:latin typeface="+mj-lt"/>
              </a:rPr>
              <a:t>De g. à d.: Markus Sollberger, Christian Rentsch, Andreas Sollberger, Hans Wüthrich, Heidi Sollberger, Michael Schreier</a:t>
            </a:r>
            <a:endParaRPr lang="de-CH" sz="1100" b="0" i="0" dirty="0">
              <a:solidFill>
                <a:srgbClr val="424242"/>
              </a:solidFill>
              <a:effectLst/>
              <a:latin typeface="+mj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FD74CAC-6A33-4B80-9573-F29E8CF8EA5B}"/>
              </a:ext>
            </a:extLst>
          </p:cNvPr>
          <p:cNvSpPr/>
          <p:nvPr/>
        </p:nvSpPr>
        <p:spPr>
          <a:xfrm>
            <a:off x="466934" y="1484784"/>
            <a:ext cx="3062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solidFill>
                  <a:srgbClr val="424242"/>
                </a:solidFill>
                <a:latin typeface="+mj-lt"/>
              </a:rPr>
              <a:t>Sollberger Ingenieure GmbH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réalise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depuis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25 ans des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solutions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de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pointe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pour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la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télégestion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des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réseaux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.</a:t>
            </a:r>
            <a:br>
              <a:rPr lang="de-CH" sz="1200" dirty="0">
                <a:latin typeface="+mj-lt"/>
              </a:rPr>
            </a:br>
            <a:br>
              <a:rPr lang="de-CH" sz="1200" dirty="0">
                <a:latin typeface="+mj-lt"/>
              </a:rPr>
            </a:br>
            <a:r>
              <a:rPr lang="de-CH" sz="1200" dirty="0">
                <a:latin typeface="+mj-lt"/>
              </a:rPr>
              <a:t>Notre </a:t>
            </a:r>
            <a:r>
              <a:rPr lang="de-CH" sz="1200" dirty="0" err="1">
                <a:latin typeface="+mj-lt"/>
              </a:rPr>
              <a:t>bureau</a:t>
            </a:r>
            <a:r>
              <a:rPr lang="de-CH" sz="1200" dirty="0">
                <a:latin typeface="+mj-lt"/>
              </a:rPr>
              <a:t> se </a:t>
            </a:r>
            <a:r>
              <a:rPr lang="de-CH" sz="1200" dirty="0" err="1">
                <a:latin typeface="+mj-lt"/>
              </a:rPr>
              <a:t>distingue</a:t>
            </a:r>
            <a:r>
              <a:rPr lang="de-CH" sz="1200" dirty="0">
                <a:latin typeface="+mj-lt"/>
              </a:rPr>
              <a:t> avant </a:t>
            </a:r>
            <a:r>
              <a:rPr lang="de-CH" sz="1200" dirty="0" err="1">
                <a:latin typeface="+mj-lt"/>
              </a:rPr>
              <a:t>tout</a:t>
            </a:r>
            <a:r>
              <a:rPr lang="de-CH" sz="1200" dirty="0">
                <a:latin typeface="+mj-lt"/>
              </a:rPr>
              <a:t> par </a:t>
            </a:r>
            <a:r>
              <a:rPr lang="de-CH" sz="1200" dirty="0" err="1">
                <a:latin typeface="+mj-lt"/>
              </a:rPr>
              <a:t>sa</a:t>
            </a:r>
            <a:r>
              <a:rPr lang="de-CH" sz="1200" dirty="0">
                <a:latin typeface="+mj-lt"/>
              </a:rPr>
              <a:t> longue </a:t>
            </a:r>
            <a:r>
              <a:rPr lang="de-CH" sz="1200" dirty="0" err="1">
                <a:latin typeface="+mj-lt"/>
              </a:rPr>
              <a:t>expérience</a:t>
            </a:r>
            <a:r>
              <a:rPr lang="de-CH" sz="1200" dirty="0">
                <a:latin typeface="+mj-lt"/>
              </a:rPr>
              <a:t> et </a:t>
            </a:r>
            <a:r>
              <a:rPr lang="de-CH" sz="1200" dirty="0" err="1">
                <a:latin typeface="+mj-lt"/>
              </a:rPr>
              <a:t>sa</a:t>
            </a:r>
            <a:r>
              <a:rPr lang="de-CH" sz="1200" dirty="0">
                <a:latin typeface="+mj-lt"/>
              </a:rPr>
              <a:t> </a:t>
            </a:r>
            <a:r>
              <a:rPr lang="de-CH" sz="1200" dirty="0" err="1">
                <a:latin typeface="+mj-lt"/>
              </a:rPr>
              <a:t>maîtrise</a:t>
            </a:r>
            <a:r>
              <a:rPr lang="de-CH" sz="1200" dirty="0">
                <a:latin typeface="+mj-lt"/>
              </a:rPr>
              <a:t> </a:t>
            </a:r>
            <a:r>
              <a:rPr lang="de-CH" sz="1200" dirty="0" err="1">
                <a:latin typeface="+mj-lt"/>
              </a:rPr>
              <a:t>complète</a:t>
            </a:r>
            <a:r>
              <a:rPr lang="de-CH" sz="1200" dirty="0">
                <a:latin typeface="+mj-lt"/>
              </a:rPr>
              <a:t> des </a:t>
            </a:r>
            <a:r>
              <a:rPr lang="de-CH" sz="1200" dirty="0" err="1">
                <a:latin typeface="+mj-lt"/>
              </a:rPr>
              <a:t>techniques</a:t>
            </a:r>
            <a:r>
              <a:rPr lang="de-CH" sz="1200" dirty="0">
                <a:latin typeface="+mj-lt"/>
              </a:rPr>
              <a:t> de </a:t>
            </a:r>
            <a:r>
              <a:rPr lang="de-CH" sz="1200" dirty="0" err="1">
                <a:latin typeface="+mj-lt"/>
              </a:rPr>
              <a:t>pointe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. Nous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assurons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le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conseil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,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l’étude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et la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réalisation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de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votre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projet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en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toute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indépendance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par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rapport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aux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fournisseurs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. Nous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pouvons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ainsi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vous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proposer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toujours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la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meilleure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solution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par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rapport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aux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nécessités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de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votre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 </a:t>
            </a:r>
            <a:r>
              <a:rPr lang="de-CH" sz="1200" dirty="0" err="1">
                <a:solidFill>
                  <a:srgbClr val="424242"/>
                </a:solidFill>
                <a:latin typeface="+mj-lt"/>
              </a:rPr>
              <a:t>projet</a:t>
            </a:r>
            <a:r>
              <a:rPr lang="de-CH" sz="1200" dirty="0">
                <a:solidFill>
                  <a:srgbClr val="424242"/>
                </a:solidFill>
                <a:latin typeface="+mj-lt"/>
              </a:rPr>
              <a:t>.</a:t>
            </a:r>
            <a:endParaRPr lang="de-CH" sz="1200" dirty="0">
              <a:latin typeface="+mj-lt"/>
            </a:endParaRPr>
          </a:p>
        </p:txBody>
      </p:sp>
      <p:pic>
        <p:nvPicPr>
          <p:cNvPr id="4108" name="Picture 12" descr="Image result for schweiz icon">
            <a:extLst>
              <a:ext uri="{FF2B5EF4-FFF2-40B4-BE49-F238E27FC236}">
                <a16:creationId xmlns:a16="http://schemas.microsoft.com/office/drawing/2014/main" id="{CF688666-8160-4652-B82E-4FAE0C76E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87" y="4612193"/>
            <a:ext cx="73221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6322670-2804-4216-8E18-009B283B0322}"/>
              </a:ext>
            </a:extLst>
          </p:cNvPr>
          <p:cNvSpPr txBox="1"/>
          <p:nvPr/>
        </p:nvSpPr>
        <p:spPr>
          <a:xfrm>
            <a:off x="3433878" y="5133092"/>
            <a:ext cx="9509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25 ans </a:t>
            </a:r>
          </a:p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d’expérience</a:t>
            </a:r>
            <a:endParaRPr lang="de-CH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FF2B640-A56C-4666-858A-D34ACCE5FFE9}"/>
              </a:ext>
            </a:extLst>
          </p:cNvPr>
          <p:cNvSpPr txBox="1"/>
          <p:nvPr/>
        </p:nvSpPr>
        <p:spPr>
          <a:xfrm>
            <a:off x="4617986" y="5133092"/>
            <a:ext cx="13420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Une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présence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CH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dans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toute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la Suisse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0855E5C-FB15-4700-9012-F5644AB130E8}"/>
              </a:ext>
            </a:extLst>
          </p:cNvPr>
          <p:cNvSpPr txBox="1"/>
          <p:nvPr/>
        </p:nvSpPr>
        <p:spPr>
          <a:xfrm>
            <a:off x="6146069" y="5133092"/>
            <a:ext cx="113845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savoir-faire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indépendant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fournisseurs</a:t>
            </a:r>
            <a:endParaRPr lang="de-CH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 for 25 Jahre icon">
            <a:extLst>
              <a:ext uri="{FF2B5EF4-FFF2-40B4-BE49-F238E27FC236}">
                <a16:creationId xmlns:a16="http://schemas.microsoft.com/office/drawing/2014/main" id="{A6AE03ED-E38B-4823-A1FB-456E772F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60" y="4521092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nowhow icon">
            <a:extLst>
              <a:ext uri="{FF2B5EF4-FFF2-40B4-BE49-F238E27FC236}">
                <a16:creationId xmlns:a16="http://schemas.microsoft.com/office/drawing/2014/main" id="{12302FC8-8487-430F-9DF0-0D8E1101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000"/>
                    </a14:imgEffect>
                    <a14:imgEffect>
                      <a14:brightnessContrast bright="48000"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35" y="4547541"/>
            <a:ext cx="559101" cy="55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5896C59-ADFE-4A3D-A4B1-3EFE5CEAF746}"/>
              </a:ext>
            </a:extLst>
          </p:cNvPr>
          <p:cNvGrpSpPr/>
          <p:nvPr/>
        </p:nvGrpSpPr>
        <p:grpSpPr>
          <a:xfrm>
            <a:off x="7849822" y="4595876"/>
            <a:ext cx="492876" cy="562507"/>
            <a:chOff x="-36512" y="836712"/>
            <a:chExt cx="2025710" cy="2311896"/>
          </a:xfrm>
        </p:grpSpPr>
        <p:pic>
          <p:nvPicPr>
            <p:cNvPr id="22" name="Picture 2" descr="Image result for strom gas wasser fernwärme">
              <a:extLst>
                <a:ext uri="{FF2B5EF4-FFF2-40B4-BE49-F238E27FC236}">
                  <a16:creationId xmlns:a16="http://schemas.microsoft.com/office/drawing/2014/main" id="{92D04578-F4A0-440E-85C4-F46D4B0FA2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4"/>
            <a:stretch/>
          </p:blipFill>
          <p:spPr bwMode="auto">
            <a:xfrm>
              <a:off x="0" y="1700808"/>
              <a:ext cx="1989197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strom gas wasser fernwärme">
              <a:extLst>
                <a:ext uri="{FF2B5EF4-FFF2-40B4-BE49-F238E27FC236}">
                  <a16:creationId xmlns:a16="http://schemas.microsoft.com/office/drawing/2014/main" id="{D0C77B49-01EF-4925-9A02-CEBDC61BFF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4" t="15114" r="48912" b="15256"/>
            <a:stretch/>
          </p:blipFill>
          <p:spPr bwMode="auto">
            <a:xfrm>
              <a:off x="-36512" y="836712"/>
              <a:ext cx="2025710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CC2F7CBD-49E1-4AD7-86D5-03A49E7C7721}"/>
              </a:ext>
            </a:extLst>
          </p:cNvPr>
          <p:cNvSpPr txBox="1"/>
          <p:nvPr/>
        </p:nvSpPr>
        <p:spPr>
          <a:xfrm>
            <a:off x="7474941" y="5132917"/>
            <a:ext cx="12426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Electricité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br>
              <a:rPr lang="de-CH" sz="11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gaz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eau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chaleur</a:t>
            </a:r>
            <a:r>
              <a:rPr lang="de-CH" sz="1100" b="1" dirty="0">
                <a:solidFill>
                  <a:schemeClr val="bg1">
                    <a:lumMod val="50000"/>
                  </a:schemeClr>
                </a:solidFill>
              </a:rPr>
              <a:t> à </a:t>
            </a:r>
            <a:r>
              <a:rPr lang="de-CH" sz="1100" b="1" dirty="0" err="1">
                <a:solidFill>
                  <a:schemeClr val="bg1">
                    <a:lumMod val="50000"/>
                  </a:schemeClr>
                </a:solidFill>
              </a:rPr>
              <a:t>distance</a:t>
            </a:r>
            <a:endParaRPr lang="de-CH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9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De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quoi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s’agit-il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00200"/>
            <a:ext cx="7920880" cy="219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Environnement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informatique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du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fontainier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quelle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est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la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pénétration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l’informatique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dans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les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infrastructures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d’eau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potable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?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Risques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et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menaces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quels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dangers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faut-il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prendre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en </a:t>
            </a:r>
            <a:r>
              <a:rPr lang="de-DE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compte</a:t>
            </a:r>
            <a:r>
              <a:rPr lang="de-DE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Exemple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d’attaque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quelle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leçon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faut-il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en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tirer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Mesures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je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suis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fontainier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,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mais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faire?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Conclusion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dois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-je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garder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en </a:t>
            </a:r>
            <a:r>
              <a:rPr lang="de-CH" sz="1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mémoire</a:t>
            </a:r>
            <a:r>
              <a:rPr lang="de-CH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07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llipse 83">
            <a:extLst>
              <a:ext uri="{FF2B5EF4-FFF2-40B4-BE49-F238E27FC236}">
                <a16:creationId xmlns:a16="http://schemas.microsoft.com/office/drawing/2014/main" id="{53757F69-C01E-4A47-BFE8-513339007A45}"/>
              </a:ext>
            </a:extLst>
          </p:cNvPr>
          <p:cNvSpPr/>
          <p:nvPr/>
        </p:nvSpPr>
        <p:spPr>
          <a:xfrm>
            <a:off x="1822246" y="4635546"/>
            <a:ext cx="202967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Seriell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62747D34-27E0-43C1-A949-4540D3A75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00" y="4736557"/>
            <a:ext cx="252000" cy="21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43458BF-4502-4707-AFC2-0486BB6D44BC}"/>
              </a:ext>
            </a:extLst>
          </p:cNvPr>
          <p:cNvSpPr/>
          <p:nvPr/>
        </p:nvSpPr>
        <p:spPr>
          <a:xfrm>
            <a:off x="1610433" y="5385911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214375C-3CB8-4E69-9874-9AE9477A8B5E}"/>
              </a:ext>
            </a:extLst>
          </p:cNvPr>
          <p:cNvSpPr/>
          <p:nvPr/>
        </p:nvSpPr>
        <p:spPr>
          <a:xfrm>
            <a:off x="1610433" y="3874846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635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Environnement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informatique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 du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fontainier</a:t>
            </a:r>
            <a:endParaRPr lang="de-CH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46B2757-2906-4D7D-BB54-954169951DAC}"/>
              </a:ext>
            </a:extLst>
          </p:cNvPr>
          <p:cNvCxnSpPr>
            <a:cxnSpLocks/>
          </p:cNvCxnSpPr>
          <p:nvPr/>
        </p:nvCxnSpPr>
        <p:spPr>
          <a:xfrm>
            <a:off x="4572000" y="3068960"/>
            <a:ext cx="0" cy="1395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A04BEE99-B609-4090-B8C7-8545AAA2738E}"/>
              </a:ext>
            </a:extLst>
          </p:cNvPr>
          <p:cNvCxnSpPr>
            <a:cxnSpLocks/>
          </p:cNvCxnSpPr>
          <p:nvPr/>
        </p:nvCxnSpPr>
        <p:spPr>
          <a:xfrm>
            <a:off x="1547666" y="4464707"/>
            <a:ext cx="604866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76B0C54-9D02-49BC-AE36-1A34CBD621E5}"/>
              </a:ext>
            </a:extLst>
          </p:cNvPr>
          <p:cNvGrpSpPr/>
          <p:nvPr/>
        </p:nvGrpSpPr>
        <p:grpSpPr>
          <a:xfrm>
            <a:off x="1547666" y="3774140"/>
            <a:ext cx="2670090" cy="432048"/>
            <a:chOff x="1547666" y="3774140"/>
            <a:chExt cx="2670090" cy="432048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8695A48E-8CE9-48DD-B3A0-96058E029DC5}"/>
                </a:ext>
              </a:extLst>
            </p:cNvPr>
            <p:cNvSpPr/>
            <p:nvPr/>
          </p:nvSpPr>
          <p:spPr>
            <a:xfrm>
              <a:off x="1547666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Télégestion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ED1BD7F-E75E-4974-AB40-6DD7374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862686"/>
              <a:ext cx="252000" cy="2520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F8EA272-2E56-4707-BA58-E1D16D84E2DB}"/>
              </a:ext>
            </a:extLst>
          </p:cNvPr>
          <p:cNvGrpSpPr/>
          <p:nvPr/>
        </p:nvGrpSpPr>
        <p:grpSpPr>
          <a:xfrm>
            <a:off x="1547666" y="3118762"/>
            <a:ext cx="2670090" cy="432048"/>
            <a:chOff x="1547666" y="3118762"/>
            <a:chExt cx="2670090" cy="432048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96DCDC7A-0B60-4D99-A6B2-B2A29F7A123C}"/>
                </a:ext>
              </a:extLst>
            </p:cNvPr>
            <p:cNvSpPr/>
            <p:nvPr/>
          </p:nvSpPr>
          <p:spPr>
            <a:xfrm>
              <a:off x="1547666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Pare-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feu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BEA2378-E22B-4CAA-A62E-B009BD30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BFC926-E1EE-406A-A235-605BCDFDC727}"/>
              </a:ext>
            </a:extLst>
          </p:cNvPr>
          <p:cNvGrpSpPr/>
          <p:nvPr/>
        </p:nvGrpSpPr>
        <p:grpSpPr>
          <a:xfrm>
            <a:off x="4926245" y="3118762"/>
            <a:ext cx="2670090" cy="432048"/>
            <a:chOff x="4926245" y="3118762"/>
            <a:chExt cx="2670090" cy="432048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82F4AD4-ADF1-471A-B34F-C96E6F4CDCB0}"/>
                </a:ext>
              </a:extLst>
            </p:cNvPr>
            <p:cNvSpPr/>
            <p:nvPr/>
          </p:nvSpPr>
          <p:spPr>
            <a:xfrm>
              <a:off x="4926245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Pare-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feu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0106A9B-A1E2-4088-B5C3-19BA80C0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DD33177-4C86-43F7-84B3-ED9C3A3067C6}"/>
              </a:ext>
            </a:extLst>
          </p:cNvPr>
          <p:cNvGrpSpPr/>
          <p:nvPr/>
        </p:nvGrpSpPr>
        <p:grpSpPr>
          <a:xfrm>
            <a:off x="4926245" y="3774140"/>
            <a:ext cx="2670090" cy="432048"/>
            <a:chOff x="4926245" y="3774140"/>
            <a:chExt cx="2670090" cy="43204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AC9FA590-AF3C-4C9D-ABBC-FB86B5323515}"/>
                </a:ext>
              </a:extLst>
            </p:cNvPr>
            <p:cNvSpPr/>
            <p:nvPr/>
          </p:nvSpPr>
          <p:spPr>
            <a:xfrm>
              <a:off x="4926245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Bureau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87F1CE6E-BCBD-4702-ACA0-717F3DED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871086"/>
              <a:ext cx="252000" cy="2352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47A198A-CBF3-4C7C-8BC6-D7658BA4DF41}"/>
              </a:ext>
            </a:extLst>
          </p:cNvPr>
          <p:cNvGrpSpPr/>
          <p:nvPr/>
        </p:nvGrpSpPr>
        <p:grpSpPr>
          <a:xfrm>
            <a:off x="2807805" y="2132859"/>
            <a:ext cx="3528390" cy="677582"/>
            <a:chOff x="2807805" y="2132859"/>
            <a:chExt cx="3528390" cy="677582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5505A2DE-B192-41DE-81D8-C1D1DBFE12CC}"/>
                </a:ext>
              </a:extLst>
            </p:cNvPr>
            <p:cNvSpPr/>
            <p:nvPr/>
          </p:nvSpPr>
          <p:spPr>
            <a:xfrm>
              <a:off x="2807805" y="2132859"/>
              <a:ext cx="3528390" cy="6775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Internet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BF5F6577-32A7-4ABA-8E66-986A42EE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2368149"/>
              <a:ext cx="252000" cy="20700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0F4688-86E1-4CFD-8D32-A3CFD0F731E5}"/>
              </a:ext>
            </a:extLst>
          </p:cNvPr>
          <p:cNvGrpSpPr/>
          <p:nvPr/>
        </p:nvGrpSpPr>
        <p:grpSpPr>
          <a:xfrm>
            <a:off x="1547666" y="1420896"/>
            <a:ext cx="2670090" cy="432048"/>
            <a:chOff x="1547666" y="1420896"/>
            <a:chExt cx="2670090" cy="432048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0B54D75C-5008-4C37-9164-188BB7A2B8AD}"/>
                </a:ext>
              </a:extLst>
            </p:cNvPr>
            <p:cNvSpPr/>
            <p:nvPr/>
          </p:nvSpPr>
          <p:spPr>
            <a:xfrm>
              <a:off x="1547666" y="1420896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Accès</a:t>
              </a:r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délocalisés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EF4ED05-33DC-4D25-AE89-4E8DF830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510920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BB71225-2EC8-41E1-B8EF-54D19E5F5841}"/>
              </a:ext>
            </a:extLst>
          </p:cNvPr>
          <p:cNvGrpSpPr/>
          <p:nvPr/>
        </p:nvGrpSpPr>
        <p:grpSpPr>
          <a:xfrm>
            <a:off x="4926245" y="1369529"/>
            <a:ext cx="2670090" cy="540000"/>
            <a:chOff x="4926245" y="1369529"/>
            <a:chExt cx="2670090" cy="540000"/>
          </a:xfrm>
        </p:grpSpPr>
        <p:sp>
          <p:nvSpPr>
            <p:cNvPr id="61" name="Wolke 60">
              <a:extLst>
                <a:ext uri="{FF2B5EF4-FFF2-40B4-BE49-F238E27FC236}">
                  <a16:creationId xmlns:a16="http://schemas.microsoft.com/office/drawing/2014/main" id="{A2C6B767-A000-428A-8ADA-31C594126AED}"/>
                </a:ext>
              </a:extLst>
            </p:cNvPr>
            <p:cNvSpPr/>
            <p:nvPr/>
          </p:nvSpPr>
          <p:spPr>
            <a:xfrm>
              <a:off x="4926245" y="1369529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Cloud</a:t>
              </a: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1268B6B-7A15-428D-86DF-958A2158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1521420"/>
              <a:ext cx="252000" cy="23100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5329C5-08E4-4645-806D-AAA598445DED}"/>
              </a:ext>
            </a:extLst>
          </p:cNvPr>
          <p:cNvGrpSpPr/>
          <p:nvPr/>
        </p:nvGrpSpPr>
        <p:grpSpPr>
          <a:xfrm>
            <a:off x="1547666" y="4601212"/>
            <a:ext cx="2670090" cy="540000"/>
            <a:chOff x="1547666" y="4581128"/>
            <a:chExt cx="2670090" cy="540000"/>
          </a:xfrm>
        </p:grpSpPr>
        <p:sp>
          <p:nvSpPr>
            <p:cNvPr id="66" name="Wolke 65">
              <a:extLst>
                <a:ext uri="{FF2B5EF4-FFF2-40B4-BE49-F238E27FC236}">
                  <a16:creationId xmlns:a16="http://schemas.microsoft.com/office/drawing/2014/main" id="{28CC794A-2613-48C6-B68E-01FE42871C10}"/>
                </a:ext>
              </a:extLst>
            </p:cNvPr>
            <p:cNvSpPr/>
            <p:nvPr/>
          </p:nvSpPr>
          <p:spPr>
            <a:xfrm>
              <a:off x="1547666" y="4581128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Réseau</a:t>
              </a:r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informatique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0687DBC0-1134-4B52-B61C-BC90107B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725128"/>
              <a:ext cx="252000" cy="2520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6822C77-0147-4559-B267-E2CF851358FA}"/>
              </a:ext>
            </a:extLst>
          </p:cNvPr>
          <p:cNvGrpSpPr/>
          <p:nvPr/>
        </p:nvGrpSpPr>
        <p:grpSpPr>
          <a:xfrm>
            <a:off x="1547666" y="5301208"/>
            <a:ext cx="2670090" cy="432048"/>
            <a:chOff x="1547666" y="5301208"/>
            <a:chExt cx="2670090" cy="432048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D376C823-20D0-4C9B-8F59-0986EC1214E7}"/>
                </a:ext>
              </a:extLst>
            </p:cNvPr>
            <p:cNvSpPr/>
            <p:nvPr/>
          </p:nvSpPr>
          <p:spPr>
            <a:xfrm>
              <a:off x="1547666" y="5301208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Terminaux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057D9D03-4340-4BBF-82A2-A9BD581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461501"/>
              <a:ext cx="252000" cy="117600"/>
            </a:xfrm>
            <a:prstGeom prst="rect">
              <a:avLst/>
            </a:prstGeom>
          </p:spPr>
        </p:pic>
      </p:grpSp>
      <p:sp>
        <p:nvSpPr>
          <p:cNvPr id="86" name="Pfeil: nach rechts 85">
            <a:extLst>
              <a:ext uri="{FF2B5EF4-FFF2-40B4-BE49-F238E27FC236}">
                <a16:creationId xmlns:a16="http://schemas.microsoft.com/office/drawing/2014/main" id="{CB37190E-1A85-43C8-960A-39163C856380}"/>
              </a:ext>
            </a:extLst>
          </p:cNvPr>
          <p:cNvSpPr/>
          <p:nvPr/>
        </p:nvSpPr>
        <p:spPr>
          <a:xfrm>
            <a:off x="847930" y="3808666"/>
            <a:ext cx="504052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7" name="Pfeil: nach rechts 86">
            <a:extLst>
              <a:ext uri="{FF2B5EF4-FFF2-40B4-BE49-F238E27FC236}">
                <a16:creationId xmlns:a16="http://schemas.microsoft.com/office/drawing/2014/main" id="{5AC79BB3-C30F-4985-AFFD-630D657ED4C7}"/>
              </a:ext>
            </a:extLst>
          </p:cNvPr>
          <p:cNvSpPr/>
          <p:nvPr/>
        </p:nvSpPr>
        <p:spPr>
          <a:xfrm>
            <a:off x="847930" y="1465827"/>
            <a:ext cx="504052" cy="36004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35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2" grpId="0" animBg="1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Quelles </a:t>
            </a: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menaces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22724"/>
            <a:ext cx="7885080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Défaillance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technique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Facteur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humain</a:t>
            </a: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Cybercriminalité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0BABF-F7E4-4DDB-AD76-982D1D1C4D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74845" y="3092880"/>
            <a:ext cx="81700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82D10D-72B2-4528-B94C-DDE16212EA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45" y="2312207"/>
            <a:ext cx="342000" cy="5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C46DA8C-3FAA-4BB5-AB78-E7C13A65613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24" y="2912880"/>
            <a:ext cx="465518" cy="5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448CE0-6A1B-44F1-9767-7534F091443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45" y="4005794"/>
            <a:ext cx="540000" cy="54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A251FE-6398-4B56-81A3-4830A31499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83" y="4041794"/>
            <a:ext cx="343200" cy="468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AF22C03-1E1A-45AD-A205-F06F46F10A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196778" y="291288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Conséquences</a:t>
            </a: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 possibles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600200"/>
            <a:ext cx="7920880" cy="347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La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cybercriminalité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s’exprime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sous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trois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formes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principales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espionnage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perturbation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/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paralysie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des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infrastructures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lvl="1"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chantage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 La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perte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d’image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est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souvent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plus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grande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que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la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perte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commerciale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  <a:p>
            <a:pPr marL="0" indent="0" eaLnBrk="1" hangingPunct="1">
              <a:spcBef>
                <a:spcPct val="40000"/>
              </a:spcBef>
            </a:pP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Exemple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WannaCry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cheval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de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Troie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crypteur</a:t>
            </a:r>
            <a:endParaRPr lang="de-CH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Exemple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Botnet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  <a:r>
              <a:rPr lang="de-CH" sz="1800" dirty="0">
                <a:solidFill>
                  <a:schemeClr val="accent2"/>
                </a:solidFill>
                <a:latin typeface="Calibri" pitchFamily="34" charset="0"/>
                <a:cs typeface="Arial" charset="0"/>
                <a:hlinkClick r:id="rId3"/>
              </a:rPr>
              <a:t>https://map.lookingglasscyber.com/</a:t>
            </a:r>
            <a:endParaRPr lang="de-CH" sz="1800" dirty="0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3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2271A9A-11A1-4D3D-83F3-2DDDAD7D5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03760"/>
            <a:ext cx="7920880" cy="38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5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Ellipse 83">
            <a:extLst>
              <a:ext uri="{FF2B5EF4-FFF2-40B4-BE49-F238E27FC236}">
                <a16:creationId xmlns:a16="http://schemas.microsoft.com/office/drawing/2014/main" id="{53757F69-C01E-4A47-BFE8-513339007A45}"/>
              </a:ext>
            </a:extLst>
          </p:cNvPr>
          <p:cNvSpPr/>
          <p:nvPr/>
        </p:nvSpPr>
        <p:spPr>
          <a:xfrm>
            <a:off x="1822246" y="4635546"/>
            <a:ext cx="2029674" cy="4320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Seriell</a:t>
            </a:r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62747D34-27E0-43C1-A949-4540D3A75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00" y="4736557"/>
            <a:ext cx="252000" cy="210000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43458BF-4502-4707-AFC2-0486BB6D44BC}"/>
              </a:ext>
            </a:extLst>
          </p:cNvPr>
          <p:cNvSpPr/>
          <p:nvPr/>
        </p:nvSpPr>
        <p:spPr>
          <a:xfrm>
            <a:off x="1610433" y="5385911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214375C-3CB8-4E69-9874-9AE9477A8B5E}"/>
              </a:ext>
            </a:extLst>
          </p:cNvPr>
          <p:cNvSpPr/>
          <p:nvPr/>
        </p:nvSpPr>
        <p:spPr>
          <a:xfrm>
            <a:off x="1610433" y="3874846"/>
            <a:ext cx="2670090" cy="43204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1"/>
                </a:solidFill>
                <a:latin typeface="Calibri" pitchFamily="34" charset="0"/>
              </a:rPr>
              <a:t>Le «Blackout» de SRF Kultur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646B2757-2906-4D7D-BB54-954169951DAC}"/>
              </a:ext>
            </a:extLst>
          </p:cNvPr>
          <p:cNvCxnSpPr>
            <a:cxnSpLocks/>
          </p:cNvCxnSpPr>
          <p:nvPr/>
        </p:nvCxnSpPr>
        <p:spPr>
          <a:xfrm>
            <a:off x="4572000" y="3068960"/>
            <a:ext cx="0" cy="13957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76B0C54-9D02-49BC-AE36-1A34CBD621E5}"/>
              </a:ext>
            </a:extLst>
          </p:cNvPr>
          <p:cNvGrpSpPr/>
          <p:nvPr/>
        </p:nvGrpSpPr>
        <p:grpSpPr>
          <a:xfrm>
            <a:off x="1547666" y="3774140"/>
            <a:ext cx="2670090" cy="432048"/>
            <a:chOff x="1547666" y="3774140"/>
            <a:chExt cx="2670090" cy="432048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8695A48E-8CE9-48DD-B3A0-96058E029DC5}"/>
                </a:ext>
              </a:extLst>
            </p:cNvPr>
            <p:cNvSpPr/>
            <p:nvPr/>
          </p:nvSpPr>
          <p:spPr>
            <a:xfrm>
              <a:off x="1547666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Télégestion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FED1BD7F-E75E-4974-AB40-6DD737461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862686"/>
              <a:ext cx="252000" cy="252000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F8EA272-2E56-4707-BA58-E1D16D84E2DB}"/>
              </a:ext>
            </a:extLst>
          </p:cNvPr>
          <p:cNvGrpSpPr/>
          <p:nvPr/>
        </p:nvGrpSpPr>
        <p:grpSpPr>
          <a:xfrm>
            <a:off x="1547666" y="3118762"/>
            <a:ext cx="2670090" cy="432048"/>
            <a:chOff x="1547666" y="3118762"/>
            <a:chExt cx="2670090" cy="432048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96DCDC7A-0B60-4D99-A6B2-B2A29F7A123C}"/>
                </a:ext>
              </a:extLst>
            </p:cNvPr>
            <p:cNvSpPr/>
            <p:nvPr/>
          </p:nvSpPr>
          <p:spPr>
            <a:xfrm>
              <a:off x="1547666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Pare-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feu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FBEA2378-E22B-4CAA-A62E-B009BD300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9BFC926-E1EE-406A-A235-605BCDFDC727}"/>
              </a:ext>
            </a:extLst>
          </p:cNvPr>
          <p:cNvGrpSpPr/>
          <p:nvPr/>
        </p:nvGrpSpPr>
        <p:grpSpPr>
          <a:xfrm>
            <a:off x="4926245" y="3118762"/>
            <a:ext cx="2670090" cy="432048"/>
            <a:chOff x="4926245" y="3118762"/>
            <a:chExt cx="2670090" cy="432048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482F4AD4-ADF1-471A-B34F-C96E6F4CDCB0}"/>
                </a:ext>
              </a:extLst>
            </p:cNvPr>
            <p:cNvSpPr/>
            <p:nvPr/>
          </p:nvSpPr>
          <p:spPr>
            <a:xfrm>
              <a:off x="4926245" y="3118762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Pare-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feu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E0106A9B-A1E2-4088-B5C3-19BA80C0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198908"/>
              <a:ext cx="252000" cy="260689"/>
            </a:xfrm>
            <a:prstGeom prst="rect">
              <a:avLst/>
            </a:prstGeom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DD33177-4C86-43F7-84B3-ED9C3A3067C6}"/>
              </a:ext>
            </a:extLst>
          </p:cNvPr>
          <p:cNvGrpSpPr/>
          <p:nvPr/>
        </p:nvGrpSpPr>
        <p:grpSpPr>
          <a:xfrm>
            <a:off x="4926245" y="3774140"/>
            <a:ext cx="2670090" cy="432048"/>
            <a:chOff x="4926245" y="3774140"/>
            <a:chExt cx="2670090" cy="432048"/>
          </a:xfrm>
        </p:grpSpPr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AC9FA590-AF3C-4C9D-ABBC-FB86B5323515}"/>
                </a:ext>
              </a:extLst>
            </p:cNvPr>
            <p:cNvSpPr/>
            <p:nvPr/>
          </p:nvSpPr>
          <p:spPr>
            <a:xfrm>
              <a:off x="4926245" y="3774140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Bureau</a:t>
              </a: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87F1CE6E-BCBD-4702-ACA0-717F3DED1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3871086"/>
              <a:ext cx="252000" cy="235200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47A198A-CBF3-4C7C-8BC6-D7658BA4DF41}"/>
              </a:ext>
            </a:extLst>
          </p:cNvPr>
          <p:cNvGrpSpPr/>
          <p:nvPr/>
        </p:nvGrpSpPr>
        <p:grpSpPr>
          <a:xfrm>
            <a:off x="2807805" y="2132859"/>
            <a:ext cx="3528390" cy="677582"/>
            <a:chOff x="2807805" y="2132859"/>
            <a:chExt cx="3528390" cy="677582"/>
          </a:xfrm>
        </p:grpSpPr>
        <p:sp>
          <p:nvSpPr>
            <p:cNvPr id="4" name="Wolke 3">
              <a:extLst>
                <a:ext uri="{FF2B5EF4-FFF2-40B4-BE49-F238E27FC236}">
                  <a16:creationId xmlns:a16="http://schemas.microsoft.com/office/drawing/2014/main" id="{5505A2DE-B192-41DE-81D8-C1D1DBFE12CC}"/>
                </a:ext>
              </a:extLst>
            </p:cNvPr>
            <p:cNvSpPr/>
            <p:nvPr/>
          </p:nvSpPr>
          <p:spPr>
            <a:xfrm>
              <a:off x="2807805" y="2132859"/>
              <a:ext cx="3528390" cy="67758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Internet</a:t>
              </a:r>
            </a:p>
          </p:txBody>
        </p:sp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BF5F6577-32A7-4ABA-8E66-986A42EE4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2368149"/>
              <a:ext cx="252000" cy="207001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B0F4688-86E1-4CFD-8D32-A3CFD0F731E5}"/>
              </a:ext>
            </a:extLst>
          </p:cNvPr>
          <p:cNvGrpSpPr/>
          <p:nvPr/>
        </p:nvGrpSpPr>
        <p:grpSpPr>
          <a:xfrm>
            <a:off x="1547666" y="1420896"/>
            <a:ext cx="2670090" cy="432048"/>
            <a:chOff x="1547666" y="1420896"/>
            <a:chExt cx="2670090" cy="432048"/>
          </a:xfrm>
        </p:grpSpPr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0B54D75C-5008-4C37-9164-188BB7A2B8AD}"/>
                </a:ext>
              </a:extLst>
            </p:cNvPr>
            <p:cNvSpPr/>
            <p:nvPr/>
          </p:nvSpPr>
          <p:spPr>
            <a:xfrm>
              <a:off x="1547666" y="1420896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Accès</a:t>
              </a:r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à 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distance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60" name="Grafik 59">
              <a:extLst>
                <a:ext uri="{FF2B5EF4-FFF2-40B4-BE49-F238E27FC236}">
                  <a16:creationId xmlns:a16="http://schemas.microsoft.com/office/drawing/2014/main" id="{9EF4ED05-33DC-4D25-AE89-4E8DF830F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1510920"/>
              <a:ext cx="252000" cy="252000"/>
            </a:xfrm>
            <a:prstGeom prst="rect">
              <a:avLst/>
            </a:prstGeom>
          </p:spPr>
        </p:pic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BB71225-2EC8-41E1-B8EF-54D19E5F5841}"/>
              </a:ext>
            </a:extLst>
          </p:cNvPr>
          <p:cNvGrpSpPr/>
          <p:nvPr/>
        </p:nvGrpSpPr>
        <p:grpSpPr>
          <a:xfrm>
            <a:off x="4926245" y="1369529"/>
            <a:ext cx="2670090" cy="540000"/>
            <a:chOff x="4926245" y="1369529"/>
            <a:chExt cx="2670090" cy="540000"/>
          </a:xfrm>
        </p:grpSpPr>
        <p:sp>
          <p:nvSpPr>
            <p:cNvPr id="61" name="Wolke 60">
              <a:extLst>
                <a:ext uri="{FF2B5EF4-FFF2-40B4-BE49-F238E27FC236}">
                  <a16:creationId xmlns:a16="http://schemas.microsoft.com/office/drawing/2014/main" id="{A2C6B767-A000-428A-8ADA-31C594126AED}"/>
                </a:ext>
              </a:extLst>
            </p:cNvPr>
            <p:cNvSpPr/>
            <p:nvPr/>
          </p:nvSpPr>
          <p:spPr>
            <a:xfrm>
              <a:off x="4926245" y="1369529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Cloud</a:t>
              </a:r>
            </a:p>
          </p:txBody>
        </p:sp>
        <p:pic>
          <p:nvPicPr>
            <p:cNvPr id="64" name="Grafik 63">
              <a:extLst>
                <a:ext uri="{FF2B5EF4-FFF2-40B4-BE49-F238E27FC236}">
                  <a16:creationId xmlns:a16="http://schemas.microsoft.com/office/drawing/2014/main" id="{41268B6B-7A15-428D-86DF-958A2158B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275" y="1521420"/>
              <a:ext cx="252000" cy="231000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C5329C5-08E4-4645-806D-AAA598445DED}"/>
              </a:ext>
            </a:extLst>
          </p:cNvPr>
          <p:cNvGrpSpPr/>
          <p:nvPr/>
        </p:nvGrpSpPr>
        <p:grpSpPr>
          <a:xfrm>
            <a:off x="1547666" y="4601212"/>
            <a:ext cx="2670090" cy="540000"/>
            <a:chOff x="1547666" y="4581128"/>
            <a:chExt cx="2670090" cy="540000"/>
          </a:xfrm>
        </p:grpSpPr>
        <p:sp>
          <p:nvSpPr>
            <p:cNvPr id="66" name="Wolke 65">
              <a:extLst>
                <a:ext uri="{FF2B5EF4-FFF2-40B4-BE49-F238E27FC236}">
                  <a16:creationId xmlns:a16="http://schemas.microsoft.com/office/drawing/2014/main" id="{28CC794A-2613-48C6-B68E-01FE42871C10}"/>
                </a:ext>
              </a:extLst>
            </p:cNvPr>
            <p:cNvSpPr/>
            <p:nvPr/>
          </p:nvSpPr>
          <p:spPr>
            <a:xfrm>
              <a:off x="1547666" y="4581128"/>
              <a:ext cx="2670090" cy="5400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Réseau</a:t>
              </a:r>
              <a:r>
                <a:rPr lang="de-CH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informatique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4" name="Grafik 73">
              <a:extLst>
                <a:ext uri="{FF2B5EF4-FFF2-40B4-BE49-F238E27FC236}">
                  <a16:creationId xmlns:a16="http://schemas.microsoft.com/office/drawing/2014/main" id="{0687DBC0-1134-4B52-B61C-BC90107B5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725128"/>
              <a:ext cx="252000" cy="252000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6822C77-0147-4559-B267-E2CF851358FA}"/>
              </a:ext>
            </a:extLst>
          </p:cNvPr>
          <p:cNvGrpSpPr/>
          <p:nvPr/>
        </p:nvGrpSpPr>
        <p:grpSpPr>
          <a:xfrm>
            <a:off x="1547666" y="5301208"/>
            <a:ext cx="2670090" cy="432048"/>
            <a:chOff x="1547666" y="5301208"/>
            <a:chExt cx="2670090" cy="432048"/>
          </a:xfrm>
        </p:grpSpPr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D376C823-20D0-4C9B-8F59-0986EC1214E7}"/>
                </a:ext>
              </a:extLst>
            </p:cNvPr>
            <p:cNvSpPr/>
            <p:nvPr/>
          </p:nvSpPr>
          <p:spPr>
            <a:xfrm>
              <a:off x="1547666" y="5301208"/>
              <a:ext cx="2670090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Terminaux</a:t>
              </a:r>
              <a:endParaRPr lang="de-CH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9" name="Grafik 78">
              <a:extLst>
                <a:ext uri="{FF2B5EF4-FFF2-40B4-BE49-F238E27FC236}">
                  <a16:creationId xmlns:a16="http://schemas.microsoft.com/office/drawing/2014/main" id="{057D9D03-4340-4BBF-82A2-A9BD581E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5461501"/>
              <a:ext cx="252000" cy="117600"/>
            </a:xfrm>
            <a:prstGeom prst="rect">
              <a:avLst/>
            </a:prstGeom>
          </p:spPr>
        </p:pic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3530F26C-926A-4961-ADEB-C832C507C9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669626" y="4119650"/>
            <a:ext cx="950084" cy="95008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98FA2F3-A33A-40DC-8354-47ACAD1D62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508278" y="4521263"/>
            <a:ext cx="404664" cy="404664"/>
          </a:xfrm>
          <a:prstGeom prst="rect">
            <a:avLst/>
          </a:prstGeom>
        </p:spPr>
      </p:pic>
      <p:sp>
        <p:nvSpPr>
          <p:cNvPr id="41" name="Pfeil: 180-Grad 40">
            <a:extLst>
              <a:ext uri="{FF2B5EF4-FFF2-40B4-BE49-F238E27FC236}">
                <a16:creationId xmlns:a16="http://schemas.microsoft.com/office/drawing/2014/main" id="{86E18BE5-60B5-46D6-9F3C-F8B5CB7AE24C}"/>
              </a:ext>
            </a:extLst>
          </p:cNvPr>
          <p:cNvSpPr/>
          <p:nvPr/>
        </p:nvSpPr>
        <p:spPr>
          <a:xfrm flipH="1">
            <a:off x="3710739" y="3198908"/>
            <a:ext cx="1464559" cy="828850"/>
          </a:xfrm>
          <a:prstGeom prst="uturnArrow">
            <a:avLst>
              <a:gd name="adj1" fmla="val 13659"/>
              <a:gd name="adj2" fmla="val 17267"/>
              <a:gd name="adj3" fmla="val 20876"/>
              <a:gd name="adj4" fmla="val 43750"/>
              <a:gd name="adj5" fmla="val 69845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3" name="Gewitterblitz 42">
            <a:extLst>
              <a:ext uri="{FF2B5EF4-FFF2-40B4-BE49-F238E27FC236}">
                <a16:creationId xmlns:a16="http://schemas.microsoft.com/office/drawing/2014/main" id="{9BD3F766-F9C5-494C-B367-FC83DB0ECD2C}"/>
              </a:ext>
            </a:extLst>
          </p:cNvPr>
          <p:cNvSpPr/>
          <p:nvPr/>
        </p:nvSpPr>
        <p:spPr>
          <a:xfrm flipH="1">
            <a:off x="5584731" y="3680241"/>
            <a:ext cx="451828" cy="611779"/>
          </a:xfrm>
          <a:prstGeom prst="lightningBol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Verbotsymbol 46">
            <a:extLst>
              <a:ext uri="{FF2B5EF4-FFF2-40B4-BE49-F238E27FC236}">
                <a16:creationId xmlns:a16="http://schemas.microsoft.com/office/drawing/2014/main" id="{428ABC2D-EAB4-469B-B046-79C011A249B1}"/>
              </a:ext>
            </a:extLst>
          </p:cNvPr>
          <p:cNvSpPr/>
          <p:nvPr/>
        </p:nvSpPr>
        <p:spPr>
          <a:xfrm>
            <a:off x="4355978" y="3027346"/>
            <a:ext cx="432044" cy="432048"/>
          </a:xfrm>
          <a:prstGeom prst="noSmoking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9B83A7A2-F623-4767-8DBB-F06C984482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642432" y="1996607"/>
            <a:ext cx="950084" cy="95008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E8596F80-BEA7-4A3A-A552-9A894E7673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48" y="3027346"/>
            <a:ext cx="444253" cy="467140"/>
          </a:xfrm>
          <a:prstGeom prst="rect">
            <a:avLst/>
          </a:prstGeom>
        </p:spPr>
      </p:pic>
      <p:sp>
        <p:nvSpPr>
          <p:cNvPr id="53" name="Pfeil: gebogen 52">
            <a:extLst>
              <a:ext uri="{FF2B5EF4-FFF2-40B4-BE49-F238E27FC236}">
                <a16:creationId xmlns:a16="http://schemas.microsoft.com/office/drawing/2014/main" id="{2C0C8492-D249-49CC-AF4A-47E2C67F4EFB}"/>
              </a:ext>
            </a:extLst>
          </p:cNvPr>
          <p:cNvSpPr/>
          <p:nvPr/>
        </p:nvSpPr>
        <p:spPr>
          <a:xfrm rot="16200000">
            <a:off x="5216196" y="-159543"/>
            <a:ext cx="457200" cy="4481895"/>
          </a:xfrm>
          <a:prstGeom prst="bentArrow">
            <a:avLst>
              <a:gd name="adj1" fmla="val 18049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8" name="Gewitterblitz 57">
            <a:extLst>
              <a:ext uri="{FF2B5EF4-FFF2-40B4-BE49-F238E27FC236}">
                <a16:creationId xmlns:a16="http://schemas.microsoft.com/office/drawing/2014/main" id="{1F4C3491-EEF2-41D9-9DCB-1821B9B7014E}"/>
              </a:ext>
            </a:extLst>
          </p:cNvPr>
          <p:cNvSpPr/>
          <p:nvPr/>
        </p:nvSpPr>
        <p:spPr>
          <a:xfrm flipH="1">
            <a:off x="3672187" y="1139257"/>
            <a:ext cx="438211" cy="593834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9" name="Pfeil: gebogen 58">
            <a:extLst>
              <a:ext uri="{FF2B5EF4-FFF2-40B4-BE49-F238E27FC236}">
                <a16:creationId xmlns:a16="http://schemas.microsoft.com/office/drawing/2014/main" id="{C986AE49-6133-482F-872D-445B0AED0B3D}"/>
              </a:ext>
            </a:extLst>
          </p:cNvPr>
          <p:cNvSpPr/>
          <p:nvPr/>
        </p:nvSpPr>
        <p:spPr>
          <a:xfrm flipV="1">
            <a:off x="2987824" y="1858090"/>
            <a:ext cx="4702019" cy="716618"/>
          </a:xfrm>
          <a:prstGeom prst="bentArrow">
            <a:avLst>
              <a:gd name="adj1" fmla="val 12371"/>
              <a:gd name="adj2" fmla="val 1396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A76AAA3E-E19B-40A8-8085-D48BB6C345C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925"/>
          <a:stretch/>
        </p:blipFill>
        <p:spPr>
          <a:xfrm>
            <a:off x="7856418" y="1672784"/>
            <a:ext cx="522111" cy="360040"/>
          </a:xfrm>
          <a:prstGeom prst="rect">
            <a:avLst/>
          </a:prstGeom>
        </p:spPr>
      </p:pic>
      <p:sp>
        <p:nvSpPr>
          <p:cNvPr id="63" name="Pfeil: gebogen 62">
            <a:extLst>
              <a:ext uri="{FF2B5EF4-FFF2-40B4-BE49-F238E27FC236}">
                <a16:creationId xmlns:a16="http://schemas.microsoft.com/office/drawing/2014/main" id="{3BDBA3E0-9DBF-45B5-B9CE-B7AAB756D47D}"/>
              </a:ext>
            </a:extLst>
          </p:cNvPr>
          <p:cNvSpPr/>
          <p:nvPr/>
        </p:nvSpPr>
        <p:spPr>
          <a:xfrm rot="16200000" flipH="1">
            <a:off x="4877127" y="965524"/>
            <a:ext cx="1135340" cy="4481896"/>
          </a:xfrm>
          <a:prstGeom prst="bentArrow">
            <a:avLst>
              <a:gd name="adj1" fmla="val 7944"/>
              <a:gd name="adj2" fmla="val 11578"/>
              <a:gd name="adj3" fmla="val 15215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5" name="Explosion: 14 Zacken 64">
            <a:extLst>
              <a:ext uri="{FF2B5EF4-FFF2-40B4-BE49-F238E27FC236}">
                <a16:creationId xmlns:a16="http://schemas.microsoft.com/office/drawing/2014/main" id="{14C2FDE3-20CA-413C-96C8-1AD61C2D2EED}"/>
              </a:ext>
            </a:extLst>
          </p:cNvPr>
          <p:cNvSpPr/>
          <p:nvPr/>
        </p:nvSpPr>
        <p:spPr>
          <a:xfrm rot="1055692">
            <a:off x="2847283" y="3653145"/>
            <a:ext cx="1066275" cy="833929"/>
          </a:xfrm>
          <a:prstGeom prst="irregularSeal2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2EFBE2EA-6235-4FF1-84A3-2078E58242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66707"/>
            <a:ext cx="522101" cy="5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3" grpId="0" animBg="1"/>
      <p:bldP spid="43" grpId="1" animBg="1"/>
      <p:bldP spid="47" grpId="0" animBg="1"/>
      <p:bldP spid="47" grpId="1" animBg="1"/>
      <p:bldP spid="53" grpId="0" animBg="1"/>
      <p:bldP spid="58" grpId="0" animBg="1"/>
      <p:bldP spid="59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57200" y="561975"/>
            <a:ext cx="61310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1"/>
                </a:solidFill>
                <a:latin typeface="Calibri" pitchFamily="34" charset="0"/>
              </a:rPr>
              <a:t>Mesures</a:t>
            </a:r>
            <a:endParaRPr lang="de-CH" sz="2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AD255C-CA3A-481C-965A-8DEB46F7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600200"/>
            <a:ext cx="79556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Les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principales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mesures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à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prendre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par le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fontainier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sont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résumées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dans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le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rapport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de-CH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explicatif</a:t>
            </a:r>
            <a:r>
              <a:rPr lang="de-CH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Arial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B46E34-3721-4B70-8503-0C494CBB4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77" y="2204864"/>
            <a:ext cx="4255251" cy="41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813141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Sollberger Ingenieure 2018">
      <a:dk1>
        <a:sysClr val="windowText" lastClr="000000"/>
      </a:dk1>
      <a:lt1>
        <a:sysClr val="window" lastClr="FFFFFF"/>
      </a:lt1>
      <a:dk2>
        <a:srgbClr val="00273E"/>
      </a:dk2>
      <a:lt2>
        <a:srgbClr val="B7B3B1"/>
      </a:lt2>
      <a:accent1>
        <a:srgbClr val="0772AB"/>
      </a:accent1>
      <a:accent2>
        <a:srgbClr val="444444"/>
      </a:accent2>
      <a:accent3>
        <a:srgbClr val="495838"/>
      </a:accent3>
      <a:accent4>
        <a:srgbClr val="5E8088"/>
      </a:accent4>
      <a:accent5>
        <a:srgbClr val="B7B3B1"/>
      </a:accent5>
      <a:accent6>
        <a:srgbClr val="DFB01A"/>
      </a:accent6>
      <a:hlink>
        <a:srgbClr val="6A1017"/>
      </a:hlink>
      <a:folHlink>
        <a:srgbClr val="8F991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SollbergerIng Dez 17">
      <a:dk1>
        <a:sysClr val="windowText" lastClr="000000"/>
      </a:dk1>
      <a:lt1>
        <a:sysClr val="window" lastClr="FFFFFF"/>
      </a:lt1>
      <a:dk2>
        <a:srgbClr val="003753"/>
      </a:dk2>
      <a:lt2>
        <a:srgbClr val="B7B3B1"/>
      </a:lt2>
      <a:accent1>
        <a:srgbClr val="0089BC"/>
      </a:accent1>
      <a:accent2>
        <a:srgbClr val="58585A"/>
      </a:accent2>
      <a:accent3>
        <a:srgbClr val="546944"/>
      </a:accent3>
      <a:accent4>
        <a:srgbClr val="5A9297"/>
      </a:accent4>
      <a:accent5>
        <a:srgbClr val="C6C0BD"/>
      </a:accent5>
      <a:accent6>
        <a:srgbClr val="FABB00"/>
      </a:accent6>
      <a:hlink>
        <a:srgbClr val="980C22"/>
      </a:hlink>
      <a:folHlink>
        <a:srgbClr val="A2A61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On-screen Show (4:3)</PresentationFormat>
  <Paragraphs>79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Sollberger Andreas</dc:creator>
  <cp:lastModifiedBy>Henri Chappuis</cp:lastModifiedBy>
  <cp:revision>371</cp:revision>
  <cp:lastPrinted>2018-01-20T08:28:28Z</cp:lastPrinted>
  <dcterms:created xsi:type="dcterms:W3CDTF">2010-07-28T09:16:43Z</dcterms:created>
  <dcterms:modified xsi:type="dcterms:W3CDTF">2018-04-06T12:36:14Z</dcterms:modified>
</cp:coreProperties>
</file>