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2"/>
  </p:notesMasterIdLst>
  <p:handoutMasterIdLst>
    <p:handoutMasterId r:id="rId53"/>
  </p:handoutMasterIdLst>
  <p:sldIdLst>
    <p:sldId id="262" r:id="rId2"/>
    <p:sldId id="263" r:id="rId3"/>
    <p:sldId id="260" r:id="rId4"/>
    <p:sldId id="256" r:id="rId5"/>
    <p:sldId id="258" r:id="rId6"/>
    <p:sldId id="261" r:id="rId7"/>
    <p:sldId id="264" r:id="rId8"/>
    <p:sldId id="265" r:id="rId9"/>
    <p:sldId id="293" r:id="rId10"/>
    <p:sldId id="294" r:id="rId11"/>
    <p:sldId id="295" r:id="rId12"/>
    <p:sldId id="296" r:id="rId13"/>
    <p:sldId id="297" r:id="rId14"/>
    <p:sldId id="298" r:id="rId15"/>
    <p:sldId id="299" r:id="rId16"/>
    <p:sldId id="300" r:id="rId17"/>
    <p:sldId id="301" r:id="rId18"/>
    <p:sldId id="302" r:id="rId19"/>
    <p:sldId id="304" r:id="rId20"/>
    <p:sldId id="305" r:id="rId21"/>
    <p:sldId id="306" r:id="rId22"/>
    <p:sldId id="308" r:id="rId23"/>
    <p:sldId id="309" r:id="rId24"/>
    <p:sldId id="310" r:id="rId25"/>
    <p:sldId id="311" r:id="rId26"/>
    <p:sldId id="343" r:id="rId27"/>
    <p:sldId id="292" r:id="rId28"/>
    <p:sldId id="267" r:id="rId29"/>
    <p:sldId id="268" r:id="rId30"/>
    <p:sldId id="269" r:id="rId31"/>
    <p:sldId id="270" r:id="rId32"/>
    <p:sldId id="344"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188" autoAdjust="0"/>
    <p:restoredTop sz="87047" autoAdjust="0"/>
  </p:normalViewPr>
  <p:slideViewPr>
    <p:cSldViewPr>
      <p:cViewPr varScale="1">
        <p:scale>
          <a:sx n="76" d="100"/>
          <a:sy n="76"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70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27" tIns="45713" rIns="91427" bIns="45713" rtlCol="0"/>
          <a:lstStyle>
            <a:lvl1pPr algn="l">
              <a:defRPr sz="1200"/>
            </a:lvl1pPr>
          </a:lstStyle>
          <a:p>
            <a:endParaRPr lang="de-CH" dirty="0"/>
          </a:p>
        </p:txBody>
      </p:sp>
      <p:sp>
        <p:nvSpPr>
          <p:cNvPr id="3" name="Datumsplatzhalter 2"/>
          <p:cNvSpPr>
            <a:spLocks noGrp="1"/>
          </p:cNvSpPr>
          <p:nvPr>
            <p:ph type="dt" sz="quarter" idx="1"/>
          </p:nvPr>
        </p:nvSpPr>
        <p:spPr>
          <a:xfrm>
            <a:off x="3777607" y="0"/>
            <a:ext cx="2889938" cy="496332"/>
          </a:xfrm>
          <a:prstGeom prst="rect">
            <a:avLst/>
          </a:prstGeom>
        </p:spPr>
        <p:txBody>
          <a:bodyPr vert="horz" lIns="91427" tIns="45713" rIns="91427" bIns="45713" rtlCol="0"/>
          <a:lstStyle>
            <a:lvl1pPr algn="r">
              <a:defRPr sz="1200"/>
            </a:lvl1pPr>
          </a:lstStyle>
          <a:p>
            <a:fld id="{0158EB50-BBA8-436F-BFD5-F871A5B08FC0}" type="datetimeFigureOut">
              <a:rPr lang="de-CH" smtClean="0"/>
              <a:t>13.04.2018</a:t>
            </a:fld>
            <a:endParaRPr lang="de-CH" dirty="0"/>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27" tIns="45713" rIns="91427" bIns="45713" rtlCol="0" anchor="b"/>
          <a:lstStyle>
            <a:lvl1pPr algn="l">
              <a:defRPr sz="1200"/>
            </a:lvl1pPr>
          </a:lstStyle>
          <a:p>
            <a:endParaRPr lang="de-CH" dirty="0"/>
          </a:p>
        </p:txBody>
      </p:sp>
      <p:sp>
        <p:nvSpPr>
          <p:cNvPr id="5" name="Foliennummernplatzhalter 4"/>
          <p:cNvSpPr>
            <a:spLocks noGrp="1"/>
          </p:cNvSpPr>
          <p:nvPr>
            <p:ph type="sldNum" sz="quarter" idx="3"/>
          </p:nvPr>
        </p:nvSpPr>
        <p:spPr>
          <a:xfrm>
            <a:off x="3777607" y="9428583"/>
            <a:ext cx="2889938" cy="496332"/>
          </a:xfrm>
          <a:prstGeom prst="rect">
            <a:avLst/>
          </a:prstGeom>
        </p:spPr>
        <p:txBody>
          <a:bodyPr vert="horz" lIns="91427" tIns="45713" rIns="91427" bIns="45713" rtlCol="0" anchor="b"/>
          <a:lstStyle>
            <a:lvl1pPr algn="r">
              <a:defRPr sz="1200"/>
            </a:lvl1pPr>
          </a:lstStyle>
          <a:p>
            <a:fld id="{EBAFD96D-53EF-4FB5-A897-0ED74CA97C49}" type="slidenum">
              <a:rPr lang="de-CH" smtClean="0"/>
              <a:t>‹Nr.›</a:t>
            </a:fld>
            <a:endParaRPr lang="de-CH" dirty="0"/>
          </a:p>
        </p:txBody>
      </p:sp>
    </p:spTree>
    <p:extLst>
      <p:ext uri="{BB962C8B-B14F-4D97-AF65-F5344CB8AC3E}">
        <p14:creationId xmlns:p14="http://schemas.microsoft.com/office/powerpoint/2010/main" val="3737597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27" tIns="45713" rIns="91427" bIns="45713" rtlCol="0"/>
          <a:lstStyle>
            <a:lvl1pPr algn="l" fontAlgn="auto">
              <a:spcBef>
                <a:spcPts val="0"/>
              </a:spcBef>
              <a:spcAft>
                <a:spcPts val="0"/>
              </a:spcAft>
              <a:defRPr sz="1200">
                <a:latin typeface="+mn-lt"/>
                <a:cs typeface="+mn-cs"/>
              </a:defRPr>
            </a:lvl1pPr>
          </a:lstStyle>
          <a:p>
            <a:pPr>
              <a:defRPr/>
            </a:pPr>
            <a:endParaRPr lang="de-CH" dirty="0"/>
          </a:p>
        </p:txBody>
      </p:sp>
      <p:sp>
        <p:nvSpPr>
          <p:cNvPr id="3" name="Datumsplatzhalter 2"/>
          <p:cNvSpPr>
            <a:spLocks noGrp="1"/>
          </p:cNvSpPr>
          <p:nvPr>
            <p:ph type="dt" idx="1"/>
          </p:nvPr>
        </p:nvSpPr>
        <p:spPr>
          <a:xfrm>
            <a:off x="3777607" y="0"/>
            <a:ext cx="2889938" cy="496332"/>
          </a:xfrm>
          <a:prstGeom prst="rect">
            <a:avLst/>
          </a:prstGeom>
        </p:spPr>
        <p:txBody>
          <a:bodyPr vert="horz" lIns="91427" tIns="45713" rIns="91427" bIns="45713" rtlCol="0"/>
          <a:lstStyle>
            <a:lvl1pPr algn="r" fontAlgn="auto">
              <a:spcBef>
                <a:spcPts val="0"/>
              </a:spcBef>
              <a:spcAft>
                <a:spcPts val="0"/>
              </a:spcAft>
              <a:defRPr sz="1200">
                <a:latin typeface="+mn-lt"/>
                <a:cs typeface="+mn-cs"/>
              </a:defRPr>
            </a:lvl1pPr>
          </a:lstStyle>
          <a:p>
            <a:pPr>
              <a:defRPr/>
            </a:pPr>
            <a:fld id="{6BBA2852-9986-47A4-B500-89AA5E6F7068}" type="datetimeFigureOut">
              <a:rPr lang="de-CH"/>
              <a:pPr>
                <a:defRPr/>
              </a:pPr>
              <a:t>13.04.2018</a:t>
            </a:fld>
            <a:endParaRPr lang="de-CH" dirty="0"/>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27" tIns="45713" rIns="91427" bIns="45713" rtlCol="0" anchor="ctr"/>
          <a:lstStyle/>
          <a:p>
            <a:pPr lvl="0"/>
            <a:endParaRPr lang="de-CH" noProof="0" dirty="0"/>
          </a:p>
        </p:txBody>
      </p:sp>
      <p:sp>
        <p:nvSpPr>
          <p:cNvPr id="5" name="Notizenplatzhalter 4"/>
          <p:cNvSpPr>
            <a:spLocks noGrp="1"/>
          </p:cNvSpPr>
          <p:nvPr>
            <p:ph type="body" sz="quarter" idx="3"/>
          </p:nvPr>
        </p:nvSpPr>
        <p:spPr>
          <a:xfrm>
            <a:off x="666909" y="4715155"/>
            <a:ext cx="5335270" cy="4466987"/>
          </a:xfrm>
          <a:prstGeom prst="rect">
            <a:avLst/>
          </a:prstGeom>
        </p:spPr>
        <p:txBody>
          <a:bodyPr vert="horz" lIns="91427" tIns="45713" rIns="91427" bIns="45713"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27" tIns="45713" rIns="91427" bIns="45713" rtlCol="0" anchor="b"/>
          <a:lstStyle>
            <a:lvl1pPr algn="l" fontAlgn="auto">
              <a:spcBef>
                <a:spcPts val="0"/>
              </a:spcBef>
              <a:spcAft>
                <a:spcPts val="0"/>
              </a:spcAft>
              <a:defRPr sz="1200">
                <a:latin typeface="+mn-lt"/>
                <a:cs typeface="+mn-cs"/>
              </a:defRPr>
            </a:lvl1pPr>
          </a:lstStyle>
          <a:p>
            <a:pPr>
              <a:defRPr/>
            </a:pPr>
            <a:endParaRPr lang="de-CH"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27" tIns="45713" rIns="91427" bIns="45713" rtlCol="0" anchor="b"/>
          <a:lstStyle>
            <a:lvl1pPr algn="r" fontAlgn="auto">
              <a:spcBef>
                <a:spcPts val="0"/>
              </a:spcBef>
              <a:spcAft>
                <a:spcPts val="0"/>
              </a:spcAft>
              <a:defRPr sz="1200">
                <a:latin typeface="+mn-lt"/>
                <a:cs typeface="+mn-cs"/>
              </a:defRPr>
            </a:lvl1pPr>
          </a:lstStyle>
          <a:p>
            <a:pPr>
              <a:defRPr/>
            </a:pPr>
            <a:fld id="{148D1665-D908-4C9F-8651-33E14FD94F9F}" type="slidenum">
              <a:rPr lang="de-CH"/>
              <a:pPr>
                <a:defRPr/>
              </a:pPr>
              <a:t>‹Nr.›</a:t>
            </a:fld>
            <a:endParaRPr lang="de-CH" dirty="0"/>
          </a:p>
        </p:txBody>
      </p:sp>
    </p:spTree>
    <p:extLst>
      <p:ext uri="{BB962C8B-B14F-4D97-AF65-F5344CB8AC3E}">
        <p14:creationId xmlns:p14="http://schemas.microsoft.com/office/powerpoint/2010/main" val="136431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4</a:t>
            </a:fld>
            <a:endParaRPr lang="de-CH" dirty="0"/>
          </a:p>
        </p:txBody>
      </p:sp>
    </p:spTree>
    <p:extLst>
      <p:ext uri="{BB962C8B-B14F-4D97-AF65-F5344CB8AC3E}">
        <p14:creationId xmlns:p14="http://schemas.microsoft.com/office/powerpoint/2010/main" val="1696112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46</a:t>
            </a:fld>
            <a:endParaRPr lang="de-CH" dirty="0"/>
          </a:p>
        </p:txBody>
      </p:sp>
    </p:spTree>
    <p:extLst>
      <p:ext uri="{BB962C8B-B14F-4D97-AF65-F5344CB8AC3E}">
        <p14:creationId xmlns:p14="http://schemas.microsoft.com/office/powerpoint/2010/main" val="42041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7484">
              <a:defRPr/>
            </a:pPr>
            <a:r>
              <a:rPr lang="de-CH" dirty="0"/>
              <a:t>Ende 2016 hat das Bundesamt für Lebensmittelsicherheit und Veterinärwesen (BLV) die Richtlinie W12 des SVGW (Leitlinie für eine gute Verfahrenspraxis in Trinkwasserversorgungen; GVP) anerkannt. Durch den kantonalen Vollzug erhält die W12 schweizweit als offizielle Richtlinie zur Selbstkontrolle in der Wasserversorgung eine grosse Bedeutung. </a:t>
            </a:r>
          </a:p>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5</a:t>
            </a:fld>
            <a:endParaRPr lang="de-CH" dirty="0"/>
          </a:p>
        </p:txBody>
      </p:sp>
    </p:spTree>
    <p:extLst>
      <p:ext uri="{BB962C8B-B14F-4D97-AF65-F5344CB8AC3E}">
        <p14:creationId xmlns:p14="http://schemas.microsoft.com/office/powerpoint/2010/main" val="207184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6</a:t>
            </a:fld>
            <a:endParaRPr lang="de-CH" dirty="0"/>
          </a:p>
        </p:txBody>
      </p:sp>
    </p:spTree>
    <p:extLst>
      <p:ext uri="{BB962C8B-B14F-4D97-AF65-F5344CB8AC3E}">
        <p14:creationId xmlns:p14="http://schemas.microsoft.com/office/powerpoint/2010/main" val="421946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97484">
              <a:defRPr/>
            </a:pPr>
            <a:r>
              <a:rPr lang="de-CH" dirty="0"/>
              <a:t>Ende 2016 hat das Bundesamt für Lebensmittelsicherheit und Veterinärwesen (BLV) die Richtlinie W12 des SVGW (Leitlinie für eine gute Verfahrenspraxis in Trinkwasserversorgungen; GVP) anerkannt. Durch den kantonalen Vollzug erhält die W12 schweizweit als offizielle Richtlinie zur Selbstkontrolle in der Wasserversorgung eine grosse Bedeutung. </a:t>
            </a:r>
          </a:p>
          <a:p>
            <a:endParaRPr lang="de-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7</a:t>
            </a:fld>
            <a:endParaRPr lang="de-CH" dirty="0"/>
          </a:p>
        </p:txBody>
      </p:sp>
    </p:spTree>
    <p:extLst>
      <p:ext uri="{BB962C8B-B14F-4D97-AF65-F5344CB8AC3E}">
        <p14:creationId xmlns:p14="http://schemas.microsoft.com/office/powerpoint/2010/main" val="20933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CH" dirty="0"/>
          </a:p>
        </p:txBody>
      </p:sp>
      <p:sp>
        <p:nvSpPr>
          <p:cNvPr id="4" name="Foliennummernplatzhalter 3"/>
          <p:cNvSpPr>
            <a:spLocks noGrp="1"/>
          </p:cNvSpPr>
          <p:nvPr>
            <p:ph type="sldNum" sz="quarter" idx="10"/>
          </p:nvPr>
        </p:nvSpPr>
        <p:spPr/>
        <p:txBody>
          <a:bodyPr/>
          <a:lstStyle/>
          <a:p>
            <a:pPr>
              <a:defRPr/>
            </a:pPr>
            <a:fld id="{148D1665-D908-4C9F-8651-33E14FD94F9F}" type="slidenum">
              <a:rPr lang="de-CH" smtClean="0"/>
              <a:pPr>
                <a:defRPr/>
              </a:pPr>
              <a:t>21</a:t>
            </a:fld>
            <a:endParaRPr lang="de-CH" dirty="0"/>
          </a:p>
        </p:txBody>
      </p:sp>
    </p:spTree>
    <p:extLst>
      <p:ext uri="{BB962C8B-B14F-4D97-AF65-F5344CB8AC3E}">
        <p14:creationId xmlns:p14="http://schemas.microsoft.com/office/powerpoint/2010/main" val="1505974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Keine oder nur</a:t>
            </a:r>
            <a:r>
              <a:rPr lang="de-CH" sz="1200" kern="1200" baseline="0" dirty="0">
                <a:solidFill>
                  <a:schemeClr val="tx1"/>
                </a:solidFill>
                <a:effectLst/>
                <a:latin typeface="+mn-lt"/>
                <a:ea typeface="+mn-ea"/>
                <a:cs typeface="+mn-cs"/>
              </a:rPr>
              <a:t> schwache Absorption bei 254 nm</a:t>
            </a:r>
            <a:r>
              <a:rPr lang="de-CH" sz="1200" kern="1200" dirty="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Alkane, Alkohole, Amine ohne weitere angebundene Chromophore</a:t>
            </a:r>
          </a:p>
          <a:p>
            <a:r>
              <a:rPr lang="de-CH" sz="1200" kern="1200" dirty="0">
                <a:solidFill>
                  <a:schemeClr val="tx1"/>
                </a:solidFill>
                <a:effectLst/>
                <a:latin typeface="+mn-lt"/>
                <a:ea typeface="+mn-ea"/>
                <a:cs typeface="+mn-cs"/>
              </a:rPr>
              <a:t>- Ketone</a:t>
            </a:r>
            <a:r>
              <a:rPr lang="de-CH" sz="1200" kern="1200" baseline="0" dirty="0">
                <a:solidFill>
                  <a:schemeClr val="tx1"/>
                </a:solidFill>
                <a:effectLst/>
                <a:latin typeface="+mn-lt"/>
                <a:ea typeface="+mn-ea"/>
                <a:cs typeface="+mn-cs"/>
              </a:rPr>
              <a:t> und Verwandte (Bei Ketonen gibt es sogar eine Absorption bei Wellenlängen grösser als 254 nm, aber der spezifischen Extinktionskoeffizient ist mit 10-20 so schwach, dass die Chromophore relativ zur Aromaten und konjugierten Systemen nicht ins Gewicht fallen. Die anderen Verbindungsklassen mit C=O Einheit absorbieren kurzwelliger als 254 nm.)</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Und damit alle pflanzlichen</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Stoffe, die keine Aromaten und</a:t>
            </a:r>
            <a:r>
              <a:rPr lang="de-CH" sz="1200" kern="1200" baseline="0" dirty="0">
                <a:solidFill>
                  <a:schemeClr val="tx1"/>
                </a:solidFill>
                <a:effectLst/>
                <a:latin typeface="+mn-lt"/>
                <a:ea typeface="+mn-ea"/>
                <a:cs typeface="+mn-cs"/>
              </a:rPr>
              <a:t> konjugierten Doppelbindungen enthalten</a:t>
            </a:r>
            <a:endParaRPr lang="it-IT"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Kohlenhydrate (Zucker, Stärke, Cellulose),</a:t>
            </a:r>
            <a:endParaRPr lang="it-IT"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nicht aromatische</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Aminosäuren</a:t>
            </a:r>
          </a:p>
          <a:p>
            <a:r>
              <a:rPr lang="de-CH" sz="1200" kern="1200" dirty="0">
                <a:solidFill>
                  <a:schemeClr val="tx1"/>
                </a:solidFill>
                <a:effectLst/>
                <a:latin typeface="+mn-lt"/>
                <a:ea typeface="+mn-ea"/>
                <a:cs typeface="+mn-cs"/>
              </a:rPr>
              <a:t>• Fette / Glycerin (Fettsäuren</a:t>
            </a:r>
            <a:r>
              <a:rPr lang="de-CH" sz="1200" kern="1200" baseline="0" dirty="0">
                <a:solidFill>
                  <a:schemeClr val="tx1"/>
                </a:solidFill>
                <a:effectLst/>
                <a:latin typeface="+mn-lt"/>
                <a:ea typeface="+mn-ea"/>
                <a:cs typeface="+mn-cs"/>
              </a:rPr>
              <a:t> enthalten zwar Doppelbindungen, aber sie sind nicht konjugiert! Eine einzelne C=C Doppelbindung absorbiert zu kurzwellig.)</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 niedermolekulare Säuren/Ketone/Aldehyde</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Alle diese Substanzen kommen im Wasser</a:t>
            </a:r>
            <a:r>
              <a:rPr lang="de-CH" sz="1200" kern="1200" baseline="0" dirty="0">
                <a:solidFill>
                  <a:schemeClr val="tx1"/>
                </a:solidFill>
                <a:effectLst/>
                <a:latin typeface="+mn-lt"/>
                <a:ea typeface="+mn-ea"/>
                <a:cs typeface="+mn-cs"/>
              </a:rPr>
              <a:t> vor und sind Teil des DOC aber tragen (quasi) nicht zum SAK(254) bei.</a:t>
            </a:r>
            <a:endParaRPr lang="it-IT"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64E8C900-6DD2-4871-899A-425A39DAD66E}" type="slidenum">
              <a:rPr lang="de-CH" smtClean="0"/>
              <a:t>24</a:t>
            </a:fld>
            <a:endParaRPr lang="de-CH" dirty="0"/>
          </a:p>
        </p:txBody>
      </p:sp>
    </p:spTree>
    <p:extLst>
      <p:ext uri="{BB962C8B-B14F-4D97-AF65-F5344CB8AC3E}">
        <p14:creationId xmlns:p14="http://schemas.microsoft.com/office/powerpoint/2010/main" val="352612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noch eine Übersicht aus</a:t>
            </a:r>
            <a:r>
              <a:rPr lang="de-CH" baseline="0" dirty="0"/>
              <a:t> der Literatur, die den Bereich zeigt, in dem sich typische DOC-Gehalte verschiedener Rohwässer befinden. In Meerwasser hat man einen recht kleinen Gehalt an organischen Verbindungen, während in einem Moor 10-50 mg/L DOC, aber auch mehr, wenn das Gewässer sehr stark belastet ist, enthalten sein können.</a:t>
            </a:r>
          </a:p>
          <a:p>
            <a:endParaRPr lang="de-CH" baseline="0" dirty="0"/>
          </a:p>
          <a:p>
            <a:r>
              <a:rPr lang="de-CH" baseline="0" dirty="0"/>
              <a:t>Der SAK(254), der pro mg DOC gemessen wird (SUVA wird in den USA manchmal verwendet um den DOC weiter zu klassifizieren), ist aber in allen Fällen ein anderer, da die Zusammensetzung der organischen Stoffe, wie bereits dargelegt wurde, unterschiedlich ist, womit wir zu den Möglichkeiten und Einschränkungen einer Korrelation zwischen dem SAK(254) und verschiedenen auf die organischen Inhaltsstoffe des Wassers bezogenen Messgrössen kommen.</a:t>
            </a:r>
            <a:endParaRPr lang="de-CH" dirty="0"/>
          </a:p>
        </p:txBody>
      </p:sp>
      <p:sp>
        <p:nvSpPr>
          <p:cNvPr id="4" name="Foliennummernplatzhalter 3"/>
          <p:cNvSpPr>
            <a:spLocks noGrp="1"/>
          </p:cNvSpPr>
          <p:nvPr>
            <p:ph type="sldNum" sz="quarter" idx="10"/>
          </p:nvPr>
        </p:nvSpPr>
        <p:spPr/>
        <p:txBody>
          <a:bodyPr/>
          <a:lstStyle/>
          <a:p>
            <a:fld id="{64E8C900-6DD2-4871-899A-425A39DAD66E}" type="slidenum">
              <a:rPr lang="de-CH" smtClean="0"/>
              <a:t>25</a:t>
            </a:fld>
            <a:endParaRPr lang="de-CH" dirty="0"/>
          </a:p>
        </p:txBody>
      </p:sp>
    </p:spTree>
    <p:extLst>
      <p:ext uri="{BB962C8B-B14F-4D97-AF65-F5344CB8AC3E}">
        <p14:creationId xmlns:p14="http://schemas.microsoft.com/office/powerpoint/2010/main" val="397197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Tree>
    <p:extLst>
      <p:ext uri="{BB962C8B-B14F-4D97-AF65-F5344CB8AC3E}">
        <p14:creationId xmlns:p14="http://schemas.microsoft.com/office/powerpoint/2010/main" val="74456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AD47CC2-EBC6-4DC4-B07B-1B4EBD7BD801}" type="slidenum">
              <a:rPr lang="en-GB" smtClean="0"/>
              <a:t>39</a:t>
            </a:fld>
            <a:endParaRPr lang="en-GB" dirty="0"/>
          </a:p>
        </p:txBody>
      </p:sp>
    </p:spTree>
    <p:extLst>
      <p:ext uri="{BB962C8B-B14F-4D97-AF65-F5344CB8AC3E}">
        <p14:creationId xmlns:p14="http://schemas.microsoft.com/office/powerpoint/2010/main" val="162656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dirty="0"/>
          </a:p>
        </p:txBody>
      </p:sp>
      <p:sp>
        <p:nvSpPr>
          <p:cNvPr id="7" name="Datumsplatzhalter 4"/>
          <p:cNvSpPr>
            <a:spLocks noGrp="1"/>
          </p:cNvSpPr>
          <p:nvPr>
            <p:ph type="dt" sz="half" idx="10"/>
          </p:nvPr>
        </p:nvSpPr>
        <p:spPr>
          <a:xfrm>
            <a:off x="467544" y="6309320"/>
            <a:ext cx="2592288" cy="365125"/>
          </a:xfrm>
        </p:spPr>
        <p:txBody>
          <a:bodyPr/>
          <a:lstStyle/>
          <a:p>
            <a:r>
              <a:rPr lang="de-DE" dirty="0"/>
              <a:t>SBV – Weitebildungskurse 2018</a:t>
            </a:r>
            <a:endParaRPr lang="de-CH" dirty="0"/>
          </a:p>
        </p:txBody>
      </p:sp>
    </p:spTree>
    <p:extLst>
      <p:ext uri="{BB962C8B-B14F-4D97-AF65-F5344CB8AC3E}">
        <p14:creationId xmlns:p14="http://schemas.microsoft.com/office/powerpoint/2010/main" val="306441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r>
              <a:rPr lang="de-DE" dirty="0"/>
              <a:t>SBV – Weitebildungskurse 2018</a:t>
            </a:r>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dirty="0"/>
          </a:p>
        </p:txBody>
      </p:sp>
    </p:spTree>
    <p:extLst>
      <p:ext uri="{BB962C8B-B14F-4D97-AF65-F5344CB8AC3E}">
        <p14:creationId xmlns:p14="http://schemas.microsoft.com/office/powerpoint/2010/main" val="41211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a:t>Titelmasterformat durch Klicken bearbeiten</a:t>
            </a:r>
            <a:endParaRPr lang="de-CH"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251520" y="6309321"/>
            <a:ext cx="2880320" cy="360040"/>
          </a:xfrm>
        </p:spPr>
        <p:txBody>
          <a:bodyPr/>
          <a:lstStyle/>
          <a:p>
            <a:r>
              <a:rPr lang="de-DE" dirty="0"/>
              <a:t>SBV – Weitebildungskurse 2018</a:t>
            </a:r>
            <a:endParaRPr lang="de-CH" dirty="0"/>
          </a:p>
        </p:txBody>
      </p:sp>
      <p:sp>
        <p:nvSpPr>
          <p:cNvPr id="5" name="Fußzeilenplatzhalter 4"/>
          <p:cNvSpPr>
            <a:spLocks noGrp="1"/>
          </p:cNvSpPr>
          <p:nvPr>
            <p:ph type="ftr" sz="quarter" idx="11"/>
          </p:nvPr>
        </p:nvSpPr>
        <p:spPr>
          <a:xfrm>
            <a:off x="3548608" y="6356350"/>
            <a:ext cx="2895600" cy="365125"/>
          </a:xfrm>
        </p:spPr>
        <p:txBody>
          <a:bodyPr/>
          <a:lstStyle/>
          <a:p>
            <a:endParaRPr lang="de-CH" dirty="0"/>
          </a:p>
        </p:txBody>
      </p:sp>
      <p:sp>
        <p:nvSpPr>
          <p:cNvPr id="6" name="Foliennummernplatzhalter 5"/>
          <p:cNvSpPr>
            <a:spLocks noGrp="1"/>
          </p:cNvSpPr>
          <p:nvPr>
            <p:ph type="sldNum" sz="quarter" idx="12"/>
          </p:nvPr>
        </p:nvSpPr>
        <p:spPr/>
        <p:txBody>
          <a:bodyPr/>
          <a:lstStyle/>
          <a:p>
            <a:fld id="{AB4716B6-1B50-4A20-B06F-42AD2193150B}" type="slidenum">
              <a:rPr lang="de-CH" smtClean="0"/>
              <a:t>‹Nr.›</a:t>
            </a:fld>
            <a:endParaRPr lang="de-CH" dirty="0"/>
          </a:p>
        </p:txBody>
      </p:sp>
      <p:pic>
        <p:nvPicPr>
          <p:cNvPr id="7"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1257121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5" name="Datumsplatzhalter 4"/>
          <p:cNvSpPr>
            <a:spLocks noGrp="1"/>
          </p:cNvSpPr>
          <p:nvPr>
            <p:ph type="dt" sz="half" idx="10"/>
          </p:nvPr>
        </p:nvSpPr>
        <p:spPr>
          <a:xfrm>
            <a:off x="467544" y="6309320"/>
            <a:ext cx="2592288" cy="365125"/>
          </a:xfrm>
        </p:spPr>
        <p:txBody>
          <a:bodyPr/>
          <a:lstStyle/>
          <a:p>
            <a:r>
              <a:rPr lang="de-DE" dirty="0"/>
              <a:t>SBV – Weitebildungskurse 2018</a:t>
            </a:r>
            <a:endParaRPr lang="de-CH" dirty="0"/>
          </a:p>
        </p:txBody>
      </p:sp>
      <p:sp>
        <p:nvSpPr>
          <p:cNvPr id="6" name="Fußzeilenplatzhalter 5"/>
          <p:cNvSpPr>
            <a:spLocks noGrp="1"/>
          </p:cNvSpPr>
          <p:nvPr>
            <p:ph type="ftr" sz="quarter" idx="11"/>
          </p:nvPr>
        </p:nvSpPr>
        <p:spPr>
          <a:xfrm>
            <a:off x="3491880" y="6381328"/>
            <a:ext cx="2895600" cy="365125"/>
          </a:xfrm>
        </p:spPr>
        <p:txBody>
          <a:bodyPr/>
          <a:lstStyle/>
          <a:p>
            <a:endParaRPr lang="de-CH" dirty="0"/>
          </a:p>
        </p:txBody>
      </p:sp>
      <p:sp>
        <p:nvSpPr>
          <p:cNvPr id="7" name="Foliennummernplatzhalter 6"/>
          <p:cNvSpPr>
            <a:spLocks noGrp="1"/>
          </p:cNvSpPr>
          <p:nvPr>
            <p:ph type="sldNum" sz="quarter" idx="12"/>
          </p:nvPr>
        </p:nvSpPr>
        <p:spPr/>
        <p:txBody>
          <a:bodyPr/>
          <a:lstStyle/>
          <a:p>
            <a:fld id="{AB4716B6-1B50-4A20-B06F-42AD2193150B}" type="slidenum">
              <a:rPr lang="de-CH" smtClean="0"/>
              <a:t>‹Nr.›</a:t>
            </a:fld>
            <a:endParaRPr lang="de-CH" dirty="0"/>
          </a:p>
        </p:txBody>
      </p:sp>
      <p:pic>
        <p:nvPicPr>
          <p:cNvPr id="8"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209856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AB4716B6-1B50-4A20-B06F-42AD2193150B}" type="slidenum">
              <a:rPr lang="de-CH" smtClean="0"/>
              <a:t>‹Nr.›</a:t>
            </a:fld>
            <a:endParaRPr lang="de-CH" dirty="0"/>
          </a:p>
        </p:txBody>
      </p:sp>
      <p:pic>
        <p:nvPicPr>
          <p:cNvPr id="10"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
        <p:nvSpPr>
          <p:cNvPr id="11" name="Datumsplatzhalter 4"/>
          <p:cNvSpPr>
            <a:spLocks noGrp="1"/>
          </p:cNvSpPr>
          <p:nvPr>
            <p:ph type="dt" sz="half" idx="10"/>
          </p:nvPr>
        </p:nvSpPr>
        <p:spPr>
          <a:xfrm>
            <a:off x="467544" y="6309320"/>
            <a:ext cx="2592288" cy="365125"/>
          </a:xfrm>
        </p:spPr>
        <p:txBody>
          <a:bodyPr/>
          <a:lstStyle/>
          <a:p>
            <a:r>
              <a:rPr lang="de-DE" dirty="0"/>
              <a:t>SBV – Weitebildungskurse 2018</a:t>
            </a:r>
            <a:endParaRPr lang="de-CH" dirty="0"/>
          </a:p>
        </p:txBody>
      </p:sp>
    </p:spTree>
    <p:extLst>
      <p:ext uri="{BB962C8B-B14F-4D97-AF65-F5344CB8AC3E}">
        <p14:creationId xmlns:p14="http://schemas.microsoft.com/office/powerpoint/2010/main" val="374194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AB4716B6-1B50-4A20-B06F-42AD2193150B}" type="slidenum">
              <a:rPr lang="de-CH" smtClean="0"/>
              <a:t>‹Nr.›</a:t>
            </a:fld>
            <a:endParaRPr lang="de-CH" dirty="0"/>
          </a:p>
        </p:txBody>
      </p:sp>
      <p:pic>
        <p:nvPicPr>
          <p:cNvPr id="6"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a:t>SBV – Weitebildungskurse 2018</a:t>
            </a:r>
            <a:endParaRPr lang="de-CH" dirty="0"/>
          </a:p>
        </p:txBody>
      </p:sp>
    </p:spTree>
    <p:extLst>
      <p:ext uri="{BB962C8B-B14F-4D97-AF65-F5344CB8AC3E}">
        <p14:creationId xmlns:p14="http://schemas.microsoft.com/office/powerpoint/2010/main" val="112443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AB4716B6-1B50-4A20-B06F-42AD2193150B}" type="slidenum">
              <a:rPr lang="de-CH" smtClean="0"/>
              <a:t>‹Nr.›</a:t>
            </a:fld>
            <a:endParaRPr lang="de-CH" dirty="0"/>
          </a:p>
        </p:txBody>
      </p:sp>
      <p:pic>
        <p:nvPicPr>
          <p:cNvPr id="5" name="Bild 2" descr="Logo_SBV_mText_JPG_300ppi"/>
          <p:cNvPicPr/>
          <p:nvPr userDrawn="1"/>
        </p:nvPicPr>
        <p:blipFill>
          <a:blip r:embed="rId2"/>
          <a:srcRect/>
          <a:stretch>
            <a:fillRect/>
          </a:stretch>
        </p:blipFill>
        <p:spPr bwMode="auto">
          <a:xfrm>
            <a:off x="7092280" y="215047"/>
            <a:ext cx="1872615" cy="621665"/>
          </a:xfrm>
          <a:prstGeom prst="rect">
            <a:avLst/>
          </a:prstGeom>
          <a:noFill/>
        </p:spPr>
      </p:pic>
      <p:sp>
        <p:nvSpPr>
          <p:cNvPr id="7" name="Datumsplatzhalter 4"/>
          <p:cNvSpPr>
            <a:spLocks noGrp="1"/>
          </p:cNvSpPr>
          <p:nvPr>
            <p:ph type="dt" sz="half" idx="10"/>
          </p:nvPr>
        </p:nvSpPr>
        <p:spPr>
          <a:xfrm>
            <a:off x="467544" y="6309320"/>
            <a:ext cx="2592288" cy="365125"/>
          </a:xfrm>
        </p:spPr>
        <p:txBody>
          <a:bodyPr/>
          <a:lstStyle/>
          <a:p>
            <a:r>
              <a:rPr lang="de-DE" dirty="0"/>
              <a:t>SBV – Weitebildungskurse 2018</a:t>
            </a:r>
            <a:endParaRPr lang="de-CH" dirty="0"/>
          </a:p>
        </p:txBody>
      </p:sp>
    </p:spTree>
    <p:extLst>
      <p:ext uri="{BB962C8B-B14F-4D97-AF65-F5344CB8AC3E}">
        <p14:creationId xmlns:p14="http://schemas.microsoft.com/office/powerpoint/2010/main" val="170036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67544" y="72008"/>
            <a:ext cx="7772400" cy="836712"/>
          </a:xfrm>
        </p:spPr>
        <p:txBody>
          <a:bodyPr/>
          <a:lstStyle>
            <a:lvl1pPr algn="l">
              <a:defRPr baseline="0"/>
            </a:lvl1pPr>
          </a:lstStyle>
          <a:p>
            <a:endParaRPr lang="de-CH" dirty="0"/>
          </a:p>
        </p:txBody>
      </p:sp>
      <p:sp>
        <p:nvSpPr>
          <p:cNvPr id="12" name="Bildplatzhalter 11"/>
          <p:cNvSpPr>
            <a:spLocks noGrp="1"/>
          </p:cNvSpPr>
          <p:nvPr>
            <p:ph type="pic" sz="quarter" idx="10"/>
          </p:nvPr>
        </p:nvSpPr>
        <p:spPr>
          <a:xfrm>
            <a:off x="683568" y="1700808"/>
            <a:ext cx="8280920" cy="4321175"/>
          </a:xfrm>
        </p:spPr>
        <p:txBody>
          <a:bodyPr/>
          <a:lstStyle/>
          <a:p>
            <a:pPr lvl="0"/>
            <a:endParaRPr lang="de-CH" noProof="0" dirty="0"/>
          </a:p>
        </p:txBody>
      </p:sp>
      <p:sp>
        <p:nvSpPr>
          <p:cNvPr id="4" name="Datumsplatzhalter 3"/>
          <p:cNvSpPr>
            <a:spLocks noGrp="1"/>
          </p:cNvSpPr>
          <p:nvPr>
            <p:ph type="dt" sz="half" idx="11"/>
          </p:nvPr>
        </p:nvSpPr>
        <p:spPr>
          <a:xfrm>
            <a:off x="465138" y="6356350"/>
            <a:ext cx="3242766" cy="365125"/>
          </a:xfrm>
        </p:spPr>
        <p:txBody>
          <a:bodyPr/>
          <a:lstStyle>
            <a:lvl1pPr>
              <a:defRPr/>
            </a:lvl1pPr>
          </a:lstStyle>
          <a:p>
            <a:pPr>
              <a:defRPr/>
            </a:pPr>
            <a:r>
              <a:rPr lang="de-DE" dirty="0"/>
              <a:t>SBV – Weitebildungskurse 2018</a:t>
            </a:r>
            <a:endParaRPr lang="de-CH" dirty="0"/>
          </a:p>
        </p:txBody>
      </p:sp>
      <p:sp>
        <p:nvSpPr>
          <p:cNvPr id="5" name="Fußzeilenplatzhalter 4"/>
          <p:cNvSpPr>
            <a:spLocks noGrp="1"/>
          </p:cNvSpPr>
          <p:nvPr>
            <p:ph type="ftr" sz="quarter" idx="12"/>
          </p:nvPr>
        </p:nvSpPr>
        <p:spPr>
          <a:xfrm>
            <a:off x="7451725" y="6356350"/>
            <a:ext cx="1635125" cy="365125"/>
          </a:xfrm>
        </p:spPr>
        <p:txBody>
          <a:bodyPr/>
          <a:lstStyle>
            <a:lvl1pPr>
              <a:defRPr/>
            </a:lvl1pPr>
          </a:lstStyle>
          <a:p>
            <a:pPr>
              <a:defRPr/>
            </a:pPr>
            <a:endParaRPr lang="de-CH" dirty="0"/>
          </a:p>
        </p:txBody>
      </p:sp>
    </p:spTree>
    <p:extLst>
      <p:ext uri="{BB962C8B-B14F-4D97-AF65-F5344CB8AC3E}">
        <p14:creationId xmlns:p14="http://schemas.microsoft.com/office/powerpoint/2010/main" val="102317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83568" y="630932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a:t>SBV – Weitebildungskurse 2018</a:t>
            </a:r>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716B6-1B50-4A20-B06F-42AD2193150B}" type="slidenum">
              <a:rPr lang="de-CH" smtClean="0"/>
              <a:t>‹Nr.›</a:t>
            </a:fld>
            <a:endParaRPr lang="de-CH" dirty="0"/>
          </a:p>
        </p:txBody>
      </p:sp>
      <p:pic>
        <p:nvPicPr>
          <p:cNvPr id="7" name="Bild 2" descr="Logo_SBV_mText_JPG_300ppi"/>
          <p:cNvPicPr/>
          <p:nvPr userDrawn="1"/>
        </p:nvPicPr>
        <p:blipFill>
          <a:blip r:embed="rId10"/>
          <a:srcRect/>
          <a:stretch>
            <a:fillRect/>
          </a:stretch>
        </p:blipFill>
        <p:spPr bwMode="auto">
          <a:xfrm>
            <a:off x="7092280" y="215047"/>
            <a:ext cx="1872615" cy="621665"/>
          </a:xfrm>
          <a:prstGeom prst="rect">
            <a:avLst/>
          </a:prstGeom>
          <a:noFill/>
        </p:spPr>
      </p:pic>
    </p:spTree>
    <p:extLst>
      <p:ext uri="{BB962C8B-B14F-4D97-AF65-F5344CB8AC3E}">
        <p14:creationId xmlns:p14="http://schemas.microsoft.com/office/powerpoint/2010/main" val="33076108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3.gif"/><Relationship Id="rId7"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hyperlink" Target="http://www.blick.ch/"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8.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 id="{9EB1CBA3-D7AB-4D06-800A-115E355B685F}"/>
              </a:ext>
            </a:extLst>
          </p:cNvPr>
          <p:cNvSpPr>
            <a:spLocks noGrp="1"/>
          </p:cNvSpPr>
          <p:nvPr>
            <p:ph type="ctrTitle"/>
          </p:nvPr>
        </p:nvSpPr>
        <p:spPr/>
        <p:txBody>
          <a:bodyPr>
            <a:normAutofit fontScale="90000"/>
          </a:bodyPr>
          <a:lstStyle/>
          <a:p>
            <a:r>
              <a:rPr lang="de-CH" dirty="0"/>
              <a:t>Online Messungen</a:t>
            </a:r>
            <a:br>
              <a:rPr lang="de-CH" dirty="0"/>
            </a:br>
            <a:r>
              <a:rPr lang="de-CH" dirty="0"/>
              <a:t>Monitoring</a:t>
            </a:r>
            <a:br>
              <a:rPr lang="de-CH" dirty="0"/>
            </a:br>
            <a:r>
              <a:rPr lang="de-CH" dirty="0"/>
              <a:t>Kombinatorik</a:t>
            </a:r>
          </a:p>
        </p:txBody>
      </p:sp>
      <p:sp>
        <p:nvSpPr>
          <p:cNvPr id="6" name="Foliennummernplatzhalter 5">
            <a:extLst>
              <a:ext uri="{FF2B5EF4-FFF2-40B4-BE49-F238E27FC236}">
                <a16:creationId xmlns:a16="http://schemas.microsoft.com/office/drawing/2014/main" xmlns="" id="{AC92A5F4-6388-4A02-A9E6-A781CD7BC277}"/>
              </a:ext>
            </a:extLst>
          </p:cNvPr>
          <p:cNvSpPr>
            <a:spLocks noGrp="1"/>
          </p:cNvSpPr>
          <p:nvPr>
            <p:ph type="sldNum" sz="quarter" idx="12"/>
          </p:nvPr>
        </p:nvSpPr>
        <p:spPr/>
        <p:txBody>
          <a:bodyPr/>
          <a:lstStyle/>
          <a:p>
            <a:fld id="{AB4716B6-1B50-4A20-B06F-42AD2193150B}" type="slidenum">
              <a:rPr lang="de-CH" smtClean="0"/>
              <a:t>1</a:t>
            </a:fld>
            <a:endParaRPr lang="de-CH" dirty="0"/>
          </a:p>
        </p:txBody>
      </p:sp>
      <p:sp>
        <p:nvSpPr>
          <p:cNvPr id="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p:txBody>
          <a:bodyPr/>
          <a:lstStyle/>
          <a:p>
            <a:r>
              <a:rPr lang="de-DE" dirty="0"/>
              <a:t>SBV – Weitebildungskurse 2018</a:t>
            </a:r>
            <a:endParaRPr lang="de-CH" dirty="0"/>
          </a:p>
        </p:txBody>
      </p:sp>
      <p:sp>
        <p:nvSpPr>
          <p:cNvPr id="3" name="Untertitel 2">
            <a:extLst>
              <a:ext uri="{FF2B5EF4-FFF2-40B4-BE49-F238E27FC236}">
                <a16:creationId xmlns:a16="http://schemas.microsoft.com/office/drawing/2014/main" xmlns="" id="{F0FB359F-D24F-4DFE-B4FF-85A944A911A8}"/>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790351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648072"/>
          </a:xfrm>
        </p:spPr>
        <p:txBody>
          <a:bodyPr>
            <a:normAutofit/>
          </a:bodyPr>
          <a:lstStyle/>
          <a:p>
            <a:pPr algn="l"/>
            <a:r>
              <a:rPr lang="de-CH" sz="3200" dirty="0"/>
              <a:t>On-Line Messung &amp; W12</a:t>
            </a:r>
          </a:p>
        </p:txBody>
      </p:sp>
      <p:sp>
        <p:nvSpPr>
          <p:cNvPr id="3" name="Inhaltsplatzhalter 2"/>
          <p:cNvSpPr>
            <a:spLocks noGrp="1"/>
          </p:cNvSpPr>
          <p:nvPr>
            <p:ph idx="1"/>
          </p:nvPr>
        </p:nvSpPr>
        <p:spPr>
          <a:xfrm>
            <a:off x="570384" y="1340768"/>
            <a:ext cx="8003232" cy="4353347"/>
          </a:xfrm>
        </p:spPr>
        <p:txBody>
          <a:bodyPr vert="horz" lIns="91440" tIns="45720" rIns="91440" bIns="45720" rtlCol="0" anchor="t">
            <a:normAutofit/>
          </a:bodyPr>
          <a:lstStyle/>
          <a:p>
            <a:r>
              <a:rPr lang="de-CH" sz="2400" dirty="0"/>
              <a:t>In der aktuellen W 12 wird aufgezeigt wie wichtig es ist, den Zustand des Wassers zu kennen. Dazu sind On-Line Messungen sehr hilfreich.</a:t>
            </a:r>
          </a:p>
          <a:p>
            <a:r>
              <a:rPr lang="de-CH" sz="2400" dirty="0"/>
              <a:t>Um den Anforderungen des Lebensmittelgesetzes gerecht zu werden hilft es zu wissen, welche Parameter überhaupt messbar sind.</a:t>
            </a:r>
          </a:p>
          <a:p>
            <a:r>
              <a:rPr lang="de-CH" sz="2400" dirty="0"/>
              <a:t>Durch das Ausarbeiten der  W12 wird ersichtlich was nötig ist und in der entsprechenden Anlage auch Sinn macht</a:t>
            </a:r>
          </a:p>
          <a:p>
            <a:r>
              <a:rPr lang="de-CH" sz="2400" dirty="0"/>
              <a:t>Auf den nächsten Folien wollen wir ein Euch Informationen zu den verschiedenen Parametern und Methoden mitgeben.</a:t>
            </a:r>
          </a:p>
        </p:txBody>
      </p:sp>
      <p:sp>
        <p:nvSpPr>
          <p:cNvPr id="4" name="Datumsplatzhalter 3"/>
          <p:cNvSpPr>
            <a:spLocks noGrp="1"/>
          </p:cNvSpPr>
          <p:nvPr>
            <p:ph type="dt" sz="half" idx="11"/>
          </p:nvPr>
        </p:nvSpPr>
        <p:spPr>
          <a:xfrm>
            <a:off x="465138" y="6356350"/>
            <a:ext cx="3242766" cy="365125"/>
          </a:xfrm>
        </p:spPr>
        <p:txBody>
          <a:bodyPr/>
          <a:lstStyle/>
          <a:p>
            <a:pPr>
              <a:defRPr/>
            </a:pPr>
            <a:r>
              <a:rPr lang="de-DE" dirty="0"/>
              <a:t>SBV – Weitebildungskurse 2018</a:t>
            </a:r>
            <a:endParaRPr lang="de-CH" dirty="0"/>
          </a:p>
        </p:txBody>
      </p:sp>
    </p:spTree>
    <p:extLst>
      <p:ext uri="{BB962C8B-B14F-4D97-AF65-F5344CB8AC3E}">
        <p14:creationId xmlns:p14="http://schemas.microsoft.com/office/powerpoint/2010/main" val="2345051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6491064" cy="648072"/>
          </a:xfrm>
        </p:spPr>
        <p:txBody>
          <a:bodyPr>
            <a:normAutofit/>
          </a:bodyPr>
          <a:lstStyle/>
          <a:p>
            <a:pPr algn="l"/>
            <a:r>
              <a:rPr lang="de-CH" sz="3200" dirty="0"/>
              <a:t>Produktionsprozesse</a:t>
            </a:r>
          </a:p>
        </p:txBody>
      </p:sp>
      <p:pic>
        <p:nvPicPr>
          <p:cNvPr id="4" name="Inhaltsplatzhalter 3"/>
          <p:cNvPicPr>
            <a:picLocks noGrp="1" noChangeAspect="1"/>
          </p:cNvPicPr>
          <p:nvPr>
            <p:ph idx="1"/>
          </p:nvPr>
        </p:nvPicPr>
        <p:blipFill>
          <a:blip r:embed="rId2"/>
          <a:stretch>
            <a:fillRect/>
          </a:stretch>
        </p:blipFill>
        <p:spPr>
          <a:xfrm>
            <a:off x="4716016" y="1124744"/>
            <a:ext cx="4052138" cy="5577216"/>
          </a:xfrm>
          <a:prstGeom prst="rect">
            <a:avLst/>
          </a:prstGeom>
        </p:spPr>
      </p:pic>
      <p:sp>
        <p:nvSpPr>
          <p:cNvPr id="5" name="Textfeld 4"/>
          <p:cNvSpPr txBox="1"/>
          <p:nvPr/>
        </p:nvSpPr>
        <p:spPr>
          <a:xfrm>
            <a:off x="485151" y="1412776"/>
            <a:ext cx="4034589" cy="4339650"/>
          </a:xfrm>
          <a:prstGeom prst="rect">
            <a:avLst/>
          </a:prstGeom>
          <a:noFill/>
        </p:spPr>
        <p:txBody>
          <a:bodyPr wrap="square" rtlCol="0">
            <a:spAutoFit/>
          </a:bodyPr>
          <a:lstStyle/>
          <a:p>
            <a:r>
              <a:rPr lang="de-CH" sz="2400" dirty="0"/>
              <a:t>Produktionsprozesse im Trinkwasser</a:t>
            </a:r>
          </a:p>
          <a:p>
            <a:endParaRPr lang="de-CH" sz="1400" dirty="0"/>
          </a:p>
          <a:p>
            <a:r>
              <a:rPr lang="de-CH" sz="2000" dirty="0"/>
              <a:t>Schematische Darstellung eines Verteilprozesses in einer Trinkwasseraufbereitung. Wir betrachten in den nächsten Minuten besonders die Analytik des Wasser in den Bereichen </a:t>
            </a:r>
            <a:r>
              <a:rPr lang="de-CH" sz="2800" b="1" dirty="0">
                <a:solidFill>
                  <a:srgbClr val="00B050"/>
                </a:solidFill>
              </a:rPr>
              <a:t>Gewinnung</a:t>
            </a:r>
            <a:r>
              <a:rPr lang="de-CH" sz="2800" dirty="0"/>
              <a:t> </a:t>
            </a:r>
            <a:r>
              <a:rPr lang="de-CH" sz="2000" dirty="0"/>
              <a:t>und</a:t>
            </a:r>
            <a:r>
              <a:rPr lang="de-CH" sz="2800" dirty="0"/>
              <a:t> </a:t>
            </a:r>
            <a:r>
              <a:rPr lang="de-CH" sz="2800" b="1" dirty="0">
                <a:solidFill>
                  <a:srgbClr val="FF0000"/>
                </a:solidFill>
              </a:rPr>
              <a:t>Aufbereitung.</a:t>
            </a:r>
          </a:p>
          <a:p>
            <a:r>
              <a:rPr lang="de-CH" sz="2000" dirty="0"/>
              <a:t>Die Darstellung ist aus der Richtlinie W12 des SVGW entnommen</a:t>
            </a:r>
          </a:p>
          <a:p>
            <a:endParaRPr lang="de-CH" dirty="0"/>
          </a:p>
        </p:txBody>
      </p:sp>
      <p:sp>
        <p:nvSpPr>
          <p:cNvPr id="6"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94640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251520" y="249736"/>
            <a:ext cx="8435280" cy="53625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l" eaLnBrk="1" hangingPunct="1"/>
            <a:r>
              <a:rPr lang="de-CH" altLang="de-DE" sz="3200" dirty="0"/>
              <a:t>Schema einer Trinkwasser-Aufbereitung</a:t>
            </a:r>
          </a:p>
        </p:txBody>
      </p:sp>
      <p:grpSp>
        <p:nvGrpSpPr>
          <p:cNvPr id="22531" name="Group 5"/>
          <p:cNvGrpSpPr>
            <a:grpSpLocks/>
          </p:cNvGrpSpPr>
          <p:nvPr/>
        </p:nvGrpSpPr>
        <p:grpSpPr bwMode="auto">
          <a:xfrm>
            <a:off x="2907380" y="1786512"/>
            <a:ext cx="944702" cy="1419445"/>
            <a:chOff x="672" y="960"/>
            <a:chExt cx="768" cy="960"/>
          </a:xfrm>
        </p:grpSpPr>
        <p:sp>
          <p:nvSpPr>
            <p:cNvPr id="22623" name="Rectangle 6"/>
            <p:cNvSpPr>
              <a:spLocks noChangeArrowheads="1"/>
            </p:cNvSpPr>
            <p:nvPr/>
          </p:nvSpPr>
          <p:spPr bwMode="auto">
            <a:xfrm>
              <a:off x="816" y="1200"/>
              <a:ext cx="480" cy="720"/>
            </a:xfrm>
            <a:prstGeom prst="rect">
              <a:avLst/>
            </a:prstGeom>
            <a:solidFill>
              <a:schemeClr val="folHlink"/>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4" name="Rectangle 7"/>
            <p:cNvSpPr>
              <a:spLocks noChangeArrowheads="1"/>
            </p:cNvSpPr>
            <p:nvPr/>
          </p:nvSpPr>
          <p:spPr bwMode="auto">
            <a:xfrm>
              <a:off x="960" y="960"/>
              <a:ext cx="192" cy="240"/>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5" name="Rectangle 8"/>
            <p:cNvSpPr>
              <a:spLocks noChangeArrowheads="1"/>
            </p:cNvSpPr>
            <p:nvPr/>
          </p:nvSpPr>
          <p:spPr bwMode="auto">
            <a:xfrm>
              <a:off x="864" y="1248"/>
              <a:ext cx="384" cy="624"/>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6" name="Freeform 9"/>
            <p:cNvSpPr>
              <a:spLocks/>
            </p:cNvSpPr>
            <p:nvPr/>
          </p:nvSpPr>
          <p:spPr bwMode="auto">
            <a:xfrm>
              <a:off x="864" y="1152"/>
              <a:ext cx="384" cy="48"/>
            </a:xfrm>
            <a:custGeom>
              <a:avLst/>
              <a:gdLst>
                <a:gd name="T0" fmla="*/ 0 w 384"/>
                <a:gd name="T1" fmla="*/ 48 h 48"/>
                <a:gd name="T2" fmla="*/ 96 w 384"/>
                <a:gd name="T3" fmla="*/ 0 h 48"/>
                <a:gd name="T4" fmla="*/ 288 w 384"/>
                <a:gd name="T5" fmla="*/ 0 h 48"/>
                <a:gd name="T6" fmla="*/ 384 w 384"/>
                <a:gd name="T7" fmla="*/ 48 h 48"/>
                <a:gd name="T8" fmla="*/ 0 w 384"/>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48">
                  <a:moveTo>
                    <a:pt x="0" y="48"/>
                  </a:moveTo>
                  <a:lnTo>
                    <a:pt x="96" y="0"/>
                  </a:lnTo>
                  <a:lnTo>
                    <a:pt x="288" y="0"/>
                  </a:lnTo>
                  <a:lnTo>
                    <a:pt x="384" y="48"/>
                  </a:lnTo>
                  <a:lnTo>
                    <a:pt x="0" y="48"/>
                  </a:lnTo>
                  <a:close/>
                </a:path>
              </a:pathLst>
            </a:custGeom>
            <a:solidFill>
              <a:schemeClr val="bg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27" name="Freeform 10" descr="20%"/>
            <p:cNvSpPr>
              <a:spLocks/>
            </p:cNvSpPr>
            <p:nvPr/>
          </p:nvSpPr>
          <p:spPr bwMode="auto">
            <a:xfrm>
              <a:off x="672" y="1440"/>
              <a:ext cx="576" cy="432"/>
            </a:xfrm>
            <a:custGeom>
              <a:avLst/>
              <a:gdLst>
                <a:gd name="T0" fmla="*/ 0 w 576"/>
                <a:gd name="T1" fmla="*/ 384 h 432"/>
                <a:gd name="T2" fmla="*/ 192 w 576"/>
                <a:gd name="T3" fmla="*/ 384 h 432"/>
                <a:gd name="T4" fmla="*/ 192 w 576"/>
                <a:gd name="T5" fmla="*/ 432 h 432"/>
                <a:gd name="T6" fmla="*/ 576 w 576"/>
                <a:gd name="T7" fmla="*/ 432 h 432"/>
                <a:gd name="T8" fmla="*/ 576 w 576"/>
                <a:gd name="T9" fmla="*/ 0 h 432"/>
                <a:gd name="T10" fmla="*/ 192 w 576"/>
                <a:gd name="T11" fmla="*/ 0 h 432"/>
                <a:gd name="T12" fmla="*/ 192 w 576"/>
                <a:gd name="T13" fmla="*/ 336 h 432"/>
                <a:gd name="T14" fmla="*/ 0 w 576"/>
                <a:gd name="T15" fmla="*/ 336 h 432"/>
                <a:gd name="T16" fmla="*/ 0 w 576"/>
                <a:gd name="T17" fmla="*/ 384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0" y="384"/>
                  </a:moveTo>
                  <a:lnTo>
                    <a:pt x="192" y="384"/>
                  </a:lnTo>
                  <a:lnTo>
                    <a:pt x="192" y="432"/>
                  </a:lnTo>
                  <a:lnTo>
                    <a:pt x="576" y="432"/>
                  </a:lnTo>
                  <a:lnTo>
                    <a:pt x="576" y="0"/>
                  </a:lnTo>
                  <a:lnTo>
                    <a:pt x="192" y="0"/>
                  </a:lnTo>
                  <a:lnTo>
                    <a:pt x="192" y="336"/>
                  </a:lnTo>
                  <a:lnTo>
                    <a:pt x="0" y="336"/>
                  </a:lnTo>
                  <a:lnTo>
                    <a:pt x="0" y="384"/>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28" name="Freeform 11" descr="20%"/>
            <p:cNvSpPr>
              <a:spLocks/>
            </p:cNvSpPr>
            <p:nvPr/>
          </p:nvSpPr>
          <p:spPr bwMode="auto">
            <a:xfrm>
              <a:off x="1008" y="1200"/>
              <a:ext cx="432" cy="624"/>
            </a:xfrm>
            <a:custGeom>
              <a:avLst/>
              <a:gdLst>
                <a:gd name="T0" fmla="*/ 432 w 432"/>
                <a:gd name="T1" fmla="*/ 144 h 624"/>
                <a:gd name="T2" fmla="*/ 432 w 432"/>
                <a:gd name="T3" fmla="*/ 96 h 624"/>
                <a:gd name="T4" fmla="*/ 96 w 432"/>
                <a:gd name="T5" fmla="*/ 96 h 624"/>
                <a:gd name="T6" fmla="*/ 96 w 432"/>
                <a:gd name="T7" fmla="*/ 0 h 624"/>
                <a:gd name="T8" fmla="*/ 0 w 432"/>
                <a:gd name="T9" fmla="*/ 0 h 624"/>
                <a:gd name="T10" fmla="*/ 0 w 432"/>
                <a:gd name="T11" fmla="*/ 624 h 624"/>
                <a:gd name="T12" fmla="*/ 96 w 432"/>
                <a:gd name="T13" fmla="*/ 624 h 624"/>
                <a:gd name="T14" fmla="*/ 96 w 432"/>
                <a:gd name="T15" fmla="*/ 144 h 624"/>
                <a:gd name="T16" fmla="*/ 432 w 432"/>
                <a:gd name="T17" fmla="*/ 144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2" h="624">
                  <a:moveTo>
                    <a:pt x="432" y="144"/>
                  </a:moveTo>
                  <a:lnTo>
                    <a:pt x="432" y="96"/>
                  </a:lnTo>
                  <a:lnTo>
                    <a:pt x="96" y="96"/>
                  </a:lnTo>
                  <a:lnTo>
                    <a:pt x="96" y="0"/>
                  </a:lnTo>
                  <a:lnTo>
                    <a:pt x="0" y="0"/>
                  </a:lnTo>
                  <a:lnTo>
                    <a:pt x="0" y="624"/>
                  </a:lnTo>
                  <a:lnTo>
                    <a:pt x="96" y="624"/>
                  </a:lnTo>
                  <a:lnTo>
                    <a:pt x="96" y="144"/>
                  </a:lnTo>
                  <a:lnTo>
                    <a:pt x="432" y="144"/>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29" name="Line 12"/>
            <p:cNvSpPr>
              <a:spLocks noChangeShapeType="1"/>
            </p:cNvSpPr>
            <p:nvPr/>
          </p:nvSpPr>
          <p:spPr bwMode="auto">
            <a:xfrm>
              <a:off x="1008" y="1776"/>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30" name="Line 13"/>
            <p:cNvSpPr>
              <a:spLocks noChangeShapeType="1"/>
            </p:cNvSpPr>
            <p:nvPr/>
          </p:nvSpPr>
          <p:spPr bwMode="auto">
            <a:xfrm>
              <a:off x="1008" y="1728"/>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32" name="Rectangle 14" descr="20%"/>
          <p:cNvSpPr>
            <a:spLocks noChangeArrowheads="1"/>
          </p:cNvSpPr>
          <p:nvPr/>
        </p:nvSpPr>
        <p:spPr bwMode="auto">
          <a:xfrm>
            <a:off x="5256823" y="3100154"/>
            <a:ext cx="1333697" cy="81990"/>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3" name="Rectangle 15" descr="10%"/>
          <p:cNvSpPr>
            <a:spLocks noChangeArrowheads="1"/>
          </p:cNvSpPr>
          <p:nvPr/>
        </p:nvSpPr>
        <p:spPr bwMode="auto">
          <a:xfrm>
            <a:off x="5292603" y="2795354"/>
            <a:ext cx="916917" cy="81990"/>
          </a:xfrm>
          <a:prstGeom prst="rect">
            <a:avLst/>
          </a:prstGeom>
          <a:pattFill prst="pct10">
            <a:fgClr>
              <a:schemeClr val="folHlink"/>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4" name="Rectangle 16" descr="30%"/>
          <p:cNvSpPr>
            <a:spLocks noChangeArrowheads="1"/>
          </p:cNvSpPr>
          <p:nvPr/>
        </p:nvSpPr>
        <p:spPr bwMode="auto">
          <a:xfrm>
            <a:off x="5292603" y="2865765"/>
            <a:ext cx="916917" cy="163979"/>
          </a:xfrm>
          <a:prstGeom prst="rect">
            <a:avLst/>
          </a:prstGeom>
          <a:pattFill prst="pct30">
            <a:fgClr>
              <a:schemeClr val="folHlink"/>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5" name="Rectangle 17" descr="Sphere"/>
          <p:cNvSpPr>
            <a:spLocks noChangeArrowheads="1"/>
          </p:cNvSpPr>
          <p:nvPr/>
        </p:nvSpPr>
        <p:spPr bwMode="auto">
          <a:xfrm>
            <a:off x="5292603" y="3023954"/>
            <a:ext cx="916917" cy="81990"/>
          </a:xfrm>
          <a:prstGeom prst="rect">
            <a:avLst/>
          </a:prstGeom>
          <a:pattFill prst="sphere">
            <a:fgClr>
              <a:schemeClr val="folHlink"/>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6" name="Oval 18"/>
          <p:cNvSpPr>
            <a:spLocks noChangeArrowheads="1"/>
          </p:cNvSpPr>
          <p:nvPr/>
        </p:nvSpPr>
        <p:spPr bwMode="auto">
          <a:xfrm>
            <a:off x="5433208" y="3094365"/>
            <a:ext cx="166712" cy="163979"/>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7" name="Oval 19"/>
          <p:cNvSpPr>
            <a:spLocks noChangeArrowheads="1"/>
          </p:cNvSpPr>
          <p:nvPr/>
        </p:nvSpPr>
        <p:spPr bwMode="auto">
          <a:xfrm>
            <a:off x="5661808" y="3094365"/>
            <a:ext cx="166712" cy="163979"/>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38" name="Oval 20"/>
          <p:cNvSpPr>
            <a:spLocks noChangeArrowheads="1"/>
          </p:cNvSpPr>
          <p:nvPr/>
        </p:nvSpPr>
        <p:spPr bwMode="auto">
          <a:xfrm>
            <a:off x="5890408" y="3094365"/>
            <a:ext cx="166712" cy="163979"/>
          </a:xfrm>
          <a:prstGeom prst="ellipse">
            <a:avLst/>
          </a:prstGeom>
          <a:noFill/>
          <a:ln w="63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nvGrpSpPr>
          <p:cNvPr id="22539" name="Group 21"/>
          <p:cNvGrpSpPr>
            <a:grpSpLocks/>
          </p:cNvGrpSpPr>
          <p:nvPr/>
        </p:nvGrpSpPr>
        <p:grpSpPr bwMode="auto">
          <a:xfrm>
            <a:off x="3558955" y="2139438"/>
            <a:ext cx="1583765" cy="737906"/>
            <a:chOff x="720" y="1824"/>
            <a:chExt cx="912" cy="432"/>
          </a:xfrm>
        </p:grpSpPr>
        <p:grpSp>
          <p:nvGrpSpPr>
            <p:cNvPr id="22594" name="Group 22"/>
            <p:cNvGrpSpPr>
              <a:grpSpLocks/>
            </p:cNvGrpSpPr>
            <p:nvPr/>
          </p:nvGrpSpPr>
          <p:grpSpPr bwMode="auto">
            <a:xfrm>
              <a:off x="864" y="1824"/>
              <a:ext cx="624" cy="432"/>
              <a:chOff x="1728" y="1824"/>
              <a:chExt cx="624" cy="384"/>
            </a:xfrm>
          </p:grpSpPr>
          <p:sp>
            <p:nvSpPr>
              <p:cNvPr id="22621" name="Rectangle 23"/>
              <p:cNvSpPr>
                <a:spLocks noChangeArrowheads="1"/>
              </p:cNvSpPr>
              <p:nvPr/>
            </p:nvSpPr>
            <p:spPr bwMode="auto">
              <a:xfrm>
                <a:off x="1728" y="1824"/>
                <a:ext cx="624" cy="384"/>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2" name="Rectangle 24"/>
              <p:cNvSpPr>
                <a:spLocks noChangeArrowheads="1"/>
              </p:cNvSpPr>
              <p:nvPr/>
            </p:nvSpPr>
            <p:spPr bwMode="auto">
              <a:xfrm>
                <a:off x="1776" y="1872"/>
                <a:ext cx="52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2595" name="Freeform 25" descr="20%"/>
            <p:cNvSpPr>
              <a:spLocks/>
            </p:cNvSpPr>
            <p:nvPr/>
          </p:nvSpPr>
          <p:spPr bwMode="auto">
            <a:xfrm>
              <a:off x="720" y="1920"/>
              <a:ext cx="912" cy="288"/>
            </a:xfrm>
            <a:custGeom>
              <a:avLst/>
              <a:gdLst>
                <a:gd name="T0" fmla="*/ 0 w 912"/>
                <a:gd name="T1" fmla="*/ 0 h 288"/>
                <a:gd name="T2" fmla="*/ 720 w 912"/>
                <a:gd name="T3" fmla="*/ 0 h 288"/>
                <a:gd name="T4" fmla="*/ 720 w 912"/>
                <a:gd name="T5" fmla="*/ 240 h 288"/>
                <a:gd name="T6" fmla="*/ 912 w 912"/>
                <a:gd name="T7" fmla="*/ 240 h 288"/>
                <a:gd name="T8" fmla="*/ 912 w 912"/>
                <a:gd name="T9" fmla="*/ 288 h 288"/>
                <a:gd name="T10" fmla="*/ 192 w 912"/>
                <a:gd name="T11" fmla="*/ 288 h 288"/>
                <a:gd name="T12" fmla="*/ 192 w 912"/>
                <a:gd name="T13" fmla="*/ 48 h 288"/>
                <a:gd name="T14" fmla="*/ 0 w 912"/>
                <a:gd name="T15" fmla="*/ 48 h 288"/>
                <a:gd name="T16" fmla="*/ 0 w 912"/>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2" h="288">
                  <a:moveTo>
                    <a:pt x="0" y="0"/>
                  </a:moveTo>
                  <a:lnTo>
                    <a:pt x="720" y="0"/>
                  </a:lnTo>
                  <a:lnTo>
                    <a:pt x="720" y="240"/>
                  </a:lnTo>
                  <a:lnTo>
                    <a:pt x="912" y="240"/>
                  </a:lnTo>
                  <a:lnTo>
                    <a:pt x="912" y="288"/>
                  </a:lnTo>
                  <a:lnTo>
                    <a:pt x="192" y="288"/>
                  </a:lnTo>
                  <a:lnTo>
                    <a:pt x="192" y="48"/>
                  </a:lnTo>
                  <a:lnTo>
                    <a:pt x="0" y="48"/>
                  </a:lnTo>
                  <a:lnTo>
                    <a:pt x="0" y="0"/>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96" name="Oval 26"/>
            <p:cNvSpPr>
              <a:spLocks noChangeArrowheads="1"/>
            </p:cNvSpPr>
            <p:nvPr/>
          </p:nvSpPr>
          <p:spPr bwMode="auto">
            <a:xfrm>
              <a:off x="960" y="2112"/>
              <a:ext cx="96" cy="96"/>
            </a:xfrm>
            <a:prstGeom prst="ellipse">
              <a:avLst/>
            </a:prstGeom>
            <a:solidFill>
              <a:schemeClr val="bg2"/>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7" name="Oval 27"/>
            <p:cNvSpPr>
              <a:spLocks noChangeArrowheads="1"/>
            </p:cNvSpPr>
            <p:nvPr/>
          </p:nvSpPr>
          <p:spPr bwMode="auto">
            <a:xfrm>
              <a:off x="1104" y="2112"/>
              <a:ext cx="96" cy="96"/>
            </a:xfrm>
            <a:prstGeom prst="ellipse">
              <a:avLst/>
            </a:prstGeom>
            <a:solidFill>
              <a:schemeClr val="bg2"/>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8" name="Oval 28"/>
            <p:cNvSpPr>
              <a:spLocks noChangeArrowheads="1"/>
            </p:cNvSpPr>
            <p:nvPr/>
          </p:nvSpPr>
          <p:spPr bwMode="auto">
            <a:xfrm>
              <a:off x="1248" y="2112"/>
              <a:ext cx="96" cy="96"/>
            </a:xfrm>
            <a:prstGeom prst="ellipse">
              <a:avLst/>
            </a:prstGeom>
            <a:solidFill>
              <a:schemeClr val="bg2"/>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9" name="Rectangle 29" descr="20%"/>
            <p:cNvSpPr>
              <a:spLocks noChangeArrowheads="1"/>
            </p:cNvSpPr>
            <p:nvPr/>
          </p:nvSpPr>
          <p:spPr bwMode="auto">
            <a:xfrm>
              <a:off x="912" y="2160"/>
              <a:ext cx="528" cy="48"/>
            </a:xfrm>
            <a:prstGeom prst="rect">
              <a:avLst/>
            </a:prstGeom>
            <a:pattFill prst="pct20">
              <a:fgClr>
                <a:srgbClr val="0066FF"/>
              </a:fgClr>
              <a:bgClr>
                <a:srgbClr val="FFFFFF"/>
              </a:bgClr>
            </a:patt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0" name="Line 30"/>
            <p:cNvSpPr>
              <a:spLocks noChangeShapeType="1"/>
            </p:cNvSpPr>
            <p:nvPr/>
          </p:nvSpPr>
          <p:spPr bwMode="auto">
            <a:xfrm>
              <a:off x="1008" y="216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01" name="Line 31"/>
            <p:cNvSpPr>
              <a:spLocks noChangeShapeType="1"/>
            </p:cNvSpPr>
            <p:nvPr/>
          </p:nvSpPr>
          <p:spPr bwMode="auto">
            <a:xfrm>
              <a:off x="1152" y="216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02" name="Line 32"/>
            <p:cNvSpPr>
              <a:spLocks noChangeShapeType="1"/>
            </p:cNvSpPr>
            <p:nvPr/>
          </p:nvSpPr>
          <p:spPr bwMode="auto">
            <a:xfrm>
              <a:off x="1296" y="216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603" name="Oval 33"/>
            <p:cNvSpPr>
              <a:spLocks noChangeArrowheads="1"/>
            </p:cNvSpPr>
            <p:nvPr/>
          </p:nvSpPr>
          <p:spPr bwMode="auto">
            <a:xfrm>
              <a:off x="1008" y="201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4" name="Oval 34"/>
            <p:cNvSpPr>
              <a:spLocks noChangeArrowheads="1"/>
            </p:cNvSpPr>
            <p:nvPr/>
          </p:nvSpPr>
          <p:spPr bwMode="auto">
            <a:xfrm>
              <a:off x="1232" y="200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5" name="Oval 35"/>
            <p:cNvSpPr>
              <a:spLocks noChangeArrowheads="1"/>
            </p:cNvSpPr>
            <p:nvPr/>
          </p:nvSpPr>
          <p:spPr bwMode="auto">
            <a:xfrm>
              <a:off x="1312" y="2042"/>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6" name="Oval 36"/>
            <p:cNvSpPr>
              <a:spLocks noChangeArrowheads="1"/>
            </p:cNvSpPr>
            <p:nvPr/>
          </p:nvSpPr>
          <p:spPr bwMode="auto">
            <a:xfrm>
              <a:off x="1248" y="206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7" name="Oval 37"/>
            <p:cNvSpPr>
              <a:spLocks noChangeArrowheads="1"/>
            </p:cNvSpPr>
            <p:nvPr/>
          </p:nvSpPr>
          <p:spPr bwMode="auto">
            <a:xfrm>
              <a:off x="1128" y="2054"/>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8" name="Oval 38"/>
            <p:cNvSpPr>
              <a:spLocks noChangeArrowheads="1"/>
            </p:cNvSpPr>
            <p:nvPr/>
          </p:nvSpPr>
          <p:spPr bwMode="auto">
            <a:xfrm>
              <a:off x="1184" y="207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09" name="Oval 39"/>
            <p:cNvSpPr>
              <a:spLocks noChangeArrowheads="1"/>
            </p:cNvSpPr>
            <p:nvPr/>
          </p:nvSpPr>
          <p:spPr bwMode="auto">
            <a:xfrm>
              <a:off x="1356" y="199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0" name="Oval 40"/>
            <p:cNvSpPr>
              <a:spLocks noChangeArrowheads="1"/>
            </p:cNvSpPr>
            <p:nvPr/>
          </p:nvSpPr>
          <p:spPr bwMode="auto">
            <a:xfrm>
              <a:off x="1076" y="199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1" name="Oval 41"/>
            <p:cNvSpPr>
              <a:spLocks noChangeArrowheads="1"/>
            </p:cNvSpPr>
            <p:nvPr/>
          </p:nvSpPr>
          <p:spPr bwMode="auto">
            <a:xfrm>
              <a:off x="1058" y="206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2" name="Oval 42"/>
            <p:cNvSpPr>
              <a:spLocks noChangeArrowheads="1"/>
            </p:cNvSpPr>
            <p:nvPr/>
          </p:nvSpPr>
          <p:spPr bwMode="auto">
            <a:xfrm>
              <a:off x="1164" y="1998"/>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3" name="Oval 43"/>
            <p:cNvSpPr>
              <a:spLocks noChangeArrowheads="1"/>
            </p:cNvSpPr>
            <p:nvPr/>
          </p:nvSpPr>
          <p:spPr bwMode="auto">
            <a:xfrm>
              <a:off x="1350" y="208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4" name="Oval 44"/>
            <p:cNvSpPr>
              <a:spLocks noChangeArrowheads="1"/>
            </p:cNvSpPr>
            <p:nvPr/>
          </p:nvSpPr>
          <p:spPr bwMode="auto">
            <a:xfrm>
              <a:off x="948" y="1974"/>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5" name="Oval 45"/>
            <p:cNvSpPr>
              <a:spLocks noChangeArrowheads="1"/>
            </p:cNvSpPr>
            <p:nvPr/>
          </p:nvSpPr>
          <p:spPr bwMode="auto">
            <a:xfrm>
              <a:off x="950" y="207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6" name="Oval 46"/>
            <p:cNvSpPr>
              <a:spLocks noChangeArrowheads="1"/>
            </p:cNvSpPr>
            <p:nvPr/>
          </p:nvSpPr>
          <p:spPr bwMode="auto">
            <a:xfrm>
              <a:off x="1026" y="1942"/>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7" name="Oval 47"/>
            <p:cNvSpPr>
              <a:spLocks noChangeArrowheads="1"/>
            </p:cNvSpPr>
            <p:nvPr/>
          </p:nvSpPr>
          <p:spPr bwMode="auto">
            <a:xfrm>
              <a:off x="1236" y="1942"/>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8" name="Oval 48"/>
            <p:cNvSpPr>
              <a:spLocks noChangeArrowheads="1"/>
            </p:cNvSpPr>
            <p:nvPr/>
          </p:nvSpPr>
          <p:spPr bwMode="auto">
            <a:xfrm>
              <a:off x="1314" y="1950"/>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19" name="Oval 49"/>
            <p:cNvSpPr>
              <a:spLocks noChangeArrowheads="1"/>
            </p:cNvSpPr>
            <p:nvPr/>
          </p:nvSpPr>
          <p:spPr bwMode="auto">
            <a:xfrm>
              <a:off x="1392" y="194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620" name="Oval 50"/>
            <p:cNvSpPr>
              <a:spLocks noChangeArrowheads="1"/>
            </p:cNvSpPr>
            <p:nvPr/>
          </p:nvSpPr>
          <p:spPr bwMode="auto">
            <a:xfrm>
              <a:off x="1118" y="1946"/>
              <a:ext cx="27" cy="30"/>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2540" name="Freeform 51" descr="30%"/>
          <p:cNvSpPr>
            <a:spLocks/>
          </p:cNvSpPr>
          <p:nvPr/>
        </p:nvSpPr>
        <p:spPr bwMode="auto">
          <a:xfrm>
            <a:off x="1118161" y="3029839"/>
            <a:ext cx="1667121" cy="942880"/>
          </a:xfrm>
          <a:custGeom>
            <a:avLst/>
            <a:gdLst>
              <a:gd name="T0" fmla="*/ 0 w 960"/>
              <a:gd name="T1" fmla="*/ 0 h 552"/>
              <a:gd name="T2" fmla="*/ 2147483647 w 960"/>
              <a:gd name="T3" fmla="*/ 0 h 552"/>
              <a:gd name="T4" fmla="*/ 2147483647 w 960"/>
              <a:gd name="T5" fmla="*/ 45362813 h 552"/>
              <a:gd name="T6" fmla="*/ 2147483647 w 960"/>
              <a:gd name="T7" fmla="*/ 75604688 h 552"/>
              <a:gd name="T8" fmla="*/ 2147483647 w 960"/>
              <a:gd name="T9" fmla="*/ 151209375 h 552"/>
              <a:gd name="T10" fmla="*/ 2071568438 w 960"/>
              <a:gd name="T11" fmla="*/ 317539688 h 552"/>
              <a:gd name="T12" fmla="*/ 1980842813 w 960"/>
              <a:gd name="T13" fmla="*/ 332660625 h 552"/>
              <a:gd name="T14" fmla="*/ 1799391563 w 960"/>
              <a:gd name="T15" fmla="*/ 635079375 h 552"/>
              <a:gd name="T16" fmla="*/ 1708665938 w 960"/>
              <a:gd name="T17" fmla="*/ 650200313 h 552"/>
              <a:gd name="T18" fmla="*/ 1466730938 w 960"/>
              <a:gd name="T19" fmla="*/ 892135313 h 552"/>
              <a:gd name="T20" fmla="*/ 1330642500 w 960"/>
              <a:gd name="T21" fmla="*/ 952619063 h 552"/>
              <a:gd name="T22" fmla="*/ 1315521563 w 960"/>
              <a:gd name="T23" fmla="*/ 1149191250 h 552"/>
              <a:gd name="T24" fmla="*/ 1224795938 w 960"/>
              <a:gd name="T25" fmla="*/ 1164312188 h 552"/>
              <a:gd name="T26" fmla="*/ 892135313 w 960"/>
              <a:gd name="T27" fmla="*/ 1149191250 h 552"/>
              <a:gd name="T28" fmla="*/ 680442188 w 960"/>
              <a:gd name="T29" fmla="*/ 1164312188 h 552"/>
              <a:gd name="T30" fmla="*/ 241935000 w 960"/>
              <a:gd name="T31" fmla="*/ 1315521563 h 552"/>
              <a:gd name="T32" fmla="*/ 136088438 w 960"/>
              <a:gd name="T33" fmla="*/ 1330642500 h 552"/>
              <a:gd name="T34" fmla="*/ 0 w 960"/>
              <a:gd name="T35" fmla="*/ 1391126250 h 552"/>
              <a:gd name="T36" fmla="*/ 0 w 960"/>
              <a:gd name="T37" fmla="*/ 0 h 5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60" h="552">
                <a:moveTo>
                  <a:pt x="0" y="0"/>
                </a:moveTo>
                <a:lnTo>
                  <a:pt x="960" y="0"/>
                </a:lnTo>
                <a:cubicBezTo>
                  <a:pt x="956" y="6"/>
                  <a:pt x="954" y="14"/>
                  <a:pt x="948" y="18"/>
                </a:cubicBezTo>
                <a:cubicBezTo>
                  <a:pt x="937" y="25"/>
                  <a:pt x="912" y="30"/>
                  <a:pt x="912" y="30"/>
                </a:cubicBezTo>
                <a:cubicBezTo>
                  <a:pt x="901" y="41"/>
                  <a:pt x="886" y="48"/>
                  <a:pt x="876" y="60"/>
                </a:cubicBezTo>
                <a:cubicBezTo>
                  <a:pt x="860" y="78"/>
                  <a:pt x="849" y="117"/>
                  <a:pt x="822" y="126"/>
                </a:cubicBezTo>
                <a:cubicBezTo>
                  <a:pt x="810" y="130"/>
                  <a:pt x="798" y="130"/>
                  <a:pt x="786" y="132"/>
                </a:cubicBezTo>
                <a:cubicBezTo>
                  <a:pt x="737" y="157"/>
                  <a:pt x="730" y="204"/>
                  <a:pt x="714" y="252"/>
                </a:cubicBezTo>
                <a:cubicBezTo>
                  <a:pt x="710" y="264"/>
                  <a:pt x="690" y="256"/>
                  <a:pt x="678" y="258"/>
                </a:cubicBezTo>
                <a:cubicBezTo>
                  <a:pt x="641" y="282"/>
                  <a:pt x="622" y="327"/>
                  <a:pt x="582" y="354"/>
                </a:cubicBezTo>
                <a:cubicBezTo>
                  <a:pt x="566" y="365"/>
                  <a:pt x="528" y="378"/>
                  <a:pt x="528" y="378"/>
                </a:cubicBezTo>
                <a:cubicBezTo>
                  <a:pt x="526" y="404"/>
                  <a:pt x="534" y="433"/>
                  <a:pt x="522" y="456"/>
                </a:cubicBezTo>
                <a:cubicBezTo>
                  <a:pt x="517" y="467"/>
                  <a:pt x="498" y="462"/>
                  <a:pt x="486" y="462"/>
                </a:cubicBezTo>
                <a:cubicBezTo>
                  <a:pt x="442" y="462"/>
                  <a:pt x="398" y="458"/>
                  <a:pt x="354" y="456"/>
                </a:cubicBezTo>
                <a:cubicBezTo>
                  <a:pt x="325" y="446"/>
                  <a:pt x="298" y="453"/>
                  <a:pt x="270" y="462"/>
                </a:cubicBezTo>
                <a:cubicBezTo>
                  <a:pt x="246" y="533"/>
                  <a:pt x="150" y="519"/>
                  <a:pt x="96" y="522"/>
                </a:cubicBezTo>
                <a:cubicBezTo>
                  <a:pt x="82" y="524"/>
                  <a:pt x="67" y="523"/>
                  <a:pt x="54" y="528"/>
                </a:cubicBezTo>
                <a:cubicBezTo>
                  <a:pt x="25" y="540"/>
                  <a:pt x="45" y="552"/>
                  <a:pt x="0" y="552"/>
                </a:cubicBezTo>
                <a:lnTo>
                  <a:pt x="0" y="0"/>
                </a:lnTo>
                <a:close/>
              </a:path>
            </a:pathLst>
          </a:custGeom>
          <a:pattFill prst="pct3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nvGrpSpPr>
          <p:cNvPr id="22541" name="Group 52"/>
          <p:cNvGrpSpPr>
            <a:grpSpLocks/>
          </p:cNvGrpSpPr>
          <p:nvPr/>
        </p:nvGrpSpPr>
        <p:grpSpPr bwMode="auto">
          <a:xfrm>
            <a:off x="1811641" y="2948300"/>
            <a:ext cx="1392741" cy="703744"/>
            <a:chOff x="1406" y="1824"/>
            <a:chExt cx="802" cy="412"/>
          </a:xfrm>
        </p:grpSpPr>
        <p:sp>
          <p:nvSpPr>
            <p:cNvPr id="22592" name="Rectangle 53" descr="20%"/>
            <p:cNvSpPr>
              <a:spLocks noChangeArrowheads="1"/>
            </p:cNvSpPr>
            <p:nvPr/>
          </p:nvSpPr>
          <p:spPr bwMode="auto">
            <a:xfrm rot="2708719">
              <a:off x="1420" y="2154"/>
              <a:ext cx="68" cy="96"/>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93" name="Freeform 54" descr="20%"/>
            <p:cNvSpPr>
              <a:spLocks/>
            </p:cNvSpPr>
            <p:nvPr/>
          </p:nvSpPr>
          <p:spPr bwMode="auto">
            <a:xfrm>
              <a:off x="1470" y="1824"/>
              <a:ext cx="738" cy="363"/>
            </a:xfrm>
            <a:custGeom>
              <a:avLst/>
              <a:gdLst>
                <a:gd name="T0" fmla="*/ 736 w 738"/>
                <a:gd name="T1" fmla="*/ 0 h 363"/>
                <a:gd name="T2" fmla="*/ 738 w 738"/>
                <a:gd name="T3" fmla="*/ 49 h 363"/>
                <a:gd name="T4" fmla="*/ 354 w 738"/>
                <a:gd name="T5" fmla="*/ 49 h 363"/>
                <a:gd name="T6" fmla="*/ 339 w 738"/>
                <a:gd name="T7" fmla="*/ 60 h 363"/>
                <a:gd name="T8" fmla="*/ 33 w 738"/>
                <a:gd name="T9" fmla="*/ 363 h 363"/>
                <a:gd name="T10" fmla="*/ 0 w 738"/>
                <a:gd name="T11" fmla="*/ 328 h 363"/>
                <a:gd name="T12" fmla="*/ 304 w 738"/>
                <a:gd name="T13" fmla="*/ 22 h 363"/>
                <a:gd name="T14" fmla="*/ 352 w 738"/>
                <a:gd name="T15" fmla="*/ 1 h 363"/>
                <a:gd name="T16" fmla="*/ 736 w 738"/>
                <a:gd name="T17" fmla="*/ 0 h 3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8" h="363">
                  <a:moveTo>
                    <a:pt x="736" y="0"/>
                  </a:moveTo>
                  <a:lnTo>
                    <a:pt x="738" y="49"/>
                  </a:lnTo>
                  <a:lnTo>
                    <a:pt x="354" y="49"/>
                  </a:lnTo>
                  <a:lnTo>
                    <a:pt x="339" y="60"/>
                  </a:lnTo>
                  <a:lnTo>
                    <a:pt x="33" y="363"/>
                  </a:lnTo>
                  <a:lnTo>
                    <a:pt x="0" y="328"/>
                  </a:lnTo>
                  <a:lnTo>
                    <a:pt x="304" y="22"/>
                  </a:lnTo>
                  <a:lnTo>
                    <a:pt x="352" y="1"/>
                  </a:lnTo>
                  <a:lnTo>
                    <a:pt x="736" y="0"/>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grpSp>
        <p:nvGrpSpPr>
          <p:cNvPr id="22542" name="Group 55"/>
          <p:cNvGrpSpPr>
            <a:grpSpLocks/>
          </p:cNvGrpSpPr>
          <p:nvPr/>
        </p:nvGrpSpPr>
        <p:grpSpPr bwMode="auto">
          <a:xfrm>
            <a:off x="6440242" y="1582137"/>
            <a:ext cx="1750478" cy="1750820"/>
            <a:chOff x="3744" y="799"/>
            <a:chExt cx="1008" cy="1025"/>
          </a:xfrm>
        </p:grpSpPr>
        <p:grpSp>
          <p:nvGrpSpPr>
            <p:cNvPr id="22579" name="Group 56"/>
            <p:cNvGrpSpPr>
              <a:grpSpLocks/>
            </p:cNvGrpSpPr>
            <p:nvPr/>
          </p:nvGrpSpPr>
          <p:grpSpPr bwMode="auto">
            <a:xfrm>
              <a:off x="3840" y="1008"/>
              <a:ext cx="816" cy="816"/>
              <a:chOff x="4848" y="1440"/>
              <a:chExt cx="816" cy="816"/>
            </a:xfrm>
          </p:grpSpPr>
          <p:sp>
            <p:nvSpPr>
              <p:cNvPr id="22590" name="Freeform 57"/>
              <p:cNvSpPr>
                <a:spLocks/>
              </p:cNvSpPr>
              <p:nvPr/>
            </p:nvSpPr>
            <p:spPr bwMode="auto">
              <a:xfrm>
                <a:off x="4848" y="1440"/>
                <a:ext cx="816" cy="816"/>
              </a:xfrm>
              <a:custGeom>
                <a:avLst/>
                <a:gdLst>
                  <a:gd name="T0" fmla="*/ 0 w 816"/>
                  <a:gd name="T1" fmla="*/ 0 h 816"/>
                  <a:gd name="T2" fmla="*/ 0 w 816"/>
                  <a:gd name="T3" fmla="*/ 816 h 816"/>
                  <a:gd name="T4" fmla="*/ 816 w 816"/>
                  <a:gd name="T5" fmla="*/ 816 h 816"/>
                  <a:gd name="T6" fmla="*/ 816 w 816"/>
                  <a:gd name="T7" fmla="*/ 0 h 816"/>
                  <a:gd name="T8" fmla="*/ 480 w 816"/>
                  <a:gd name="T9" fmla="*/ 0 h 816"/>
                  <a:gd name="T10" fmla="*/ 480 w 816"/>
                  <a:gd name="T11" fmla="*/ 624 h 816"/>
                  <a:gd name="T12" fmla="*/ 432 w 816"/>
                  <a:gd name="T13" fmla="*/ 624 h 816"/>
                  <a:gd name="T14" fmla="*/ 432 w 816"/>
                  <a:gd name="T15" fmla="*/ 0 h 816"/>
                  <a:gd name="T16" fmla="*/ 0 w 816"/>
                  <a:gd name="T17" fmla="*/ 0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16" h="816">
                    <a:moveTo>
                      <a:pt x="0" y="0"/>
                    </a:moveTo>
                    <a:lnTo>
                      <a:pt x="0" y="816"/>
                    </a:lnTo>
                    <a:lnTo>
                      <a:pt x="816" y="816"/>
                    </a:lnTo>
                    <a:lnTo>
                      <a:pt x="816" y="0"/>
                    </a:lnTo>
                    <a:lnTo>
                      <a:pt x="480" y="0"/>
                    </a:lnTo>
                    <a:lnTo>
                      <a:pt x="480" y="624"/>
                    </a:lnTo>
                    <a:lnTo>
                      <a:pt x="432" y="624"/>
                    </a:lnTo>
                    <a:lnTo>
                      <a:pt x="432" y="0"/>
                    </a:lnTo>
                    <a:lnTo>
                      <a:pt x="0" y="0"/>
                    </a:lnTo>
                    <a:close/>
                  </a:path>
                </a:pathLst>
              </a:custGeom>
              <a:solidFill>
                <a:schemeClr val="folHlink"/>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91" name="Freeform 58"/>
              <p:cNvSpPr>
                <a:spLocks/>
              </p:cNvSpPr>
              <p:nvPr/>
            </p:nvSpPr>
            <p:spPr bwMode="auto">
              <a:xfrm>
                <a:off x="4896" y="1488"/>
                <a:ext cx="720" cy="720"/>
              </a:xfrm>
              <a:custGeom>
                <a:avLst/>
                <a:gdLst>
                  <a:gd name="T0" fmla="*/ 0 w 720"/>
                  <a:gd name="T1" fmla="*/ 0 h 720"/>
                  <a:gd name="T2" fmla="*/ 0 w 720"/>
                  <a:gd name="T3" fmla="*/ 720 h 720"/>
                  <a:gd name="T4" fmla="*/ 144 w 720"/>
                  <a:gd name="T5" fmla="*/ 720 h 720"/>
                  <a:gd name="T6" fmla="*/ 144 w 720"/>
                  <a:gd name="T7" fmla="*/ 48 h 720"/>
                  <a:gd name="T8" fmla="*/ 192 w 720"/>
                  <a:gd name="T9" fmla="*/ 96 h 720"/>
                  <a:gd name="T10" fmla="*/ 192 w 720"/>
                  <a:gd name="T11" fmla="*/ 720 h 720"/>
                  <a:gd name="T12" fmla="*/ 720 w 720"/>
                  <a:gd name="T13" fmla="*/ 720 h 720"/>
                  <a:gd name="T14" fmla="*/ 720 w 720"/>
                  <a:gd name="T15" fmla="*/ 0 h 720"/>
                  <a:gd name="T16" fmla="*/ 480 w 720"/>
                  <a:gd name="T17" fmla="*/ 0 h 720"/>
                  <a:gd name="T18" fmla="*/ 480 w 720"/>
                  <a:gd name="T19" fmla="*/ 624 h 720"/>
                  <a:gd name="T20" fmla="*/ 336 w 720"/>
                  <a:gd name="T21" fmla="*/ 624 h 720"/>
                  <a:gd name="T22" fmla="*/ 336 w 720"/>
                  <a:gd name="T23" fmla="*/ 0 h 720"/>
                  <a:gd name="T24" fmla="*/ 0 w 720"/>
                  <a:gd name="T25" fmla="*/ 0 h 7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0" h="720">
                    <a:moveTo>
                      <a:pt x="0" y="0"/>
                    </a:moveTo>
                    <a:lnTo>
                      <a:pt x="0" y="720"/>
                    </a:lnTo>
                    <a:lnTo>
                      <a:pt x="144" y="720"/>
                    </a:lnTo>
                    <a:lnTo>
                      <a:pt x="144" y="48"/>
                    </a:lnTo>
                    <a:lnTo>
                      <a:pt x="192" y="96"/>
                    </a:lnTo>
                    <a:lnTo>
                      <a:pt x="192" y="720"/>
                    </a:lnTo>
                    <a:lnTo>
                      <a:pt x="720" y="720"/>
                    </a:lnTo>
                    <a:lnTo>
                      <a:pt x="720" y="0"/>
                    </a:lnTo>
                    <a:lnTo>
                      <a:pt x="480" y="0"/>
                    </a:lnTo>
                    <a:lnTo>
                      <a:pt x="480" y="624"/>
                    </a:lnTo>
                    <a:lnTo>
                      <a:pt x="336" y="624"/>
                    </a:lnTo>
                    <a:lnTo>
                      <a:pt x="336" y="0"/>
                    </a:lnTo>
                    <a:lnTo>
                      <a:pt x="0" y="0"/>
                    </a:lnTo>
                    <a:close/>
                  </a:path>
                </a:pathLst>
              </a:custGeom>
              <a:solidFill>
                <a:schemeClr val="bg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80" name="Freeform 59" descr="20%"/>
            <p:cNvSpPr>
              <a:spLocks/>
            </p:cNvSpPr>
            <p:nvPr/>
          </p:nvSpPr>
          <p:spPr bwMode="auto">
            <a:xfrm>
              <a:off x="3744" y="1104"/>
              <a:ext cx="1008" cy="672"/>
            </a:xfrm>
            <a:custGeom>
              <a:avLst/>
              <a:gdLst>
                <a:gd name="T0" fmla="*/ 144 w 1008"/>
                <a:gd name="T1" fmla="*/ 672 h 672"/>
                <a:gd name="T2" fmla="*/ 144 w 1008"/>
                <a:gd name="T3" fmla="*/ 624 h 672"/>
                <a:gd name="T4" fmla="*/ 0 w 1008"/>
                <a:gd name="T5" fmla="*/ 624 h 672"/>
                <a:gd name="T6" fmla="*/ 0 w 1008"/>
                <a:gd name="T7" fmla="*/ 576 h 672"/>
                <a:gd name="T8" fmla="*/ 144 w 1008"/>
                <a:gd name="T9" fmla="*/ 576 h 672"/>
                <a:gd name="T10" fmla="*/ 144 w 1008"/>
                <a:gd name="T11" fmla="*/ 0 h 672"/>
                <a:gd name="T12" fmla="*/ 288 w 1008"/>
                <a:gd name="T13" fmla="*/ 0 h 672"/>
                <a:gd name="T14" fmla="*/ 480 w 1008"/>
                <a:gd name="T15" fmla="*/ 0 h 672"/>
                <a:gd name="T16" fmla="*/ 480 w 1008"/>
                <a:gd name="T17" fmla="*/ 576 h 672"/>
                <a:gd name="T18" fmla="*/ 624 w 1008"/>
                <a:gd name="T19" fmla="*/ 576 h 672"/>
                <a:gd name="T20" fmla="*/ 624 w 1008"/>
                <a:gd name="T21" fmla="*/ 0 h 672"/>
                <a:gd name="T22" fmla="*/ 1008 w 1008"/>
                <a:gd name="T23" fmla="*/ 0 h 672"/>
                <a:gd name="T24" fmla="*/ 1008 w 1008"/>
                <a:gd name="T25" fmla="*/ 48 h 672"/>
                <a:gd name="T26" fmla="*/ 864 w 1008"/>
                <a:gd name="T27" fmla="*/ 48 h 672"/>
                <a:gd name="T28" fmla="*/ 864 w 1008"/>
                <a:gd name="T29" fmla="*/ 672 h 672"/>
                <a:gd name="T30" fmla="*/ 336 w 1008"/>
                <a:gd name="T31" fmla="*/ 672 h 672"/>
                <a:gd name="T32" fmla="*/ 336 w 1008"/>
                <a:gd name="T33" fmla="*/ 48 h 672"/>
                <a:gd name="T34" fmla="*/ 288 w 1008"/>
                <a:gd name="T35" fmla="*/ 0 h 672"/>
                <a:gd name="T36" fmla="*/ 288 w 1008"/>
                <a:gd name="T37" fmla="*/ 672 h 672"/>
                <a:gd name="T38" fmla="*/ 144 w 1008"/>
                <a:gd name="T39" fmla="*/ 672 h 6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8" h="672">
                  <a:moveTo>
                    <a:pt x="144" y="672"/>
                  </a:moveTo>
                  <a:lnTo>
                    <a:pt x="144" y="624"/>
                  </a:lnTo>
                  <a:lnTo>
                    <a:pt x="0" y="624"/>
                  </a:lnTo>
                  <a:lnTo>
                    <a:pt x="0" y="576"/>
                  </a:lnTo>
                  <a:lnTo>
                    <a:pt x="144" y="576"/>
                  </a:lnTo>
                  <a:lnTo>
                    <a:pt x="144" y="0"/>
                  </a:lnTo>
                  <a:lnTo>
                    <a:pt x="288" y="0"/>
                  </a:lnTo>
                  <a:lnTo>
                    <a:pt x="480" y="0"/>
                  </a:lnTo>
                  <a:lnTo>
                    <a:pt x="480" y="576"/>
                  </a:lnTo>
                  <a:lnTo>
                    <a:pt x="624" y="576"/>
                  </a:lnTo>
                  <a:lnTo>
                    <a:pt x="624" y="0"/>
                  </a:lnTo>
                  <a:lnTo>
                    <a:pt x="1008" y="0"/>
                  </a:lnTo>
                  <a:lnTo>
                    <a:pt x="1008" y="48"/>
                  </a:lnTo>
                  <a:lnTo>
                    <a:pt x="864" y="48"/>
                  </a:lnTo>
                  <a:lnTo>
                    <a:pt x="864" y="672"/>
                  </a:lnTo>
                  <a:lnTo>
                    <a:pt x="336" y="672"/>
                  </a:lnTo>
                  <a:lnTo>
                    <a:pt x="336" y="48"/>
                  </a:lnTo>
                  <a:lnTo>
                    <a:pt x="288" y="0"/>
                  </a:lnTo>
                  <a:lnTo>
                    <a:pt x="288" y="672"/>
                  </a:lnTo>
                  <a:lnTo>
                    <a:pt x="144" y="672"/>
                  </a:lnTo>
                  <a:close/>
                </a:path>
              </a:pathLst>
            </a:custGeom>
            <a:pattFill prst="pct20">
              <a:fgClr>
                <a:srgbClr val="0066FF"/>
              </a:fgClr>
              <a:bgClr>
                <a:srgbClr val="FFFFFF"/>
              </a:bgClr>
            </a:patt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nvGrpSpPr>
            <p:cNvPr id="22581" name="Group 60"/>
            <p:cNvGrpSpPr>
              <a:grpSpLocks/>
            </p:cNvGrpSpPr>
            <p:nvPr/>
          </p:nvGrpSpPr>
          <p:grpSpPr bwMode="auto">
            <a:xfrm>
              <a:off x="4358" y="799"/>
              <a:ext cx="272" cy="748"/>
              <a:chOff x="4896" y="912"/>
              <a:chExt cx="272" cy="748"/>
            </a:xfrm>
          </p:grpSpPr>
          <p:sp>
            <p:nvSpPr>
              <p:cNvPr id="22585" name="Rectangle 61" descr="20%"/>
              <p:cNvSpPr>
                <a:spLocks noChangeArrowheads="1"/>
              </p:cNvSpPr>
              <p:nvPr/>
            </p:nvSpPr>
            <p:spPr bwMode="auto">
              <a:xfrm>
                <a:off x="4998" y="1120"/>
                <a:ext cx="68" cy="540"/>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86" name="Rectangle 62"/>
              <p:cNvSpPr>
                <a:spLocks noChangeArrowheads="1"/>
              </p:cNvSpPr>
              <p:nvPr/>
            </p:nvSpPr>
            <p:spPr bwMode="auto">
              <a:xfrm>
                <a:off x="4964" y="912"/>
                <a:ext cx="136" cy="208"/>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87" name="Freeform 63"/>
              <p:cNvSpPr>
                <a:spLocks/>
              </p:cNvSpPr>
              <p:nvPr/>
            </p:nvSpPr>
            <p:spPr bwMode="auto">
              <a:xfrm>
                <a:off x="4896" y="1078"/>
                <a:ext cx="272" cy="42"/>
              </a:xfrm>
              <a:custGeom>
                <a:avLst/>
                <a:gdLst>
                  <a:gd name="T0" fmla="*/ 0 w 384"/>
                  <a:gd name="T1" fmla="*/ 37 h 48"/>
                  <a:gd name="T2" fmla="*/ 48 w 384"/>
                  <a:gd name="T3" fmla="*/ 0 h 48"/>
                  <a:gd name="T4" fmla="*/ 145 w 384"/>
                  <a:gd name="T5" fmla="*/ 0 h 48"/>
                  <a:gd name="T6" fmla="*/ 193 w 384"/>
                  <a:gd name="T7" fmla="*/ 37 h 48"/>
                  <a:gd name="T8" fmla="*/ 0 w 384"/>
                  <a:gd name="T9" fmla="*/ 37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4" h="48">
                    <a:moveTo>
                      <a:pt x="0" y="48"/>
                    </a:moveTo>
                    <a:lnTo>
                      <a:pt x="96" y="0"/>
                    </a:lnTo>
                    <a:lnTo>
                      <a:pt x="288" y="0"/>
                    </a:lnTo>
                    <a:lnTo>
                      <a:pt x="384" y="48"/>
                    </a:lnTo>
                    <a:lnTo>
                      <a:pt x="0" y="48"/>
                    </a:lnTo>
                    <a:close/>
                  </a:path>
                </a:pathLst>
              </a:custGeom>
              <a:solidFill>
                <a:schemeClr val="bg1"/>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88" name="Line 64"/>
              <p:cNvSpPr>
                <a:spLocks noChangeShapeType="1"/>
              </p:cNvSpPr>
              <p:nvPr/>
            </p:nvSpPr>
            <p:spPr bwMode="auto">
              <a:xfrm>
                <a:off x="4998" y="1618"/>
                <a:ext cx="6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89" name="Line 65"/>
              <p:cNvSpPr>
                <a:spLocks noChangeShapeType="1"/>
              </p:cNvSpPr>
              <p:nvPr/>
            </p:nvSpPr>
            <p:spPr bwMode="auto">
              <a:xfrm>
                <a:off x="4998" y="1577"/>
                <a:ext cx="6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82" name="Rectangle 66" descr="20%"/>
            <p:cNvSpPr>
              <a:spLocks noChangeArrowheads="1"/>
            </p:cNvSpPr>
            <p:nvPr/>
          </p:nvSpPr>
          <p:spPr bwMode="auto">
            <a:xfrm>
              <a:off x="4512" y="1103"/>
              <a:ext cx="95" cy="56"/>
            </a:xfrm>
            <a:prstGeom prst="rect">
              <a:avLst/>
            </a:prstGeom>
            <a:pattFill prst="pct20">
              <a:fgClr>
                <a:srgbClr val="0066FF"/>
              </a:fgClr>
              <a:bgClr>
                <a:srgbClr val="FFFFFF"/>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83" name="Line 67"/>
            <p:cNvSpPr>
              <a:spLocks noChangeShapeType="1"/>
            </p:cNvSpPr>
            <p:nvPr/>
          </p:nvSpPr>
          <p:spPr bwMode="auto">
            <a:xfrm>
              <a:off x="4529" y="1103"/>
              <a:ext cx="81"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84" name="Line 68"/>
            <p:cNvSpPr>
              <a:spLocks noChangeShapeType="1"/>
            </p:cNvSpPr>
            <p:nvPr/>
          </p:nvSpPr>
          <p:spPr bwMode="auto">
            <a:xfrm flipH="1">
              <a:off x="4527" y="1152"/>
              <a:ext cx="8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sp>
        <p:nvSpPr>
          <p:cNvPr id="22543" name="Text Box 69"/>
          <p:cNvSpPr txBox="1">
            <a:spLocks noChangeArrowheads="1"/>
          </p:cNvSpPr>
          <p:nvPr/>
        </p:nvSpPr>
        <p:spPr bwMode="auto">
          <a:xfrm>
            <a:off x="866441" y="1052736"/>
            <a:ext cx="16775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a:solidFill>
                  <a:srgbClr val="0066FF"/>
                </a:solidFill>
              </a:rPr>
              <a:t>Oberflächen-gewässer</a:t>
            </a:r>
          </a:p>
          <a:p>
            <a:pPr algn="ctr" eaLnBrk="1" hangingPunct="1">
              <a:spcBef>
                <a:spcPct val="50000"/>
              </a:spcBef>
            </a:pPr>
            <a:r>
              <a:rPr lang="de-CH" altLang="de-DE" sz="1600" dirty="0">
                <a:solidFill>
                  <a:srgbClr val="0066FF"/>
                </a:solidFill>
              </a:rPr>
              <a:t>Grundwasser</a:t>
            </a:r>
          </a:p>
        </p:txBody>
      </p:sp>
      <p:sp>
        <p:nvSpPr>
          <p:cNvPr id="22544" name="Text Box 70"/>
          <p:cNvSpPr txBox="1">
            <a:spLocks noChangeArrowheads="1"/>
          </p:cNvSpPr>
          <p:nvPr/>
        </p:nvSpPr>
        <p:spPr bwMode="auto">
          <a:xfrm>
            <a:off x="2572360" y="1080598"/>
            <a:ext cx="13336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a:solidFill>
                  <a:srgbClr val="0066FF"/>
                </a:solidFill>
              </a:rPr>
              <a:t>Rohwasser-pumpe</a:t>
            </a:r>
          </a:p>
        </p:txBody>
      </p:sp>
      <p:sp>
        <p:nvSpPr>
          <p:cNvPr id="22545" name="Text Box 71"/>
          <p:cNvSpPr txBox="1">
            <a:spLocks noChangeArrowheads="1"/>
          </p:cNvSpPr>
          <p:nvPr/>
        </p:nvSpPr>
        <p:spPr bwMode="auto">
          <a:xfrm>
            <a:off x="3753263" y="1099173"/>
            <a:ext cx="26673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a:solidFill>
                  <a:srgbClr val="0066FF"/>
                </a:solidFill>
              </a:rPr>
              <a:t>Desinfektion / Filtration</a:t>
            </a:r>
          </a:p>
        </p:txBody>
      </p:sp>
      <p:sp>
        <p:nvSpPr>
          <p:cNvPr id="22546" name="Text Box 72"/>
          <p:cNvSpPr txBox="1">
            <a:spLocks noChangeArrowheads="1"/>
          </p:cNvSpPr>
          <p:nvPr/>
        </p:nvSpPr>
        <p:spPr bwMode="auto">
          <a:xfrm>
            <a:off x="6522817" y="1080598"/>
            <a:ext cx="15837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de-CH" altLang="de-DE" sz="1600" dirty="0">
                <a:solidFill>
                  <a:srgbClr val="0066FF"/>
                </a:solidFill>
              </a:rPr>
              <a:t>Reinwasser--reservoir</a:t>
            </a:r>
          </a:p>
        </p:txBody>
      </p:sp>
      <p:sp>
        <p:nvSpPr>
          <p:cNvPr id="22547" name="Line 73"/>
          <p:cNvSpPr>
            <a:spLocks noChangeShapeType="1"/>
          </p:cNvSpPr>
          <p:nvPr/>
        </p:nvSpPr>
        <p:spPr bwMode="auto">
          <a:xfrm>
            <a:off x="5071282" y="2641024"/>
            <a:ext cx="0" cy="1638084"/>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48" name="Oval 74"/>
          <p:cNvSpPr>
            <a:spLocks noChangeArrowheads="1"/>
          </p:cNvSpPr>
          <p:nvPr/>
        </p:nvSpPr>
        <p:spPr bwMode="auto">
          <a:xfrm>
            <a:off x="6891339" y="2766779"/>
            <a:ext cx="83356" cy="8199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49" name="Line 75"/>
          <p:cNvSpPr>
            <a:spLocks noChangeShapeType="1"/>
          </p:cNvSpPr>
          <p:nvPr/>
        </p:nvSpPr>
        <p:spPr bwMode="auto">
          <a:xfrm>
            <a:off x="6936446" y="2614533"/>
            <a:ext cx="1737" cy="331716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grpSp>
        <p:nvGrpSpPr>
          <p:cNvPr id="22550" name="Group 76"/>
          <p:cNvGrpSpPr>
            <a:grpSpLocks/>
          </p:cNvGrpSpPr>
          <p:nvPr/>
        </p:nvGrpSpPr>
        <p:grpSpPr bwMode="auto">
          <a:xfrm>
            <a:off x="2806332" y="3505823"/>
            <a:ext cx="2584038" cy="362121"/>
            <a:chOff x="1560" y="2668"/>
            <a:chExt cx="1488" cy="212"/>
          </a:xfrm>
        </p:grpSpPr>
        <p:sp>
          <p:nvSpPr>
            <p:cNvPr id="22577" name="AutoShape 77"/>
            <p:cNvSpPr>
              <a:spLocks noChangeArrowheads="1"/>
            </p:cNvSpPr>
            <p:nvPr/>
          </p:nvSpPr>
          <p:spPr bwMode="auto">
            <a:xfrm>
              <a:off x="1584" y="2688"/>
              <a:ext cx="1440"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8" name="Text Box 78"/>
            <p:cNvSpPr txBox="1">
              <a:spLocks noChangeArrowheads="1"/>
            </p:cNvSpPr>
            <p:nvPr/>
          </p:nvSpPr>
          <p:spPr bwMode="auto">
            <a:xfrm>
              <a:off x="1560" y="2668"/>
              <a:ext cx="14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a:solidFill>
                    <a:srgbClr val="FF3300"/>
                  </a:solidFill>
                </a:rPr>
                <a:t>pH Messung / Regelung</a:t>
              </a:r>
            </a:p>
          </p:txBody>
        </p:sp>
      </p:grpSp>
      <p:grpSp>
        <p:nvGrpSpPr>
          <p:cNvPr id="22551" name="Group 79"/>
          <p:cNvGrpSpPr>
            <a:grpSpLocks/>
          </p:cNvGrpSpPr>
          <p:nvPr/>
        </p:nvGrpSpPr>
        <p:grpSpPr bwMode="auto">
          <a:xfrm>
            <a:off x="6017127" y="5255037"/>
            <a:ext cx="1781914" cy="400633"/>
            <a:chOff x="2943" y="3552"/>
            <a:chExt cx="723" cy="205"/>
          </a:xfrm>
        </p:grpSpPr>
        <p:sp>
          <p:nvSpPr>
            <p:cNvPr id="22575" name="AutoShape 80"/>
            <p:cNvSpPr>
              <a:spLocks noChangeArrowheads="1"/>
            </p:cNvSpPr>
            <p:nvPr/>
          </p:nvSpPr>
          <p:spPr bwMode="auto">
            <a:xfrm>
              <a:off x="3024" y="3552"/>
              <a:ext cx="576"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6" name="Text Box 81"/>
            <p:cNvSpPr txBox="1">
              <a:spLocks noChangeArrowheads="1"/>
            </p:cNvSpPr>
            <p:nvPr/>
          </p:nvSpPr>
          <p:spPr bwMode="auto">
            <a:xfrm>
              <a:off x="2943" y="3552"/>
              <a:ext cx="723"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b="1" dirty="0"/>
                <a:t>Trübung</a:t>
              </a:r>
            </a:p>
          </p:txBody>
        </p:sp>
      </p:grpSp>
      <p:grpSp>
        <p:nvGrpSpPr>
          <p:cNvPr id="22552" name="Group 82"/>
          <p:cNvGrpSpPr>
            <a:grpSpLocks/>
          </p:cNvGrpSpPr>
          <p:nvPr/>
        </p:nvGrpSpPr>
        <p:grpSpPr bwMode="auto">
          <a:xfrm>
            <a:off x="5533657" y="3705848"/>
            <a:ext cx="2584038" cy="362121"/>
            <a:chOff x="1560" y="3216"/>
            <a:chExt cx="1488" cy="212"/>
          </a:xfrm>
        </p:grpSpPr>
        <p:sp>
          <p:nvSpPr>
            <p:cNvPr id="22573" name="AutoShape 83"/>
            <p:cNvSpPr>
              <a:spLocks noChangeArrowheads="1"/>
            </p:cNvSpPr>
            <p:nvPr/>
          </p:nvSpPr>
          <p:spPr bwMode="auto">
            <a:xfrm>
              <a:off x="1584" y="3234"/>
              <a:ext cx="1440"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4" name="Text Box 84"/>
            <p:cNvSpPr txBox="1">
              <a:spLocks noChangeArrowheads="1"/>
            </p:cNvSpPr>
            <p:nvPr/>
          </p:nvSpPr>
          <p:spPr bwMode="auto">
            <a:xfrm>
              <a:off x="1560" y="3216"/>
              <a:ext cx="14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a:solidFill>
                    <a:srgbClr val="FF3300"/>
                  </a:solidFill>
                </a:rPr>
                <a:t>pH Messung / Regelung</a:t>
              </a:r>
            </a:p>
          </p:txBody>
        </p:sp>
      </p:grpSp>
      <p:grpSp>
        <p:nvGrpSpPr>
          <p:cNvPr id="22553" name="Group 85"/>
          <p:cNvGrpSpPr>
            <a:grpSpLocks/>
          </p:cNvGrpSpPr>
          <p:nvPr/>
        </p:nvGrpSpPr>
        <p:grpSpPr bwMode="auto">
          <a:xfrm>
            <a:off x="6172786" y="4856785"/>
            <a:ext cx="1500409" cy="362121"/>
            <a:chOff x="1872" y="3780"/>
            <a:chExt cx="864" cy="212"/>
          </a:xfrm>
        </p:grpSpPr>
        <p:sp>
          <p:nvSpPr>
            <p:cNvPr id="22571" name="AutoShape 86"/>
            <p:cNvSpPr>
              <a:spLocks noChangeArrowheads="1"/>
            </p:cNvSpPr>
            <p:nvPr/>
          </p:nvSpPr>
          <p:spPr bwMode="auto">
            <a:xfrm>
              <a:off x="1872" y="3792"/>
              <a:ext cx="864"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72" name="Text Box 87"/>
            <p:cNvSpPr txBox="1">
              <a:spLocks noChangeArrowheads="1"/>
            </p:cNvSpPr>
            <p:nvPr/>
          </p:nvSpPr>
          <p:spPr bwMode="auto">
            <a:xfrm>
              <a:off x="1878" y="3780"/>
              <a:ext cx="854"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FF3300"/>
                  </a:solidFill>
                </a:rPr>
                <a:t>Bakteriologie</a:t>
              </a:r>
            </a:p>
          </p:txBody>
        </p:sp>
      </p:grpSp>
      <p:sp>
        <p:nvSpPr>
          <p:cNvPr id="22554" name="AutoShape 88"/>
          <p:cNvSpPr>
            <a:spLocks noChangeArrowheads="1"/>
          </p:cNvSpPr>
          <p:nvPr/>
        </p:nvSpPr>
        <p:spPr bwMode="auto">
          <a:xfrm>
            <a:off x="5686887" y="4132217"/>
            <a:ext cx="2333970" cy="573927"/>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55" name="Text Box 89"/>
          <p:cNvSpPr txBox="1">
            <a:spLocks noChangeArrowheads="1"/>
          </p:cNvSpPr>
          <p:nvPr/>
        </p:nvSpPr>
        <p:spPr bwMode="auto">
          <a:xfrm>
            <a:off x="5758224" y="4123183"/>
            <a:ext cx="22384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a:solidFill>
                  <a:srgbClr val="FF3300"/>
                </a:solidFill>
              </a:rPr>
              <a:t>Desinfektionsmittel</a:t>
            </a:r>
          </a:p>
          <a:p>
            <a:pPr algn="ctr" eaLnBrk="1" hangingPunct="1"/>
            <a:r>
              <a:rPr lang="de-CH" altLang="de-DE" sz="1600" dirty="0">
                <a:solidFill>
                  <a:srgbClr val="FF3300"/>
                </a:solidFill>
              </a:rPr>
              <a:t>Messung / Regelung</a:t>
            </a:r>
          </a:p>
        </p:txBody>
      </p:sp>
      <p:grpSp>
        <p:nvGrpSpPr>
          <p:cNvPr id="22556" name="Group 91"/>
          <p:cNvGrpSpPr>
            <a:grpSpLocks/>
          </p:cNvGrpSpPr>
          <p:nvPr/>
        </p:nvGrpSpPr>
        <p:grpSpPr bwMode="auto">
          <a:xfrm>
            <a:off x="1776414" y="3044350"/>
            <a:ext cx="83356" cy="1614169"/>
            <a:chOff x="2376" y="1887"/>
            <a:chExt cx="48" cy="945"/>
          </a:xfrm>
        </p:grpSpPr>
        <p:sp>
          <p:nvSpPr>
            <p:cNvPr id="22569" name="Line 92"/>
            <p:cNvSpPr>
              <a:spLocks noChangeShapeType="1"/>
            </p:cNvSpPr>
            <p:nvPr/>
          </p:nvSpPr>
          <p:spPr bwMode="auto">
            <a:xfrm>
              <a:off x="2400" y="1920"/>
              <a:ext cx="0" cy="912"/>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70" name="Oval 93"/>
            <p:cNvSpPr>
              <a:spLocks noChangeArrowheads="1"/>
            </p:cNvSpPr>
            <p:nvPr/>
          </p:nvSpPr>
          <p:spPr bwMode="auto">
            <a:xfrm>
              <a:off x="2376" y="1887"/>
              <a:ext cx="48" cy="48"/>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grpSp>
        <p:nvGrpSpPr>
          <p:cNvPr id="22557" name="Group 94"/>
          <p:cNvGrpSpPr>
            <a:grpSpLocks/>
          </p:cNvGrpSpPr>
          <p:nvPr/>
        </p:nvGrpSpPr>
        <p:grpSpPr bwMode="auto">
          <a:xfrm>
            <a:off x="733606" y="4469276"/>
            <a:ext cx="3177951" cy="1169359"/>
            <a:chOff x="522" y="3000"/>
            <a:chExt cx="1830" cy="914"/>
          </a:xfrm>
        </p:grpSpPr>
        <p:sp>
          <p:nvSpPr>
            <p:cNvPr id="22567" name="AutoShape 95"/>
            <p:cNvSpPr>
              <a:spLocks noChangeArrowheads="1"/>
            </p:cNvSpPr>
            <p:nvPr/>
          </p:nvSpPr>
          <p:spPr bwMode="auto">
            <a:xfrm>
              <a:off x="528" y="3024"/>
              <a:ext cx="1824" cy="890"/>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68" name="Text Box 96"/>
            <p:cNvSpPr txBox="1">
              <a:spLocks noChangeArrowheads="1"/>
            </p:cNvSpPr>
            <p:nvPr/>
          </p:nvSpPr>
          <p:spPr bwMode="auto">
            <a:xfrm>
              <a:off x="522" y="3000"/>
              <a:ext cx="1827" cy="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FF3300"/>
                  </a:solidFill>
                </a:rPr>
                <a:t>  </a:t>
              </a:r>
              <a:r>
                <a:rPr lang="de-CH" altLang="de-DE" b="1" dirty="0"/>
                <a:t>Leitwert</a:t>
              </a:r>
            </a:p>
            <a:p>
              <a:pPr eaLnBrk="1" hangingPunct="1"/>
              <a:r>
                <a:rPr lang="de-CH" altLang="de-DE" sz="1600" dirty="0">
                  <a:solidFill>
                    <a:srgbClr val="FF3300"/>
                  </a:solidFill>
                </a:rPr>
                <a:t>  organische Verunreinigungen</a:t>
              </a:r>
            </a:p>
            <a:p>
              <a:pPr eaLnBrk="1" hangingPunct="1"/>
              <a:r>
                <a:rPr lang="de-CH" altLang="de-DE" sz="1600" dirty="0">
                  <a:solidFill>
                    <a:srgbClr val="FF3300"/>
                  </a:solidFill>
                </a:rPr>
                <a:t>  Schwermetalle</a:t>
              </a:r>
            </a:p>
            <a:p>
              <a:pPr eaLnBrk="1" hangingPunct="1"/>
              <a:r>
                <a:rPr lang="de-CH" altLang="de-DE" sz="1600" dirty="0">
                  <a:solidFill>
                    <a:srgbClr val="FF3300"/>
                  </a:solidFill>
                </a:rPr>
                <a:t>  Färbung</a:t>
              </a:r>
            </a:p>
          </p:txBody>
        </p:sp>
      </p:grpSp>
      <p:grpSp>
        <p:nvGrpSpPr>
          <p:cNvPr id="22558" name="Group 97"/>
          <p:cNvGrpSpPr>
            <a:grpSpLocks/>
          </p:cNvGrpSpPr>
          <p:nvPr/>
        </p:nvGrpSpPr>
        <p:grpSpPr bwMode="auto">
          <a:xfrm>
            <a:off x="3691235" y="3955155"/>
            <a:ext cx="1667122" cy="362121"/>
            <a:chOff x="3312" y="3600"/>
            <a:chExt cx="960" cy="212"/>
          </a:xfrm>
        </p:grpSpPr>
        <p:sp>
          <p:nvSpPr>
            <p:cNvPr id="22565" name="AutoShape 98"/>
            <p:cNvSpPr>
              <a:spLocks noChangeArrowheads="1"/>
            </p:cNvSpPr>
            <p:nvPr/>
          </p:nvSpPr>
          <p:spPr bwMode="auto">
            <a:xfrm>
              <a:off x="3312" y="3620"/>
              <a:ext cx="960"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22566" name="Text Box 99"/>
            <p:cNvSpPr txBox="1">
              <a:spLocks noChangeArrowheads="1"/>
            </p:cNvSpPr>
            <p:nvPr/>
          </p:nvSpPr>
          <p:spPr bwMode="auto">
            <a:xfrm>
              <a:off x="3418" y="3600"/>
              <a:ext cx="79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smtClean="0">
                  <a:solidFill>
                    <a:srgbClr val="FF3300"/>
                  </a:solidFill>
                </a:rPr>
                <a:t>Gesamthärte</a:t>
              </a:r>
              <a:endParaRPr lang="de-CH" altLang="de-DE" sz="1600" dirty="0">
                <a:solidFill>
                  <a:srgbClr val="FF3300"/>
                </a:solidFill>
              </a:endParaRPr>
            </a:p>
          </p:txBody>
        </p:sp>
      </p:grpSp>
      <p:sp>
        <p:nvSpPr>
          <p:cNvPr id="22559" name="Freeform 100"/>
          <p:cNvSpPr>
            <a:spLocks/>
          </p:cNvSpPr>
          <p:nvPr/>
        </p:nvSpPr>
        <p:spPr bwMode="auto">
          <a:xfrm>
            <a:off x="5202091" y="2602427"/>
            <a:ext cx="1083629" cy="655917"/>
          </a:xfrm>
          <a:custGeom>
            <a:avLst/>
            <a:gdLst>
              <a:gd name="T0" fmla="*/ 2520950 w 624"/>
              <a:gd name="T1" fmla="*/ 0 h 384"/>
              <a:gd name="T2" fmla="*/ 120967500 w 624"/>
              <a:gd name="T3" fmla="*/ 0 h 384"/>
              <a:gd name="T4" fmla="*/ 120967500 w 624"/>
              <a:gd name="T5" fmla="*/ 846772500 h 384"/>
              <a:gd name="T6" fmla="*/ 1572577500 w 624"/>
              <a:gd name="T7" fmla="*/ 846772500 h 384"/>
              <a:gd name="T8" fmla="*/ 1572577500 w 624"/>
              <a:gd name="T9" fmla="*/ 967740000 h 384"/>
              <a:gd name="T10" fmla="*/ 0 w 624"/>
              <a:gd name="T11" fmla="*/ 967740000 h 384"/>
              <a:gd name="T12" fmla="*/ 2520950 w 624"/>
              <a:gd name="T13" fmla="*/ 0 h 3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4" h="384">
                <a:moveTo>
                  <a:pt x="1" y="0"/>
                </a:moveTo>
                <a:lnTo>
                  <a:pt x="48" y="0"/>
                </a:lnTo>
                <a:lnTo>
                  <a:pt x="48" y="336"/>
                </a:lnTo>
                <a:lnTo>
                  <a:pt x="624" y="336"/>
                </a:lnTo>
                <a:lnTo>
                  <a:pt x="624" y="384"/>
                </a:lnTo>
                <a:lnTo>
                  <a:pt x="0" y="384"/>
                </a:lnTo>
                <a:lnTo>
                  <a:pt x="1" y="0"/>
                </a:lnTo>
                <a:close/>
              </a:path>
            </a:pathLst>
          </a:custGeom>
          <a:solidFill>
            <a:schemeClr val="folHlink"/>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60" name="Freeform 101"/>
          <p:cNvSpPr>
            <a:spLocks/>
          </p:cNvSpPr>
          <p:nvPr/>
        </p:nvSpPr>
        <p:spPr bwMode="auto">
          <a:xfrm>
            <a:off x="6202364" y="2612299"/>
            <a:ext cx="83356" cy="493645"/>
          </a:xfrm>
          <a:custGeom>
            <a:avLst/>
            <a:gdLst>
              <a:gd name="T0" fmla="*/ 0 w 48"/>
              <a:gd name="T1" fmla="*/ 0 h 289"/>
              <a:gd name="T2" fmla="*/ 120967500 w 48"/>
              <a:gd name="T3" fmla="*/ 2519360 h 289"/>
              <a:gd name="T4" fmla="*/ 120967500 w 48"/>
              <a:gd name="T5" fmla="*/ 728323569 h 289"/>
              <a:gd name="T6" fmla="*/ 0 w 48"/>
              <a:gd name="T7" fmla="*/ 728323569 h 289"/>
              <a:gd name="T8" fmla="*/ 0 w 48"/>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289">
                <a:moveTo>
                  <a:pt x="0" y="0"/>
                </a:moveTo>
                <a:lnTo>
                  <a:pt x="48" y="1"/>
                </a:lnTo>
                <a:lnTo>
                  <a:pt x="48" y="289"/>
                </a:lnTo>
                <a:lnTo>
                  <a:pt x="0" y="289"/>
                </a:lnTo>
                <a:lnTo>
                  <a:pt x="0" y="0"/>
                </a:lnTo>
                <a:close/>
              </a:path>
            </a:pathLst>
          </a:custGeom>
          <a:solidFill>
            <a:schemeClr val="folHlink"/>
          </a:solidFill>
          <a:ln w="63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22561" name="Rectangle 102" descr="20%"/>
          <p:cNvSpPr>
            <a:spLocks noChangeArrowheads="1"/>
          </p:cNvSpPr>
          <p:nvPr/>
        </p:nvSpPr>
        <p:spPr bwMode="auto">
          <a:xfrm>
            <a:off x="4959179" y="2719154"/>
            <a:ext cx="1250341" cy="81990"/>
          </a:xfrm>
          <a:prstGeom prst="rect">
            <a:avLst/>
          </a:prstGeom>
          <a:pattFill prst="pct20">
            <a:fgClr>
              <a:srgbClr val="0066FF"/>
            </a:fgClr>
            <a:bgClr>
              <a:srgbClr val="FFFFFF"/>
            </a:bgClr>
          </a:patt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2562" name="Oval 90"/>
          <p:cNvSpPr>
            <a:spLocks noChangeArrowheads="1"/>
          </p:cNvSpPr>
          <p:nvPr/>
        </p:nvSpPr>
        <p:spPr bwMode="auto">
          <a:xfrm>
            <a:off x="5026026" y="2715979"/>
            <a:ext cx="83356" cy="81990"/>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107" name="AutoShape 80"/>
          <p:cNvSpPr>
            <a:spLocks noChangeArrowheads="1"/>
          </p:cNvSpPr>
          <p:nvPr/>
        </p:nvSpPr>
        <p:spPr bwMode="auto">
          <a:xfrm>
            <a:off x="6417251" y="5790392"/>
            <a:ext cx="1000273" cy="327958"/>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DE" altLang="de-DE" b="1" dirty="0">
                <a:latin typeface="Times New Roman" charset="0"/>
              </a:rPr>
              <a:t>SAK</a:t>
            </a:r>
          </a:p>
        </p:txBody>
      </p:sp>
      <p:grpSp>
        <p:nvGrpSpPr>
          <p:cNvPr id="109" name="Group 79"/>
          <p:cNvGrpSpPr>
            <a:grpSpLocks/>
          </p:cNvGrpSpPr>
          <p:nvPr/>
        </p:nvGrpSpPr>
        <p:grpSpPr bwMode="auto">
          <a:xfrm>
            <a:off x="8092551" y="2314932"/>
            <a:ext cx="763838" cy="398432"/>
            <a:chOff x="3024" y="3540"/>
            <a:chExt cx="576" cy="204"/>
          </a:xfrm>
        </p:grpSpPr>
        <p:sp>
          <p:nvSpPr>
            <p:cNvPr id="110" name="AutoShape 80"/>
            <p:cNvSpPr>
              <a:spLocks noChangeArrowheads="1"/>
            </p:cNvSpPr>
            <p:nvPr/>
          </p:nvSpPr>
          <p:spPr bwMode="auto">
            <a:xfrm>
              <a:off x="3024" y="3552"/>
              <a:ext cx="576" cy="192"/>
            </a:xfrm>
            <a:prstGeom prst="roundRect">
              <a:avLst>
                <a:gd name="adj" fmla="val 16667"/>
              </a:avLst>
            </a:prstGeom>
            <a:solidFill>
              <a:schemeClr val="bg1"/>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de-DE" altLang="de-DE" sz="2400" dirty="0">
                <a:solidFill>
                  <a:srgbClr val="FF3300"/>
                </a:solidFill>
                <a:latin typeface="Times New Roman" charset="0"/>
              </a:endParaRPr>
            </a:p>
          </p:txBody>
        </p:sp>
        <p:sp>
          <p:nvSpPr>
            <p:cNvPr id="111" name="Text Box 81"/>
            <p:cNvSpPr txBox="1">
              <a:spLocks noChangeArrowheads="1"/>
            </p:cNvSpPr>
            <p:nvPr/>
          </p:nvSpPr>
          <p:spPr bwMode="auto">
            <a:xfrm>
              <a:off x="3160" y="3540"/>
              <a:ext cx="300" cy="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1600" dirty="0">
                  <a:solidFill>
                    <a:srgbClr val="FF3300"/>
                  </a:solidFill>
                </a:rPr>
                <a:t>UV</a:t>
              </a:r>
            </a:p>
          </p:txBody>
        </p:sp>
      </p:grpSp>
      <p:sp>
        <p:nvSpPr>
          <p:cNvPr id="105"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551824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648072"/>
          </a:xfrm>
        </p:spPr>
        <p:txBody>
          <a:bodyPr>
            <a:normAutofit/>
          </a:bodyPr>
          <a:lstStyle/>
          <a:p>
            <a:pPr algn="l"/>
            <a:r>
              <a:rPr lang="de-CH" sz="3200" dirty="0"/>
              <a:t>On Line Parameter</a:t>
            </a:r>
          </a:p>
        </p:txBody>
      </p:sp>
      <p:sp>
        <p:nvSpPr>
          <p:cNvPr id="3" name="Inhaltsplatzhalter 2"/>
          <p:cNvSpPr>
            <a:spLocks noGrp="1"/>
          </p:cNvSpPr>
          <p:nvPr>
            <p:ph idx="1"/>
          </p:nvPr>
        </p:nvSpPr>
        <p:spPr>
          <a:xfrm>
            <a:off x="457200" y="1600200"/>
            <a:ext cx="8229600" cy="766011"/>
          </a:xfrm>
        </p:spPr>
        <p:txBody>
          <a:bodyPr vert="horz" lIns="91440" tIns="45720" rIns="91440" bIns="45720" rtlCol="0" anchor="t">
            <a:normAutofit/>
          </a:bodyPr>
          <a:lstStyle/>
          <a:p>
            <a:r>
              <a:rPr lang="de-CH" dirty="0"/>
              <a:t>Die wichtigsten Messgrössen auf einen Blick</a:t>
            </a:r>
          </a:p>
          <a:p>
            <a:pPr marL="0" indent="0">
              <a:buNone/>
            </a:pPr>
            <a:endParaRPr lang="de-CH" dirty="0"/>
          </a:p>
        </p:txBody>
      </p:sp>
      <p:sp>
        <p:nvSpPr>
          <p:cNvPr id="4" name="Textfeld 3"/>
          <p:cNvSpPr txBox="1"/>
          <p:nvPr/>
        </p:nvSpPr>
        <p:spPr>
          <a:xfrm>
            <a:off x="2411760" y="2204865"/>
            <a:ext cx="4176464" cy="2985433"/>
          </a:xfrm>
          <a:prstGeom prst="rect">
            <a:avLst/>
          </a:prstGeom>
          <a:noFill/>
        </p:spPr>
        <p:txBody>
          <a:bodyPr wrap="square" rtlCol="0">
            <a:spAutoFit/>
          </a:bodyPr>
          <a:lstStyle/>
          <a:p>
            <a:pPr algn="ctr"/>
            <a:r>
              <a:rPr lang="de-CH" sz="3200" dirty="0"/>
              <a:t>Leitwert</a:t>
            </a:r>
          </a:p>
          <a:p>
            <a:pPr algn="ctr"/>
            <a:r>
              <a:rPr lang="de-CH" sz="3200" dirty="0"/>
              <a:t>Trübung</a:t>
            </a:r>
          </a:p>
          <a:p>
            <a:pPr algn="ctr"/>
            <a:r>
              <a:rPr lang="de-CH" sz="3200" dirty="0"/>
              <a:t>SAK</a:t>
            </a:r>
          </a:p>
          <a:p>
            <a:pPr algn="ctr"/>
            <a:r>
              <a:rPr lang="de-CH" sz="3200" dirty="0">
                <a:solidFill>
                  <a:srgbClr val="00B0F0"/>
                </a:solidFill>
              </a:rPr>
              <a:t>pH/Redox</a:t>
            </a:r>
          </a:p>
          <a:p>
            <a:pPr algn="ctr"/>
            <a:r>
              <a:rPr lang="de-CH" sz="3200" dirty="0">
                <a:solidFill>
                  <a:srgbClr val="00B0F0"/>
                </a:solidFill>
              </a:rPr>
              <a:t>Bakteriologie</a:t>
            </a:r>
          </a:p>
          <a:p>
            <a:pPr algn="ctr"/>
            <a:endParaRPr lang="de-CH" sz="2800" dirty="0"/>
          </a:p>
        </p:txBody>
      </p:sp>
      <p:sp>
        <p:nvSpPr>
          <p:cNvPr id="5" name="Textfeld 4"/>
          <p:cNvSpPr txBox="1"/>
          <p:nvPr/>
        </p:nvSpPr>
        <p:spPr>
          <a:xfrm>
            <a:off x="457200" y="5013176"/>
            <a:ext cx="8435280" cy="400110"/>
          </a:xfrm>
          <a:prstGeom prst="rect">
            <a:avLst/>
          </a:prstGeom>
          <a:noFill/>
        </p:spPr>
        <p:txBody>
          <a:bodyPr wrap="square" rtlCol="0" anchor="t">
            <a:spAutoFit/>
          </a:bodyPr>
          <a:lstStyle/>
          <a:p>
            <a:r>
              <a:rPr lang="de-CH" sz="2000" dirty="0"/>
              <a:t>Aufgrund der knappen Zeit werden wir nur die ersten 3 Parameter besprechen.</a:t>
            </a:r>
          </a:p>
        </p:txBody>
      </p:sp>
      <p:sp>
        <p:nvSpPr>
          <p:cNvPr id="6"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357578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830034"/>
          </a:xfrm>
        </p:spPr>
        <p:txBody>
          <a:bodyPr>
            <a:normAutofit/>
          </a:bodyPr>
          <a:lstStyle/>
          <a:p>
            <a:pPr algn="l"/>
            <a:r>
              <a:rPr lang="de-CH" sz="3200" dirty="0"/>
              <a:t>HINWEIS!</a:t>
            </a:r>
          </a:p>
        </p:txBody>
      </p:sp>
      <p:sp>
        <p:nvSpPr>
          <p:cNvPr id="3" name="Inhaltsplatzhalter 2"/>
          <p:cNvSpPr>
            <a:spLocks noGrp="1"/>
          </p:cNvSpPr>
          <p:nvPr>
            <p:ph idx="1"/>
          </p:nvPr>
        </p:nvSpPr>
        <p:spPr/>
        <p:txBody>
          <a:bodyPr vert="horz" lIns="91440" tIns="45720" rIns="91440" bIns="45720" rtlCol="0" anchor="t">
            <a:normAutofit lnSpcReduction="10000"/>
          </a:bodyPr>
          <a:lstStyle/>
          <a:p>
            <a:r>
              <a:rPr lang="de-CH" dirty="0"/>
              <a:t>Für all die Messungen nachfolgender Parameter ist wichtig, dass die Geräte regelmässig gewartet, überprüft und kalibriert werden. </a:t>
            </a:r>
            <a:endParaRPr lang="de-DE" dirty="0"/>
          </a:p>
          <a:p>
            <a:r>
              <a:rPr lang="de-CH" dirty="0"/>
              <a:t>Der Begriff "On-Line Analytik" verleitet oft dazu, zu glauben, dass die Geräte keine Wartung benötigen. Auch die neueste Technik braucht Unterhalt und Service. Gerade im Trinkwasser ist dies besonders wichtig!</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419718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036"/>
          </a:xfrm>
        </p:spPr>
        <p:txBody>
          <a:bodyPr>
            <a:normAutofit fontScale="90000"/>
          </a:bodyPr>
          <a:lstStyle/>
          <a:p>
            <a:endParaRPr lang="de-CH" dirty="0"/>
          </a:p>
        </p:txBody>
      </p:sp>
      <p:sp>
        <p:nvSpPr>
          <p:cNvPr id="3" name="Inhaltsplatzhalter 2"/>
          <p:cNvSpPr>
            <a:spLocks noGrp="1"/>
          </p:cNvSpPr>
          <p:nvPr>
            <p:ph idx="1"/>
          </p:nvPr>
        </p:nvSpPr>
        <p:spPr>
          <a:xfrm>
            <a:off x="457200" y="1600201"/>
            <a:ext cx="8229600" cy="2116832"/>
          </a:xfrm>
        </p:spPr>
        <p:txBody>
          <a:bodyPr>
            <a:normAutofit/>
          </a:bodyPr>
          <a:lstStyle/>
          <a:p>
            <a:pPr algn="ctr"/>
            <a:r>
              <a:rPr lang="de-CH" sz="7200" dirty="0"/>
              <a:t>Leitwert</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3594547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48357" y="188640"/>
            <a:ext cx="6347048" cy="7128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eaLnBrk="1" hangingPunct="1"/>
            <a:r>
              <a:rPr lang="de-CH" altLang="de-DE" sz="3200" dirty="0"/>
              <a:t>Leitwert</a:t>
            </a:r>
          </a:p>
        </p:txBody>
      </p:sp>
      <p:sp>
        <p:nvSpPr>
          <p:cNvPr id="27651" name="Rectangle 168"/>
          <p:cNvSpPr>
            <a:spLocks noChangeArrowheads="1"/>
          </p:cNvSpPr>
          <p:nvPr/>
        </p:nvSpPr>
        <p:spPr bwMode="auto">
          <a:xfrm>
            <a:off x="1187624" y="1340768"/>
            <a:ext cx="684076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altLang="de-DE" sz="2400" dirty="0">
                <a:cs typeface="Times New Roman" charset="0"/>
              </a:rPr>
              <a:t>Messung der </a:t>
            </a:r>
            <a:r>
              <a:rPr lang="de-CH" altLang="de-DE" sz="2400" b="1" dirty="0">
                <a:cs typeface="Times New Roman" charset="0"/>
              </a:rPr>
              <a:t>elektrischen Leitfähigkeit</a:t>
            </a:r>
            <a:r>
              <a:rPr lang="de-CH" altLang="de-DE" sz="2400" dirty="0">
                <a:cs typeface="Times New Roman" charset="0"/>
              </a:rPr>
              <a:t> </a:t>
            </a:r>
          </a:p>
          <a:p>
            <a:pPr algn="ctr" eaLnBrk="1" hangingPunct="1"/>
            <a:endParaRPr lang="de-CH" altLang="de-DE" sz="1600" dirty="0">
              <a:cs typeface="Times New Roman" charset="0"/>
            </a:endParaRPr>
          </a:p>
          <a:p>
            <a:pPr eaLnBrk="1" hangingPunct="1"/>
            <a:endParaRPr lang="de-CH" altLang="de-DE" sz="1600" dirty="0">
              <a:cs typeface="Times New Roman" charset="0"/>
            </a:endParaRPr>
          </a:p>
          <a:p>
            <a:r>
              <a:rPr lang="de-CH" altLang="de-DE" dirty="0">
                <a:cs typeface="Times New Roman" charset="0"/>
              </a:rPr>
              <a:t>In metallischen Leitern wird elektrischer Strom durch Elektronen</a:t>
            </a:r>
          </a:p>
          <a:p>
            <a:r>
              <a:rPr lang="de-CH" altLang="de-DE" dirty="0">
                <a:cs typeface="Times New Roman" charset="0"/>
              </a:rPr>
              <a:t>(negativ geladenes Elementarteilchen) transportiert.</a:t>
            </a:r>
          </a:p>
          <a:p>
            <a:r>
              <a:rPr lang="de-CH" altLang="de-DE" dirty="0">
                <a:cs typeface="Times New Roman" charset="0"/>
              </a:rPr>
              <a:t>Dieser Vorgang ist uns aus dem täglichen Leben bestens bekannt.</a:t>
            </a:r>
          </a:p>
          <a:p>
            <a:endParaRPr lang="de-CH" altLang="de-DE" dirty="0">
              <a:cs typeface="Times New Roman" charset="0"/>
            </a:endParaRPr>
          </a:p>
          <a:p>
            <a:r>
              <a:rPr lang="de-CH" altLang="de-DE" dirty="0">
                <a:cs typeface="Times New Roman" charset="0"/>
              </a:rPr>
              <a:t>Etwas anders verhält es sich mit Wasser. </a:t>
            </a:r>
          </a:p>
          <a:p>
            <a:r>
              <a:rPr lang="de-CH" altLang="de-DE" dirty="0">
                <a:cs typeface="Times New Roman" charset="0"/>
              </a:rPr>
              <a:t>Das Transportmittel sind hier nicht mehr Elektronen,</a:t>
            </a:r>
          </a:p>
          <a:p>
            <a:r>
              <a:rPr lang="de-CH" altLang="de-DE" dirty="0">
                <a:cs typeface="Times New Roman" charset="0"/>
              </a:rPr>
              <a:t>sondern im Wasser gelöste Ionen, positiv oder</a:t>
            </a:r>
            <a:r>
              <a:rPr lang="en-US" dirty="0">
                <a:latin typeface="+mn-ea"/>
                <a:cs typeface="+mn-ea"/>
              </a:rPr>
              <a:t/>
            </a:r>
            <a:br>
              <a:rPr lang="en-US" dirty="0">
                <a:latin typeface="+mn-ea"/>
                <a:cs typeface="+mn-ea"/>
              </a:rPr>
            </a:br>
            <a:r>
              <a:rPr lang="de-CH" altLang="de-DE" dirty="0">
                <a:cs typeface="Times New Roman" charset="0"/>
              </a:rPr>
              <a:t>negativ geladene Atome und Moleküle.</a:t>
            </a:r>
            <a:endParaRPr lang="de-CH" altLang="de-DE" dirty="0"/>
          </a:p>
          <a:p>
            <a:endParaRPr lang="de-CH" altLang="de-DE" dirty="0"/>
          </a:p>
          <a:p>
            <a:r>
              <a:rPr lang="de-CH" dirty="0"/>
              <a:t>So beeinflussen beispielsweise Nitrat, Chlorid etc. Den Wert der Leitfähigkeit.</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421902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250031"/>
            <a:ext cx="6491064" cy="509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0000"/>
          </a:bodyPr>
          <a:lstStyle/>
          <a:p>
            <a:pPr algn="l" eaLnBrk="1" hangingPunct="1"/>
            <a:r>
              <a:rPr lang="de-CH" altLang="de-DE" sz="3200" dirty="0"/>
              <a:t>Leitwert</a:t>
            </a:r>
          </a:p>
        </p:txBody>
      </p:sp>
      <p:grpSp>
        <p:nvGrpSpPr>
          <p:cNvPr id="29699" name="Group 4"/>
          <p:cNvGrpSpPr>
            <a:grpSpLocks/>
          </p:cNvGrpSpPr>
          <p:nvPr/>
        </p:nvGrpSpPr>
        <p:grpSpPr bwMode="auto">
          <a:xfrm>
            <a:off x="2590800" y="1742530"/>
            <a:ext cx="3862387" cy="4357688"/>
            <a:chOff x="1664" y="844"/>
            <a:chExt cx="2433" cy="2745"/>
          </a:xfrm>
        </p:grpSpPr>
        <p:sp>
          <p:nvSpPr>
            <p:cNvPr id="29702" name="Rectangle 5"/>
            <p:cNvSpPr>
              <a:spLocks noChangeArrowheads="1"/>
            </p:cNvSpPr>
            <p:nvPr/>
          </p:nvSpPr>
          <p:spPr bwMode="auto">
            <a:xfrm>
              <a:off x="1874" y="847"/>
              <a:ext cx="9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400" dirty="0">
                  <a:solidFill>
                    <a:schemeClr val="accent2"/>
                  </a:solidFill>
                </a:rPr>
                <a:t>Wechselspannung</a:t>
              </a:r>
            </a:p>
          </p:txBody>
        </p:sp>
        <p:sp>
          <p:nvSpPr>
            <p:cNvPr id="29703" name="Rectangle 6"/>
            <p:cNvSpPr>
              <a:spLocks noChangeArrowheads="1"/>
            </p:cNvSpPr>
            <p:nvPr/>
          </p:nvSpPr>
          <p:spPr bwMode="auto">
            <a:xfrm>
              <a:off x="3033" y="844"/>
              <a:ext cx="7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400" dirty="0">
                  <a:solidFill>
                    <a:schemeClr val="accent2"/>
                  </a:solidFill>
                </a:rPr>
                <a:t>Strommessung</a:t>
              </a:r>
            </a:p>
          </p:txBody>
        </p:sp>
        <p:grpSp>
          <p:nvGrpSpPr>
            <p:cNvPr id="29704" name="Group 7"/>
            <p:cNvGrpSpPr>
              <a:grpSpLocks/>
            </p:cNvGrpSpPr>
            <p:nvPr/>
          </p:nvGrpSpPr>
          <p:grpSpPr bwMode="auto">
            <a:xfrm>
              <a:off x="1664" y="1081"/>
              <a:ext cx="2433" cy="2168"/>
              <a:chOff x="1664" y="1081"/>
              <a:chExt cx="2433" cy="2168"/>
            </a:xfrm>
          </p:grpSpPr>
          <p:sp>
            <p:nvSpPr>
              <p:cNvPr id="29707" name="Freeform 8"/>
              <p:cNvSpPr>
                <a:spLocks/>
              </p:cNvSpPr>
              <p:nvPr/>
            </p:nvSpPr>
            <p:spPr bwMode="auto">
              <a:xfrm>
                <a:off x="1664" y="2167"/>
                <a:ext cx="2424" cy="1079"/>
              </a:xfrm>
              <a:custGeom>
                <a:avLst/>
                <a:gdLst>
                  <a:gd name="T0" fmla="*/ 1212 w 4849"/>
                  <a:gd name="T1" fmla="*/ 539 h 2159"/>
                  <a:gd name="T2" fmla="*/ 3 w 4849"/>
                  <a:gd name="T3" fmla="*/ 8 h 2159"/>
                  <a:gd name="T4" fmla="*/ 27 w 4849"/>
                  <a:gd name="T5" fmla="*/ 0 h 2159"/>
                  <a:gd name="T6" fmla="*/ 51 w 4849"/>
                  <a:gd name="T7" fmla="*/ 0 h 2159"/>
                  <a:gd name="T8" fmla="*/ 75 w 4849"/>
                  <a:gd name="T9" fmla="*/ 8 h 2159"/>
                  <a:gd name="T10" fmla="*/ 99 w 4849"/>
                  <a:gd name="T11" fmla="*/ 11 h 2159"/>
                  <a:gd name="T12" fmla="*/ 123 w 4849"/>
                  <a:gd name="T13" fmla="*/ 15 h 2159"/>
                  <a:gd name="T14" fmla="*/ 147 w 4849"/>
                  <a:gd name="T15" fmla="*/ 15 h 2159"/>
                  <a:gd name="T16" fmla="*/ 171 w 4849"/>
                  <a:gd name="T17" fmla="*/ 15 h 2159"/>
                  <a:gd name="T18" fmla="*/ 195 w 4849"/>
                  <a:gd name="T19" fmla="*/ 15 h 2159"/>
                  <a:gd name="T20" fmla="*/ 219 w 4849"/>
                  <a:gd name="T21" fmla="*/ 8 h 2159"/>
                  <a:gd name="T22" fmla="*/ 243 w 4849"/>
                  <a:gd name="T23" fmla="*/ 4 h 2159"/>
                  <a:gd name="T24" fmla="*/ 267 w 4849"/>
                  <a:gd name="T25" fmla="*/ 0 h 2159"/>
                  <a:gd name="T26" fmla="*/ 291 w 4849"/>
                  <a:gd name="T27" fmla="*/ 0 h 2159"/>
                  <a:gd name="T28" fmla="*/ 315 w 4849"/>
                  <a:gd name="T29" fmla="*/ 4 h 2159"/>
                  <a:gd name="T30" fmla="*/ 339 w 4849"/>
                  <a:gd name="T31" fmla="*/ 11 h 2159"/>
                  <a:gd name="T32" fmla="*/ 363 w 4849"/>
                  <a:gd name="T33" fmla="*/ 15 h 2159"/>
                  <a:gd name="T34" fmla="*/ 386 w 4849"/>
                  <a:gd name="T35" fmla="*/ 19 h 2159"/>
                  <a:gd name="T36" fmla="*/ 410 w 4849"/>
                  <a:gd name="T37" fmla="*/ 15 h 2159"/>
                  <a:gd name="T38" fmla="*/ 434 w 4849"/>
                  <a:gd name="T39" fmla="*/ 11 h 2159"/>
                  <a:gd name="T40" fmla="*/ 458 w 4849"/>
                  <a:gd name="T41" fmla="*/ 4 h 2159"/>
                  <a:gd name="T42" fmla="*/ 482 w 4849"/>
                  <a:gd name="T43" fmla="*/ 8 h 2159"/>
                  <a:gd name="T44" fmla="*/ 506 w 4849"/>
                  <a:gd name="T45" fmla="*/ 19 h 2159"/>
                  <a:gd name="T46" fmla="*/ 530 w 4849"/>
                  <a:gd name="T47" fmla="*/ 23 h 2159"/>
                  <a:gd name="T48" fmla="*/ 554 w 4849"/>
                  <a:gd name="T49" fmla="*/ 19 h 2159"/>
                  <a:gd name="T50" fmla="*/ 578 w 4849"/>
                  <a:gd name="T51" fmla="*/ 11 h 2159"/>
                  <a:gd name="T52" fmla="*/ 602 w 4849"/>
                  <a:gd name="T53" fmla="*/ 8 h 2159"/>
                  <a:gd name="T54" fmla="*/ 629 w 4849"/>
                  <a:gd name="T55" fmla="*/ 4 h 2159"/>
                  <a:gd name="T56" fmla="*/ 653 w 4849"/>
                  <a:gd name="T57" fmla="*/ 15 h 2159"/>
                  <a:gd name="T58" fmla="*/ 682 w 4849"/>
                  <a:gd name="T59" fmla="*/ 19 h 2159"/>
                  <a:gd name="T60" fmla="*/ 705 w 4849"/>
                  <a:gd name="T61" fmla="*/ 23 h 2159"/>
                  <a:gd name="T62" fmla="*/ 730 w 4849"/>
                  <a:gd name="T63" fmla="*/ 15 h 2159"/>
                  <a:gd name="T64" fmla="*/ 753 w 4849"/>
                  <a:gd name="T65" fmla="*/ 11 h 2159"/>
                  <a:gd name="T66" fmla="*/ 781 w 4849"/>
                  <a:gd name="T67" fmla="*/ 11 h 2159"/>
                  <a:gd name="T68" fmla="*/ 805 w 4849"/>
                  <a:gd name="T69" fmla="*/ 11 h 2159"/>
                  <a:gd name="T70" fmla="*/ 833 w 4849"/>
                  <a:gd name="T71" fmla="*/ 19 h 2159"/>
                  <a:gd name="T72" fmla="*/ 857 w 4849"/>
                  <a:gd name="T73" fmla="*/ 19 h 2159"/>
                  <a:gd name="T74" fmla="*/ 881 w 4849"/>
                  <a:gd name="T75" fmla="*/ 8 h 2159"/>
                  <a:gd name="T76" fmla="*/ 904 w 4849"/>
                  <a:gd name="T77" fmla="*/ 0 h 2159"/>
                  <a:gd name="T78" fmla="*/ 929 w 4849"/>
                  <a:gd name="T79" fmla="*/ 4 h 2159"/>
                  <a:gd name="T80" fmla="*/ 957 w 4849"/>
                  <a:gd name="T81" fmla="*/ 11 h 2159"/>
                  <a:gd name="T82" fmla="*/ 981 w 4849"/>
                  <a:gd name="T83" fmla="*/ 15 h 2159"/>
                  <a:gd name="T84" fmla="*/ 1005 w 4849"/>
                  <a:gd name="T85" fmla="*/ 15 h 2159"/>
                  <a:gd name="T86" fmla="*/ 1029 w 4849"/>
                  <a:gd name="T87" fmla="*/ 11 h 2159"/>
                  <a:gd name="T88" fmla="*/ 1053 w 4849"/>
                  <a:gd name="T89" fmla="*/ 11 h 2159"/>
                  <a:gd name="T90" fmla="*/ 1076 w 4849"/>
                  <a:gd name="T91" fmla="*/ 19 h 2159"/>
                  <a:gd name="T92" fmla="*/ 1100 w 4849"/>
                  <a:gd name="T93" fmla="*/ 23 h 2159"/>
                  <a:gd name="T94" fmla="*/ 1124 w 4849"/>
                  <a:gd name="T95" fmla="*/ 15 h 2159"/>
                  <a:gd name="T96" fmla="*/ 1148 w 4849"/>
                  <a:gd name="T97" fmla="*/ 11 h 2159"/>
                  <a:gd name="T98" fmla="*/ 1172 w 4849"/>
                  <a:gd name="T99" fmla="*/ 11 h 2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49" h="2159">
                    <a:moveTo>
                      <a:pt x="4849" y="32"/>
                    </a:moveTo>
                    <a:lnTo>
                      <a:pt x="4849" y="2159"/>
                    </a:lnTo>
                    <a:lnTo>
                      <a:pt x="0" y="2159"/>
                    </a:lnTo>
                    <a:lnTo>
                      <a:pt x="15" y="32"/>
                    </a:lnTo>
                    <a:lnTo>
                      <a:pt x="64" y="17"/>
                    </a:lnTo>
                    <a:lnTo>
                      <a:pt x="111" y="0"/>
                    </a:lnTo>
                    <a:lnTo>
                      <a:pt x="158" y="0"/>
                    </a:lnTo>
                    <a:lnTo>
                      <a:pt x="207" y="0"/>
                    </a:lnTo>
                    <a:lnTo>
                      <a:pt x="256" y="17"/>
                    </a:lnTo>
                    <a:lnTo>
                      <a:pt x="303" y="32"/>
                    </a:lnTo>
                    <a:lnTo>
                      <a:pt x="350" y="32"/>
                    </a:lnTo>
                    <a:lnTo>
                      <a:pt x="399" y="47"/>
                    </a:lnTo>
                    <a:lnTo>
                      <a:pt x="448" y="47"/>
                    </a:lnTo>
                    <a:lnTo>
                      <a:pt x="495" y="62"/>
                    </a:lnTo>
                    <a:lnTo>
                      <a:pt x="542" y="62"/>
                    </a:lnTo>
                    <a:lnTo>
                      <a:pt x="590" y="62"/>
                    </a:lnTo>
                    <a:lnTo>
                      <a:pt x="637" y="62"/>
                    </a:lnTo>
                    <a:lnTo>
                      <a:pt x="686" y="62"/>
                    </a:lnTo>
                    <a:lnTo>
                      <a:pt x="733" y="62"/>
                    </a:lnTo>
                    <a:lnTo>
                      <a:pt x="782" y="62"/>
                    </a:lnTo>
                    <a:lnTo>
                      <a:pt x="829" y="47"/>
                    </a:lnTo>
                    <a:lnTo>
                      <a:pt x="878" y="32"/>
                    </a:lnTo>
                    <a:lnTo>
                      <a:pt x="925" y="32"/>
                    </a:lnTo>
                    <a:lnTo>
                      <a:pt x="972" y="17"/>
                    </a:lnTo>
                    <a:lnTo>
                      <a:pt x="1021" y="17"/>
                    </a:lnTo>
                    <a:lnTo>
                      <a:pt x="1070" y="0"/>
                    </a:lnTo>
                    <a:lnTo>
                      <a:pt x="1117" y="0"/>
                    </a:lnTo>
                    <a:lnTo>
                      <a:pt x="1164" y="0"/>
                    </a:lnTo>
                    <a:lnTo>
                      <a:pt x="1213" y="0"/>
                    </a:lnTo>
                    <a:lnTo>
                      <a:pt x="1260" y="17"/>
                    </a:lnTo>
                    <a:lnTo>
                      <a:pt x="1307" y="32"/>
                    </a:lnTo>
                    <a:lnTo>
                      <a:pt x="1356" y="47"/>
                    </a:lnTo>
                    <a:lnTo>
                      <a:pt x="1405" y="62"/>
                    </a:lnTo>
                    <a:lnTo>
                      <a:pt x="1452" y="62"/>
                    </a:lnTo>
                    <a:lnTo>
                      <a:pt x="1499" y="79"/>
                    </a:lnTo>
                    <a:lnTo>
                      <a:pt x="1547" y="79"/>
                    </a:lnTo>
                    <a:lnTo>
                      <a:pt x="1594" y="79"/>
                    </a:lnTo>
                    <a:lnTo>
                      <a:pt x="1643" y="62"/>
                    </a:lnTo>
                    <a:lnTo>
                      <a:pt x="1690" y="47"/>
                    </a:lnTo>
                    <a:lnTo>
                      <a:pt x="1737" y="47"/>
                    </a:lnTo>
                    <a:lnTo>
                      <a:pt x="1786" y="32"/>
                    </a:lnTo>
                    <a:lnTo>
                      <a:pt x="1835" y="17"/>
                    </a:lnTo>
                    <a:lnTo>
                      <a:pt x="1882" y="17"/>
                    </a:lnTo>
                    <a:lnTo>
                      <a:pt x="1929" y="32"/>
                    </a:lnTo>
                    <a:lnTo>
                      <a:pt x="1978" y="62"/>
                    </a:lnTo>
                    <a:lnTo>
                      <a:pt x="2027" y="79"/>
                    </a:lnTo>
                    <a:lnTo>
                      <a:pt x="2074" y="94"/>
                    </a:lnTo>
                    <a:lnTo>
                      <a:pt x="2121" y="94"/>
                    </a:lnTo>
                    <a:lnTo>
                      <a:pt x="2170" y="94"/>
                    </a:lnTo>
                    <a:lnTo>
                      <a:pt x="2217" y="79"/>
                    </a:lnTo>
                    <a:lnTo>
                      <a:pt x="2266" y="62"/>
                    </a:lnTo>
                    <a:lnTo>
                      <a:pt x="2313" y="47"/>
                    </a:lnTo>
                    <a:lnTo>
                      <a:pt x="2360" y="32"/>
                    </a:lnTo>
                    <a:lnTo>
                      <a:pt x="2409" y="32"/>
                    </a:lnTo>
                    <a:lnTo>
                      <a:pt x="2472" y="17"/>
                    </a:lnTo>
                    <a:lnTo>
                      <a:pt x="2519" y="17"/>
                    </a:lnTo>
                    <a:lnTo>
                      <a:pt x="2568" y="47"/>
                    </a:lnTo>
                    <a:lnTo>
                      <a:pt x="2615" y="62"/>
                    </a:lnTo>
                    <a:lnTo>
                      <a:pt x="2662" y="62"/>
                    </a:lnTo>
                    <a:lnTo>
                      <a:pt x="2728" y="79"/>
                    </a:lnTo>
                    <a:lnTo>
                      <a:pt x="2775" y="94"/>
                    </a:lnTo>
                    <a:lnTo>
                      <a:pt x="2822" y="94"/>
                    </a:lnTo>
                    <a:lnTo>
                      <a:pt x="2871" y="79"/>
                    </a:lnTo>
                    <a:lnTo>
                      <a:pt x="2920" y="62"/>
                    </a:lnTo>
                    <a:lnTo>
                      <a:pt x="2967" y="47"/>
                    </a:lnTo>
                    <a:lnTo>
                      <a:pt x="3014" y="47"/>
                    </a:lnTo>
                    <a:lnTo>
                      <a:pt x="3063" y="47"/>
                    </a:lnTo>
                    <a:lnTo>
                      <a:pt x="3127" y="47"/>
                    </a:lnTo>
                    <a:lnTo>
                      <a:pt x="3174" y="47"/>
                    </a:lnTo>
                    <a:lnTo>
                      <a:pt x="3223" y="47"/>
                    </a:lnTo>
                    <a:lnTo>
                      <a:pt x="3285" y="62"/>
                    </a:lnTo>
                    <a:lnTo>
                      <a:pt x="3334" y="79"/>
                    </a:lnTo>
                    <a:lnTo>
                      <a:pt x="3382" y="79"/>
                    </a:lnTo>
                    <a:lnTo>
                      <a:pt x="3429" y="79"/>
                    </a:lnTo>
                    <a:lnTo>
                      <a:pt x="3477" y="47"/>
                    </a:lnTo>
                    <a:lnTo>
                      <a:pt x="3525" y="32"/>
                    </a:lnTo>
                    <a:lnTo>
                      <a:pt x="3572" y="17"/>
                    </a:lnTo>
                    <a:lnTo>
                      <a:pt x="3619" y="0"/>
                    </a:lnTo>
                    <a:lnTo>
                      <a:pt x="3668" y="0"/>
                    </a:lnTo>
                    <a:lnTo>
                      <a:pt x="3717" y="17"/>
                    </a:lnTo>
                    <a:lnTo>
                      <a:pt x="3764" y="32"/>
                    </a:lnTo>
                    <a:lnTo>
                      <a:pt x="3828" y="47"/>
                    </a:lnTo>
                    <a:lnTo>
                      <a:pt x="3877" y="62"/>
                    </a:lnTo>
                    <a:lnTo>
                      <a:pt x="3924" y="62"/>
                    </a:lnTo>
                    <a:lnTo>
                      <a:pt x="3971" y="62"/>
                    </a:lnTo>
                    <a:lnTo>
                      <a:pt x="4020" y="62"/>
                    </a:lnTo>
                    <a:lnTo>
                      <a:pt x="4067" y="47"/>
                    </a:lnTo>
                    <a:lnTo>
                      <a:pt x="4116" y="47"/>
                    </a:lnTo>
                    <a:lnTo>
                      <a:pt x="4163" y="47"/>
                    </a:lnTo>
                    <a:lnTo>
                      <a:pt x="4212" y="47"/>
                    </a:lnTo>
                    <a:lnTo>
                      <a:pt x="4259" y="62"/>
                    </a:lnTo>
                    <a:lnTo>
                      <a:pt x="4306" y="79"/>
                    </a:lnTo>
                    <a:lnTo>
                      <a:pt x="4355" y="94"/>
                    </a:lnTo>
                    <a:lnTo>
                      <a:pt x="4402" y="94"/>
                    </a:lnTo>
                    <a:lnTo>
                      <a:pt x="4450" y="94"/>
                    </a:lnTo>
                    <a:lnTo>
                      <a:pt x="4497" y="62"/>
                    </a:lnTo>
                    <a:lnTo>
                      <a:pt x="4544" y="47"/>
                    </a:lnTo>
                    <a:lnTo>
                      <a:pt x="4593" y="47"/>
                    </a:lnTo>
                    <a:lnTo>
                      <a:pt x="4642" y="47"/>
                    </a:lnTo>
                    <a:lnTo>
                      <a:pt x="4689" y="47"/>
                    </a:lnTo>
                    <a:lnTo>
                      <a:pt x="4849" y="32"/>
                    </a:lnTo>
                    <a:close/>
                  </a:path>
                </a:pathLst>
              </a:custGeom>
              <a:solidFill>
                <a:srgbClr val="AEAEFF"/>
              </a:solidFill>
              <a:ln w="11113">
                <a:solidFill>
                  <a:srgbClr val="FFFFFF"/>
                </a:solidFill>
                <a:prstDash val="solid"/>
                <a:round/>
                <a:headEnd/>
                <a:tailEnd/>
              </a:ln>
            </p:spPr>
            <p:txBody>
              <a:bodyPr/>
              <a:lstStyle/>
              <a:p>
                <a:endParaRPr lang="de-CH" dirty="0"/>
              </a:p>
            </p:txBody>
          </p:sp>
          <p:sp>
            <p:nvSpPr>
              <p:cNvPr id="29708" name="Line 9"/>
              <p:cNvSpPr>
                <a:spLocks noChangeShapeType="1"/>
              </p:cNvSpPr>
              <p:nvPr/>
            </p:nvSpPr>
            <p:spPr bwMode="auto">
              <a:xfrm>
                <a:off x="1672" y="1759"/>
                <a:ext cx="1" cy="14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09" name="Line 10"/>
              <p:cNvSpPr>
                <a:spLocks noChangeShapeType="1"/>
              </p:cNvSpPr>
              <p:nvPr/>
            </p:nvSpPr>
            <p:spPr bwMode="auto">
              <a:xfrm>
                <a:off x="1672" y="3248"/>
                <a:ext cx="2424"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0" name="Line 11"/>
              <p:cNvSpPr>
                <a:spLocks noChangeShapeType="1"/>
              </p:cNvSpPr>
              <p:nvPr/>
            </p:nvSpPr>
            <p:spPr bwMode="auto">
              <a:xfrm flipV="1">
                <a:off x="4096" y="1759"/>
                <a:ext cx="1" cy="149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grpSp>
            <p:nvGrpSpPr>
              <p:cNvPr id="29711" name="Group 12"/>
              <p:cNvGrpSpPr>
                <a:grpSpLocks/>
              </p:cNvGrpSpPr>
              <p:nvPr/>
            </p:nvGrpSpPr>
            <p:grpSpPr bwMode="auto">
              <a:xfrm>
                <a:off x="2648" y="2334"/>
                <a:ext cx="602" cy="190"/>
                <a:chOff x="2648" y="2334"/>
                <a:chExt cx="602" cy="190"/>
              </a:xfrm>
            </p:grpSpPr>
            <p:sp>
              <p:nvSpPr>
                <p:cNvPr id="29759" name="Line 13"/>
                <p:cNvSpPr>
                  <a:spLocks noChangeShapeType="1"/>
                </p:cNvSpPr>
                <p:nvPr/>
              </p:nvSpPr>
              <p:spPr bwMode="auto">
                <a:xfrm>
                  <a:off x="2674" y="2426"/>
                  <a:ext cx="55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60" name="Freeform 14"/>
                <p:cNvSpPr>
                  <a:spLocks/>
                </p:cNvSpPr>
                <p:nvPr/>
              </p:nvSpPr>
              <p:spPr bwMode="auto">
                <a:xfrm>
                  <a:off x="2648" y="2410"/>
                  <a:ext cx="36" cy="33"/>
                </a:xfrm>
                <a:custGeom>
                  <a:avLst/>
                  <a:gdLst>
                    <a:gd name="T0" fmla="*/ 18 w 73"/>
                    <a:gd name="T1" fmla="*/ 0 h 65"/>
                    <a:gd name="T2" fmla="*/ 15 w 73"/>
                    <a:gd name="T3" fmla="*/ 8 h 65"/>
                    <a:gd name="T4" fmla="*/ 18 w 73"/>
                    <a:gd name="T5" fmla="*/ 17 h 65"/>
                    <a:gd name="T6" fmla="*/ 0 w 73"/>
                    <a:gd name="T7" fmla="*/ 8 h 65"/>
                    <a:gd name="T8" fmla="*/ 18 w 73"/>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65">
                      <a:moveTo>
                        <a:pt x="73" y="0"/>
                      </a:moveTo>
                      <a:lnTo>
                        <a:pt x="62" y="32"/>
                      </a:lnTo>
                      <a:lnTo>
                        <a:pt x="73" y="65"/>
                      </a:lnTo>
                      <a:lnTo>
                        <a:pt x="0" y="32"/>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61" name="Freeform 15"/>
                <p:cNvSpPr>
                  <a:spLocks/>
                </p:cNvSpPr>
                <p:nvPr/>
              </p:nvSpPr>
              <p:spPr bwMode="auto">
                <a:xfrm>
                  <a:off x="3214" y="2410"/>
                  <a:ext cx="36" cy="33"/>
                </a:xfrm>
                <a:custGeom>
                  <a:avLst/>
                  <a:gdLst>
                    <a:gd name="T0" fmla="*/ 0 w 74"/>
                    <a:gd name="T1" fmla="*/ 17 h 65"/>
                    <a:gd name="T2" fmla="*/ 2 w 74"/>
                    <a:gd name="T3" fmla="*/ 8 h 65"/>
                    <a:gd name="T4" fmla="*/ 0 w 74"/>
                    <a:gd name="T5" fmla="*/ 0 h 65"/>
                    <a:gd name="T6" fmla="*/ 18 w 74"/>
                    <a:gd name="T7" fmla="*/ 8 h 65"/>
                    <a:gd name="T8" fmla="*/ 0 w 74"/>
                    <a:gd name="T9" fmla="*/ 1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5">
                      <a:moveTo>
                        <a:pt x="0" y="65"/>
                      </a:moveTo>
                      <a:lnTo>
                        <a:pt x="10" y="32"/>
                      </a:lnTo>
                      <a:lnTo>
                        <a:pt x="0" y="0"/>
                      </a:lnTo>
                      <a:lnTo>
                        <a:pt x="74" y="32"/>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62" name="Oval 16"/>
                <p:cNvSpPr>
                  <a:spLocks noChangeArrowheads="1"/>
                </p:cNvSpPr>
                <p:nvPr/>
              </p:nvSpPr>
              <p:spPr bwMode="auto">
                <a:xfrm>
                  <a:off x="2856" y="2334"/>
                  <a:ext cx="193" cy="190"/>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12" name="Rectangle 17"/>
              <p:cNvSpPr>
                <a:spLocks noChangeArrowheads="1"/>
              </p:cNvSpPr>
              <p:nvPr/>
            </p:nvSpPr>
            <p:spPr bwMode="auto">
              <a:xfrm>
                <a:off x="2923" y="2310"/>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grpSp>
            <p:nvGrpSpPr>
              <p:cNvPr id="29713" name="Group 18"/>
              <p:cNvGrpSpPr>
                <a:grpSpLocks/>
              </p:cNvGrpSpPr>
              <p:nvPr/>
            </p:nvGrpSpPr>
            <p:grpSpPr bwMode="auto">
              <a:xfrm>
                <a:off x="2587" y="2712"/>
                <a:ext cx="601" cy="189"/>
                <a:chOff x="2587" y="2712"/>
                <a:chExt cx="601" cy="189"/>
              </a:xfrm>
            </p:grpSpPr>
            <p:sp>
              <p:nvSpPr>
                <p:cNvPr id="29755" name="Line 19"/>
                <p:cNvSpPr>
                  <a:spLocks noChangeShapeType="1"/>
                </p:cNvSpPr>
                <p:nvPr/>
              </p:nvSpPr>
              <p:spPr bwMode="auto">
                <a:xfrm>
                  <a:off x="2613" y="2807"/>
                  <a:ext cx="54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56" name="Freeform 20"/>
                <p:cNvSpPr>
                  <a:spLocks/>
                </p:cNvSpPr>
                <p:nvPr/>
              </p:nvSpPr>
              <p:spPr bwMode="auto">
                <a:xfrm>
                  <a:off x="2587" y="2790"/>
                  <a:ext cx="36" cy="33"/>
                </a:xfrm>
                <a:custGeom>
                  <a:avLst/>
                  <a:gdLst>
                    <a:gd name="T0" fmla="*/ 18 w 74"/>
                    <a:gd name="T1" fmla="*/ 0 h 66"/>
                    <a:gd name="T2" fmla="*/ 15 w 74"/>
                    <a:gd name="T3" fmla="*/ 9 h 66"/>
                    <a:gd name="T4" fmla="*/ 18 w 74"/>
                    <a:gd name="T5" fmla="*/ 17 h 66"/>
                    <a:gd name="T6" fmla="*/ 0 w 74"/>
                    <a:gd name="T7" fmla="*/ 9 h 66"/>
                    <a:gd name="T8" fmla="*/ 18 w 74"/>
                    <a:gd name="T9" fmla="*/ 0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6">
                      <a:moveTo>
                        <a:pt x="74" y="0"/>
                      </a:moveTo>
                      <a:lnTo>
                        <a:pt x="62" y="34"/>
                      </a:lnTo>
                      <a:lnTo>
                        <a:pt x="74" y="66"/>
                      </a:lnTo>
                      <a:lnTo>
                        <a:pt x="0" y="34"/>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7" name="Freeform 21"/>
                <p:cNvSpPr>
                  <a:spLocks/>
                </p:cNvSpPr>
                <p:nvPr/>
              </p:nvSpPr>
              <p:spPr bwMode="auto">
                <a:xfrm>
                  <a:off x="3152" y="2790"/>
                  <a:ext cx="36" cy="33"/>
                </a:xfrm>
                <a:custGeom>
                  <a:avLst/>
                  <a:gdLst>
                    <a:gd name="T0" fmla="*/ 0 w 74"/>
                    <a:gd name="T1" fmla="*/ 17 h 66"/>
                    <a:gd name="T2" fmla="*/ 3 w 74"/>
                    <a:gd name="T3" fmla="*/ 9 h 66"/>
                    <a:gd name="T4" fmla="*/ 0 w 74"/>
                    <a:gd name="T5" fmla="*/ 0 h 66"/>
                    <a:gd name="T6" fmla="*/ 18 w 74"/>
                    <a:gd name="T7" fmla="*/ 9 h 66"/>
                    <a:gd name="T8" fmla="*/ 0 w 74"/>
                    <a:gd name="T9" fmla="*/ 17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66">
                      <a:moveTo>
                        <a:pt x="0" y="66"/>
                      </a:moveTo>
                      <a:lnTo>
                        <a:pt x="12" y="34"/>
                      </a:lnTo>
                      <a:lnTo>
                        <a:pt x="0" y="0"/>
                      </a:lnTo>
                      <a:lnTo>
                        <a:pt x="74" y="34"/>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8" name="Oval 22"/>
                <p:cNvSpPr>
                  <a:spLocks noChangeArrowheads="1"/>
                </p:cNvSpPr>
                <p:nvPr/>
              </p:nvSpPr>
              <p:spPr bwMode="auto">
                <a:xfrm>
                  <a:off x="2779" y="2712"/>
                  <a:ext cx="193" cy="189"/>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14" name="Rectangle 23"/>
              <p:cNvSpPr>
                <a:spLocks noChangeArrowheads="1"/>
              </p:cNvSpPr>
              <p:nvPr/>
            </p:nvSpPr>
            <p:spPr bwMode="auto">
              <a:xfrm>
                <a:off x="2833" y="2714"/>
                <a:ext cx="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sp>
            <p:nvSpPr>
              <p:cNvPr id="29715" name="Line 24"/>
              <p:cNvSpPr>
                <a:spLocks noChangeShapeType="1"/>
              </p:cNvSpPr>
              <p:nvPr/>
            </p:nvSpPr>
            <p:spPr bwMode="auto">
              <a:xfrm>
                <a:off x="1869" y="2699"/>
                <a:ext cx="357" cy="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6" name="Line 25"/>
              <p:cNvSpPr>
                <a:spLocks noChangeShapeType="1"/>
              </p:cNvSpPr>
              <p:nvPr/>
            </p:nvSpPr>
            <p:spPr bwMode="auto">
              <a:xfrm>
                <a:off x="2231" y="2593"/>
                <a:ext cx="1" cy="4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7" name="Line 26"/>
              <p:cNvSpPr>
                <a:spLocks noChangeShapeType="1"/>
              </p:cNvSpPr>
              <p:nvPr/>
            </p:nvSpPr>
            <p:spPr bwMode="auto">
              <a:xfrm flipV="1">
                <a:off x="2231" y="2344"/>
                <a:ext cx="447" cy="24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8" name="Line 27"/>
              <p:cNvSpPr>
                <a:spLocks noChangeShapeType="1"/>
              </p:cNvSpPr>
              <p:nvPr/>
            </p:nvSpPr>
            <p:spPr bwMode="auto">
              <a:xfrm flipV="1">
                <a:off x="2231" y="2842"/>
                <a:ext cx="447" cy="2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19" name="Line 28"/>
              <p:cNvSpPr>
                <a:spLocks noChangeShapeType="1"/>
              </p:cNvSpPr>
              <p:nvPr/>
            </p:nvSpPr>
            <p:spPr bwMode="auto">
              <a:xfrm>
                <a:off x="2678" y="2344"/>
                <a:ext cx="1" cy="49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grpSp>
            <p:nvGrpSpPr>
              <p:cNvPr id="29720" name="Group 29"/>
              <p:cNvGrpSpPr>
                <a:grpSpLocks/>
              </p:cNvGrpSpPr>
              <p:nvPr/>
            </p:nvGrpSpPr>
            <p:grpSpPr bwMode="auto">
              <a:xfrm>
                <a:off x="2292" y="2920"/>
                <a:ext cx="601" cy="190"/>
                <a:chOff x="2292" y="2920"/>
                <a:chExt cx="601" cy="190"/>
              </a:xfrm>
            </p:grpSpPr>
            <p:sp>
              <p:nvSpPr>
                <p:cNvPr id="29751" name="Line 30"/>
                <p:cNvSpPr>
                  <a:spLocks noChangeShapeType="1"/>
                </p:cNvSpPr>
                <p:nvPr/>
              </p:nvSpPr>
              <p:spPr bwMode="auto">
                <a:xfrm>
                  <a:off x="2318" y="3012"/>
                  <a:ext cx="5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52" name="Freeform 31"/>
                <p:cNvSpPr>
                  <a:spLocks/>
                </p:cNvSpPr>
                <p:nvPr/>
              </p:nvSpPr>
              <p:spPr bwMode="auto">
                <a:xfrm>
                  <a:off x="2292" y="2995"/>
                  <a:ext cx="36" cy="33"/>
                </a:xfrm>
                <a:custGeom>
                  <a:avLst/>
                  <a:gdLst>
                    <a:gd name="T0" fmla="*/ 18 w 73"/>
                    <a:gd name="T1" fmla="*/ 0 h 65"/>
                    <a:gd name="T2" fmla="*/ 15 w 73"/>
                    <a:gd name="T3" fmla="*/ 9 h 65"/>
                    <a:gd name="T4" fmla="*/ 18 w 73"/>
                    <a:gd name="T5" fmla="*/ 17 h 65"/>
                    <a:gd name="T6" fmla="*/ 0 w 73"/>
                    <a:gd name="T7" fmla="*/ 9 h 65"/>
                    <a:gd name="T8" fmla="*/ 18 w 73"/>
                    <a:gd name="T9" fmla="*/ 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65">
                      <a:moveTo>
                        <a:pt x="73" y="0"/>
                      </a:moveTo>
                      <a:lnTo>
                        <a:pt x="62" y="33"/>
                      </a:lnTo>
                      <a:lnTo>
                        <a:pt x="73" y="65"/>
                      </a:lnTo>
                      <a:lnTo>
                        <a:pt x="0" y="33"/>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3" name="Freeform 32"/>
                <p:cNvSpPr>
                  <a:spLocks/>
                </p:cNvSpPr>
                <p:nvPr/>
              </p:nvSpPr>
              <p:spPr bwMode="auto">
                <a:xfrm>
                  <a:off x="2856" y="2995"/>
                  <a:ext cx="37" cy="33"/>
                </a:xfrm>
                <a:custGeom>
                  <a:avLst/>
                  <a:gdLst>
                    <a:gd name="T0" fmla="*/ 0 w 75"/>
                    <a:gd name="T1" fmla="*/ 17 h 65"/>
                    <a:gd name="T2" fmla="*/ 2 w 75"/>
                    <a:gd name="T3" fmla="*/ 9 h 65"/>
                    <a:gd name="T4" fmla="*/ 0 w 75"/>
                    <a:gd name="T5" fmla="*/ 0 h 65"/>
                    <a:gd name="T6" fmla="*/ 18 w 75"/>
                    <a:gd name="T7" fmla="*/ 9 h 65"/>
                    <a:gd name="T8" fmla="*/ 0 w 75"/>
                    <a:gd name="T9" fmla="*/ 17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65">
                      <a:moveTo>
                        <a:pt x="0" y="65"/>
                      </a:moveTo>
                      <a:lnTo>
                        <a:pt x="11" y="33"/>
                      </a:lnTo>
                      <a:lnTo>
                        <a:pt x="0" y="0"/>
                      </a:lnTo>
                      <a:lnTo>
                        <a:pt x="75" y="33"/>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4" name="Oval 33"/>
                <p:cNvSpPr>
                  <a:spLocks noChangeArrowheads="1"/>
                </p:cNvSpPr>
                <p:nvPr/>
              </p:nvSpPr>
              <p:spPr bwMode="auto">
                <a:xfrm>
                  <a:off x="2499" y="2920"/>
                  <a:ext cx="193" cy="190"/>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21" name="Rectangle 34"/>
              <p:cNvSpPr>
                <a:spLocks noChangeArrowheads="1"/>
              </p:cNvSpPr>
              <p:nvPr/>
            </p:nvSpPr>
            <p:spPr bwMode="auto">
              <a:xfrm>
                <a:off x="2565" y="2898"/>
                <a:ext cx="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grpSp>
            <p:nvGrpSpPr>
              <p:cNvPr id="29722" name="Group 35"/>
              <p:cNvGrpSpPr>
                <a:grpSpLocks/>
              </p:cNvGrpSpPr>
              <p:nvPr/>
            </p:nvGrpSpPr>
            <p:grpSpPr bwMode="auto">
              <a:xfrm>
                <a:off x="2328" y="2481"/>
                <a:ext cx="603" cy="191"/>
                <a:chOff x="2328" y="2481"/>
                <a:chExt cx="603" cy="191"/>
              </a:xfrm>
            </p:grpSpPr>
            <p:sp>
              <p:nvSpPr>
                <p:cNvPr id="29747" name="Line 36"/>
                <p:cNvSpPr>
                  <a:spLocks noChangeShapeType="1"/>
                </p:cNvSpPr>
                <p:nvPr/>
              </p:nvSpPr>
              <p:spPr bwMode="auto">
                <a:xfrm>
                  <a:off x="2355" y="2576"/>
                  <a:ext cx="549"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48" name="Freeform 37"/>
                <p:cNvSpPr>
                  <a:spLocks/>
                </p:cNvSpPr>
                <p:nvPr/>
              </p:nvSpPr>
              <p:spPr bwMode="auto">
                <a:xfrm>
                  <a:off x="2328" y="2559"/>
                  <a:ext cx="38" cy="34"/>
                </a:xfrm>
                <a:custGeom>
                  <a:avLst/>
                  <a:gdLst>
                    <a:gd name="T0" fmla="*/ 19 w 76"/>
                    <a:gd name="T1" fmla="*/ 0 h 67"/>
                    <a:gd name="T2" fmla="*/ 16 w 76"/>
                    <a:gd name="T3" fmla="*/ 9 h 67"/>
                    <a:gd name="T4" fmla="*/ 19 w 76"/>
                    <a:gd name="T5" fmla="*/ 17 h 67"/>
                    <a:gd name="T6" fmla="*/ 0 w 76"/>
                    <a:gd name="T7" fmla="*/ 9 h 67"/>
                    <a:gd name="T8" fmla="*/ 19 w 76"/>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67">
                      <a:moveTo>
                        <a:pt x="76" y="0"/>
                      </a:moveTo>
                      <a:lnTo>
                        <a:pt x="64" y="33"/>
                      </a:lnTo>
                      <a:lnTo>
                        <a:pt x="76" y="67"/>
                      </a:lnTo>
                      <a:lnTo>
                        <a:pt x="0" y="33"/>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49" name="Freeform 38"/>
                <p:cNvSpPr>
                  <a:spLocks/>
                </p:cNvSpPr>
                <p:nvPr/>
              </p:nvSpPr>
              <p:spPr bwMode="auto">
                <a:xfrm>
                  <a:off x="2893" y="2559"/>
                  <a:ext cx="38" cy="34"/>
                </a:xfrm>
                <a:custGeom>
                  <a:avLst/>
                  <a:gdLst>
                    <a:gd name="T0" fmla="*/ 0 w 76"/>
                    <a:gd name="T1" fmla="*/ 17 h 67"/>
                    <a:gd name="T2" fmla="*/ 3 w 76"/>
                    <a:gd name="T3" fmla="*/ 9 h 67"/>
                    <a:gd name="T4" fmla="*/ 0 w 76"/>
                    <a:gd name="T5" fmla="*/ 0 h 67"/>
                    <a:gd name="T6" fmla="*/ 19 w 76"/>
                    <a:gd name="T7" fmla="*/ 9 h 67"/>
                    <a:gd name="T8" fmla="*/ 0 w 76"/>
                    <a:gd name="T9" fmla="*/ 17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67">
                      <a:moveTo>
                        <a:pt x="0" y="67"/>
                      </a:moveTo>
                      <a:lnTo>
                        <a:pt x="12" y="33"/>
                      </a:lnTo>
                      <a:lnTo>
                        <a:pt x="0" y="0"/>
                      </a:lnTo>
                      <a:lnTo>
                        <a:pt x="76" y="33"/>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50" name="Oval 39"/>
                <p:cNvSpPr>
                  <a:spLocks noChangeArrowheads="1"/>
                </p:cNvSpPr>
                <p:nvPr/>
              </p:nvSpPr>
              <p:spPr bwMode="auto">
                <a:xfrm>
                  <a:off x="2520" y="2481"/>
                  <a:ext cx="193" cy="191"/>
                </a:xfrm>
                <a:prstGeom prst="ellipse">
                  <a:avLst/>
                </a:prstGeom>
                <a:solidFill>
                  <a:srgbClr val="FFFFFF"/>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sp>
            <p:nvSpPr>
              <p:cNvPr id="29723" name="Rectangle 40"/>
              <p:cNvSpPr>
                <a:spLocks noChangeArrowheads="1"/>
              </p:cNvSpPr>
              <p:nvPr/>
            </p:nvSpPr>
            <p:spPr bwMode="auto">
              <a:xfrm>
                <a:off x="2565" y="2478"/>
                <a:ext cx="9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dirty="0">
                    <a:solidFill>
                      <a:srgbClr val="000000"/>
                    </a:solidFill>
                  </a:rPr>
                  <a:t>+</a:t>
                </a:r>
                <a:endParaRPr lang="en-GB" altLang="de-DE" dirty="0"/>
              </a:p>
            </p:txBody>
          </p:sp>
          <p:sp>
            <p:nvSpPr>
              <p:cNvPr id="29724" name="Rectangle 41"/>
              <p:cNvSpPr>
                <a:spLocks noChangeArrowheads="1"/>
              </p:cNvSpPr>
              <p:nvPr/>
            </p:nvSpPr>
            <p:spPr bwMode="auto">
              <a:xfrm>
                <a:off x="3056" y="2710"/>
                <a:ext cx="157" cy="186"/>
              </a:xfrm>
              <a:prstGeom prst="rect">
                <a:avLst/>
              </a:prstGeom>
              <a:solidFill>
                <a:srgbClr val="AEAEFF"/>
              </a:solidFill>
              <a:ln w="11113">
                <a:solidFill>
                  <a:srgbClr val="AEAE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9725" name="Line 42"/>
              <p:cNvSpPr>
                <a:spLocks noChangeShapeType="1"/>
              </p:cNvSpPr>
              <p:nvPr/>
            </p:nvSpPr>
            <p:spPr bwMode="auto">
              <a:xfrm>
                <a:off x="3048" y="2587"/>
                <a:ext cx="1" cy="49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6" name="Line 43"/>
              <p:cNvSpPr>
                <a:spLocks noChangeShapeType="1"/>
              </p:cNvSpPr>
              <p:nvPr/>
            </p:nvSpPr>
            <p:spPr bwMode="auto">
              <a:xfrm flipV="1">
                <a:off x="3048" y="2339"/>
                <a:ext cx="447" cy="24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7" name="Line 44"/>
              <p:cNvSpPr>
                <a:spLocks noChangeShapeType="1"/>
              </p:cNvSpPr>
              <p:nvPr/>
            </p:nvSpPr>
            <p:spPr bwMode="auto">
              <a:xfrm flipV="1">
                <a:off x="3048" y="2836"/>
                <a:ext cx="447" cy="2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8" name="Line 45"/>
              <p:cNvSpPr>
                <a:spLocks noChangeShapeType="1"/>
              </p:cNvSpPr>
              <p:nvPr/>
            </p:nvSpPr>
            <p:spPr bwMode="auto">
              <a:xfrm>
                <a:off x="3495" y="2339"/>
                <a:ext cx="1" cy="49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29" name="Line 46"/>
              <p:cNvSpPr>
                <a:spLocks noChangeShapeType="1"/>
              </p:cNvSpPr>
              <p:nvPr/>
            </p:nvSpPr>
            <p:spPr bwMode="auto">
              <a:xfrm flipV="1">
                <a:off x="3298" y="2694"/>
                <a:ext cx="60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0" name="Line 47"/>
              <p:cNvSpPr>
                <a:spLocks noChangeShapeType="1"/>
              </p:cNvSpPr>
              <p:nvPr/>
            </p:nvSpPr>
            <p:spPr bwMode="auto">
              <a:xfrm>
                <a:off x="1864" y="1322"/>
                <a:ext cx="1" cy="1384"/>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1" name="Line 48"/>
              <p:cNvSpPr>
                <a:spLocks noChangeShapeType="1"/>
              </p:cNvSpPr>
              <p:nvPr/>
            </p:nvSpPr>
            <p:spPr bwMode="auto">
              <a:xfrm>
                <a:off x="3894" y="1328"/>
                <a:ext cx="1" cy="137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2" name="Rectangle 49"/>
              <p:cNvSpPr>
                <a:spLocks noChangeArrowheads="1"/>
              </p:cNvSpPr>
              <p:nvPr/>
            </p:nvSpPr>
            <p:spPr bwMode="auto">
              <a:xfrm>
                <a:off x="2112" y="1081"/>
                <a:ext cx="506" cy="492"/>
              </a:xfrm>
              <a:prstGeom prst="rect">
                <a:avLst/>
              </a:prstGeom>
              <a:solidFill>
                <a:srgbClr val="FFA6A6"/>
              </a:solidFill>
              <a:ln w="11113">
                <a:solidFill>
                  <a:srgbClr val="0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29733" name="Oval 50"/>
              <p:cNvSpPr>
                <a:spLocks noChangeArrowheads="1"/>
              </p:cNvSpPr>
              <p:nvPr/>
            </p:nvSpPr>
            <p:spPr bwMode="auto">
              <a:xfrm>
                <a:off x="3065" y="1081"/>
                <a:ext cx="508" cy="492"/>
              </a:xfrm>
              <a:prstGeom prst="ellipse">
                <a:avLst/>
              </a:prstGeom>
              <a:solidFill>
                <a:srgbClr val="84FF84"/>
              </a:solidFill>
              <a:ln w="11113">
                <a:solidFill>
                  <a:srgbClr val="000000"/>
                </a:solidFill>
                <a:round/>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grpSp>
            <p:nvGrpSpPr>
              <p:cNvPr id="29734" name="Group 51"/>
              <p:cNvGrpSpPr>
                <a:grpSpLocks/>
              </p:cNvGrpSpPr>
              <p:nvPr/>
            </p:nvGrpSpPr>
            <p:grpSpPr bwMode="auto">
              <a:xfrm>
                <a:off x="2239" y="1143"/>
                <a:ext cx="254" cy="370"/>
                <a:chOff x="2239" y="1143"/>
                <a:chExt cx="254" cy="370"/>
              </a:xfrm>
            </p:grpSpPr>
            <p:sp>
              <p:nvSpPr>
                <p:cNvPr id="29743" name="Arc 52"/>
                <p:cNvSpPr>
                  <a:spLocks/>
                </p:cNvSpPr>
                <p:nvPr/>
              </p:nvSpPr>
              <p:spPr bwMode="auto">
                <a:xfrm>
                  <a:off x="2302" y="1143"/>
                  <a:ext cx="63" cy="185"/>
                </a:xfrm>
                <a:custGeom>
                  <a:avLst/>
                  <a:gdLst>
                    <a:gd name="T0" fmla="*/ 0 w 21600"/>
                    <a:gd name="T1" fmla="*/ 0 h 21600"/>
                    <a:gd name="T2" fmla="*/ 0 w 21600"/>
                    <a:gd name="T3" fmla="*/ 2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882" y="0"/>
                        <a:pt x="21534" y="9598"/>
                        <a:pt x="21599" y="21481"/>
                      </a:cubicBezTo>
                    </a:path>
                    <a:path w="21600" h="21600" stroke="0" extrusionOk="0">
                      <a:moveTo>
                        <a:pt x="-1" y="0"/>
                      </a:moveTo>
                      <a:cubicBezTo>
                        <a:pt x="11882" y="0"/>
                        <a:pt x="21534" y="9598"/>
                        <a:pt x="21599" y="21481"/>
                      </a:cubicBezTo>
                      <a:lnTo>
                        <a:pt x="0" y="21600"/>
                      </a:lnTo>
                      <a:lnTo>
                        <a:pt x="-1"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sp>
              <p:nvSpPr>
                <p:cNvPr id="29744" name="Arc 53"/>
                <p:cNvSpPr>
                  <a:spLocks/>
                </p:cNvSpPr>
                <p:nvPr/>
              </p:nvSpPr>
              <p:spPr bwMode="auto">
                <a:xfrm>
                  <a:off x="2239" y="1143"/>
                  <a:ext cx="63" cy="185"/>
                </a:xfrm>
                <a:custGeom>
                  <a:avLst/>
                  <a:gdLst>
                    <a:gd name="T0" fmla="*/ 0 w 21600"/>
                    <a:gd name="T1" fmla="*/ 2 h 21600"/>
                    <a:gd name="T2" fmla="*/ 0 w 21600"/>
                    <a:gd name="T3" fmla="*/ 0 h 21600"/>
                    <a:gd name="T4" fmla="*/ 0 w 21600"/>
                    <a:gd name="T5" fmla="*/ 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sp>
              <p:nvSpPr>
                <p:cNvPr id="29745" name="Arc 54"/>
                <p:cNvSpPr>
                  <a:spLocks/>
                </p:cNvSpPr>
                <p:nvPr/>
              </p:nvSpPr>
              <p:spPr bwMode="auto">
                <a:xfrm>
                  <a:off x="2367" y="1328"/>
                  <a:ext cx="63" cy="185"/>
                </a:xfrm>
                <a:custGeom>
                  <a:avLst/>
                  <a:gdLst>
                    <a:gd name="T0" fmla="*/ 0 w 21600"/>
                    <a:gd name="T1" fmla="*/ 2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sp>
              <p:nvSpPr>
                <p:cNvPr id="29746" name="Arc 55"/>
                <p:cNvSpPr>
                  <a:spLocks/>
                </p:cNvSpPr>
                <p:nvPr/>
              </p:nvSpPr>
              <p:spPr bwMode="auto">
                <a:xfrm>
                  <a:off x="2430" y="1327"/>
                  <a:ext cx="63" cy="186"/>
                </a:xfrm>
                <a:custGeom>
                  <a:avLst/>
                  <a:gdLst>
                    <a:gd name="T0" fmla="*/ 0 w 21600"/>
                    <a:gd name="T1" fmla="*/ 0 h 21719"/>
                    <a:gd name="T2" fmla="*/ 0 w 21600"/>
                    <a:gd name="T3" fmla="*/ 2 h 21719"/>
                    <a:gd name="T4" fmla="*/ 0 w 21600"/>
                    <a:gd name="T5" fmla="*/ 0 h 21719"/>
                    <a:gd name="T6" fmla="*/ 0 60000 65536"/>
                    <a:gd name="T7" fmla="*/ 0 60000 65536"/>
                    <a:gd name="T8" fmla="*/ 0 60000 65536"/>
                  </a:gdLst>
                  <a:ahLst/>
                  <a:cxnLst>
                    <a:cxn ang="T6">
                      <a:pos x="T0" y="T1"/>
                    </a:cxn>
                    <a:cxn ang="T7">
                      <a:pos x="T2" y="T3"/>
                    </a:cxn>
                    <a:cxn ang="T8">
                      <a:pos x="T4" y="T5"/>
                    </a:cxn>
                  </a:cxnLst>
                  <a:rect l="0" t="0" r="r" b="b"/>
                  <a:pathLst>
                    <a:path w="21600" h="21719" fill="none" extrusionOk="0">
                      <a:moveTo>
                        <a:pt x="21599" y="0"/>
                      </a:moveTo>
                      <a:cubicBezTo>
                        <a:pt x="21599" y="39"/>
                        <a:pt x="21600" y="79"/>
                        <a:pt x="21600" y="119"/>
                      </a:cubicBezTo>
                      <a:cubicBezTo>
                        <a:pt x="21600" y="12048"/>
                        <a:pt x="11929" y="21718"/>
                        <a:pt x="0" y="21719"/>
                      </a:cubicBezTo>
                    </a:path>
                    <a:path w="21600" h="21719" stroke="0" extrusionOk="0">
                      <a:moveTo>
                        <a:pt x="21599" y="0"/>
                      </a:moveTo>
                      <a:cubicBezTo>
                        <a:pt x="21599" y="39"/>
                        <a:pt x="21600" y="79"/>
                        <a:pt x="21600" y="119"/>
                      </a:cubicBezTo>
                      <a:cubicBezTo>
                        <a:pt x="21600" y="12048"/>
                        <a:pt x="11929" y="21718"/>
                        <a:pt x="0" y="21719"/>
                      </a:cubicBezTo>
                      <a:lnTo>
                        <a:pt x="0" y="119"/>
                      </a:lnTo>
                      <a:lnTo>
                        <a:pt x="21599" y="0"/>
                      </a:lnTo>
                      <a:close/>
                    </a:path>
                  </a:pathLst>
                </a:custGeom>
                <a:noFill/>
                <a:ln w="238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dirty="0"/>
                </a:p>
              </p:txBody>
            </p:sp>
          </p:grpSp>
          <p:sp>
            <p:nvSpPr>
              <p:cNvPr id="29735" name="Line 56"/>
              <p:cNvSpPr>
                <a:spLocks noChangeShapeType="1"/>
              </p:cNvSpPr>
              <p:nvPr/>
            </p:nvSpPr>
            <p:spPr bwMode="auto">
              <a:xfrm>
                <a:off x="1852" y="1327"/>
                <a:ext cx="256"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6" name="Line 57"/>
              <p:cNvSpPr>
                <a:spLocks noChangeShapeType="1"/>
              </p:cNvSpPr>
              <p:nvPr/>
            </p:nvSpPr>
            <p:spPr bwMode="auto">
              <a:xfrm>
                <a:off x="2617" y="1327"/>
                <a:ext cx="448"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7" name="Line 58"/>
              <p:cNvSpPr>
                <a:spLocks noChangeShapeType="1"/>
              </p:cNvSpPr>
              <p:nvPr/>
            </p:nvSpPr>
            <p:spPr bwMode="auto">
              <a:xfrm>
                <a:off x="3574" y="1327"/>
                <a:ext cx="32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8" name="Line 59"/>
              <p:cNvSpPr>
                <a:spLocks noChangeShapeType="1"/>
              </p:cNvSpPr>
              <p:nvPr/>
            </p:nvSpPr>
            <p:spPr bwMode="auto">
              <a:xfrm flipH="1">
                <a:off x="3191" y="1187"/>
                <a:ext cx="224" cy="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29739" name="Freeform 60"/>
              <p:cNvSpPr>
                <a:spLocks/>
              </p:cNvSpPr>
              <p:nvPr/>
            </p:nvSpPr>
            <p:spPr bwMode="auto">
              <a:xfrm>
                <a:off x="3384" y="1142"/>
                <a:ext cx="63" cy="77"/>
              </a:xfrm>
              <a:custGeom>
                <a:avLst/>
                <a:gdLst>
                  <a:gd name="T0" fmla="*/ 20 w 126"/>
                  <a:gd name="T1" fmla="*/ 38 h 156"/>
                  <a:gd name="T2" fmla="*/ 13 w 126"/>
                  <a:gd name="T3" fmla="*/ 27 h 156"/>
                  <a:gd name="T4" fmla="*/ 0 w 126"/>
                  <a:gd name="T5" fmla="*/ 24 h 156"/>
                  <a:gd name="T6" fmla="*/ 32 w 126"/>
                  <a:gd name="T7" fmla="*/ 0 h 156"/>
                  <a:gd name="T8" fmla="*/ 20 w 126"/>
                  <a:gd name="T9" fmla="*/ 38 h 1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156">
                    <a:moveTo>
                      <a:pt x="77" y="156"/>
                    </a:moveTo>
                    <a:lnTo>
                      <a:pt x="51" y="111"/>
                    </a:lnTo>
                    <a:lnTo>
                      <a:pt x="0" y="97"/>
                    </a:lnTo>
                    <a:lnTo>
                      <a:pt x="126" y="0"/>
                    </a:lnTo>
                    <a:lnTo>
                      <a:pt x="77" y="1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dirty="0"/>
              </a:p>
            </p:txBody>
          </p:sp>
          <p:sp>
            <p:nvSpPr>
              <p:cNvPr id="29740" name="Rectangle 61"/>
              <p:cNvSpPr>
                <a:spLocks noChangeArrowheads="1"/>
              </p:cNvSpPr>
              <p:nvPr/>
            </p:nvSpPr>
            <p:spPr bwMode="auto">
              <a:xfrm>
                <a:off x="2274" y="1590"/>
                <a:ext cx="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b="1" dirty="0">
                    <a:solidFill>
                      <a:srgbClr val="FF0000"/>
                    </a:solidFill>
                  </a:rPr>
                  <a:t>U</a:t>
                </a:r>
                <a:endParaRPr lang="en-GB" altLang="de-DE" sz="2400" dirty="0"/>
              </a:p>
            </p:txBody>
          </p:sp>
          <p:sp>
            <p:nvSpPr>
              <p:cNvPr id="29741" name="Rectangle 62"/>
              <p:cNvSpPr>
                <a:spLocks noChangeArrowheads="1"/>
              </p:cNvSpPr>
              <p:nvPr/>
            </p:nvSpPr>
            <p:spPr bwMode="auto">
              <a:xfrm>
                <a:off x="3264" y="1595"/>
                <a:ext cx="3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b="1" dirty="0">
                    <a:solidFill>
                      <a:srgbClr val="FF0000"/>
                    </a:solidFill>
                  </a:rPr>
                  <a:t>I</a:t>
                </a:r>
                <a:endParaRPr lang="en-GB" altLang="de-DE" sz="2400" dirty="0"/>
              </a:p>
            </p:txBody>
          </p:sp>
          <p:sp>
            <p:nvSpPr>
              <p:cNvPr id="29742" name="Rectangle 63"/>
              <p:cNvSpPr>
                <a:spLocks noChangeArrowheads="1"/>
              </p:cNvSpPr>
              <p:nvPr/>
            </p:nvSpPr>
            <p:spPr bwMode="auto">
              <a:xfrm>
                <a:off x="2789" y="2028"/>
                <a:ext cx="9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b="1" dirty="0">
                    <a:solidFill>
                      <a:srgbClr val="FF0000"/>
                    </a:solidFill>
                  </a:rPr>
                  <a:t>R</a:t>
                </a:r>
                <a:endParaRPr lang="en-GB" altLang="de-DE" sz="2400" dirty="0"/>
              </a:p>
            </p:txBody>
          </p:sp>
        </p:grpSp>
        <p:sp>
          <p:nvSpPr>
            <p:cNvPr id="29705" name="Rectangle 64"/>
            <p:cNvSpPr>
              <a:spLocks noChangeArrowheads="1"/>
            </p:cNvSpPr>
            <p:nvPr/>
          </p:nvSpPr>
          <p:spPr bwMode="auto">
            <a:xfrm>
              <a:off x="1852" y="3424"/>
              <a:ext cx="196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dirty="0">
                  <a:solidFill>
                    <a:srgbClr val="FF0000"/>
                  </a:solidFill>
                </a:rPr>
                <a:t>Ohm'sches Gesetz:</a:t>
              </a:r>
              <a:endParaRPr lang="en-GB" altLang="de-DE" sz="2400" dirty="0"/>
            </a:p>
          </p:txBody>
        </p:sp>
        <p:sp>
          <p:nvSpPr>
            <p:cNvPr id="29706" name="Rectangle 65"/>
            <p:cNvSpPr>
              <a:spLocks noChangeArrowheads="1"/>
            </p:cNvSpPr>
            <p:nvPr/>
          </p:nvSpPr>
          <p:spPr bwMode="auto">
            <a:xfrm>
              <a:off x="3134" y="3414"/>
              <a:ext cx="5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de-DE" sz="1700" dirty="0">
                  <a:solidFill>
                    <a:srgbClr val="FF0000"/>
                  </a:solidFill>
                </a:rPr>
                <a:t>R  =  U / I</a:t>
              </a:r>
              <a:endParaRPr lang="en-GB" altLang="de-DE" sz="2400" dirty="0"/>
            </a:p>
          </p:txBody>
        </p:sp>
      </p:grpSp>
      <p:sp>
        <p:nvSpPr>
          <p:cNvPr id="2" name="Textfeld 1"/>
          <p:cNvSpPr txBox="1"/>
          <p:nvPr/>
        </p:nvSpPr>
        <p:spPr>
          <a:xfrm>
            <a:off x="971599" y="1124744"/>
            <a:ext cx="5159326" cy="523220"/>
          </a:xfrm>
          <a:prstGeom prst="rect">
            <a:avLst/>
          </a:prstGeom>
          <a:noFill/>
        </p:spPr>
        <p:txBody>
          <a:bodyPr wrap="square" rtlCol="0">
            <a:spAutoFit/>
          </a:bodyPr>
          <a:lstStyle/>
          <a:p>
            <a:r>
              <a:rPr lang="de-CH" sz="2800" dirty="0"/>
              <a:t>Aufbau einer Leitwertmessung</a:t>
            </a:r>
          </a:p>
        </p:txBody>
      </p:sp>
      <p:sp>
        <p:nvSpPr>
          <p:cNvPr id="66"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53933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11560" y="123825"/>
            <a:ext cx="6376615"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algn="l" eaLnBrk="1" hangingPunct="1"/>
            <a:r>
              <a:rPr lang="de-CH" altLang="de-DE" sz="3200" dirty="0"/>
              <a:t>Leitwert Beispiele</a:t>
            </a:r>
          </a:p>
        </p:txBody>
      </p:sp>
      <p:grpSp>
        <p:nvGrpSpPr>
          <p:cNvPr id="33795" name="Group 4"/>
          <p:cNvGrpSpPr>
            <a:grpSpLocks/>
          </p:cNvGrpSpPr>
          <p:nvPr/>
        </p:nvGrpSpPr>
        <p:grpSpPr bwMode="auto">
          <a:xfrm>
            <a:off x="1474788" y="1204913"/>
            <a:ext cx="6192837" cy="4448175"/>
            <a:chOff x="929" y="583"/>
            <a:chExt cx="3901" cy="3048"/>
          </a:xfrm>
        </p:grpSpPr>
        <p:sp>
          <p:nvSpPr>
            <p:cNvPr id="33798" name="Rectangle 5"/>
            <p:cNvSpPr>
              <a:spLocks noChangeArrowheads="1"/>
            </p:cNvSpPr>
            <p:nvPr/>
          </p:nvSpPr>
          <p:spPr bwMode="auto">
            <a:xfrm>
              <a:off x="930" y="585"/>
              <a:ext cx="3897" cy="3043"/>
            </a:xfrm>
            <a:prstGeom prst="rect">
              <a:avLst/>
            </a:prstGeom>
            <a:solidFill>
              <a:srgbClr val="FFFFFF"/>
            </a:solidFill>
            <a:ln w="9525">
              <a:solidFill>
                <a:srgbClr val="0000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799" name="Line 6"/>
            <p:cNvSpPr>
              <a:spLocks noChangeShapeType="1"/>
            </p:cNvSpPr>
            <p:nvPr/>
          </p:nvSpPr>
          <p:spPr bwMode="auto">
            <a:xfrm>
              <a:off x="3145"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0" name="Line 7"/>
            <p:cNvSpPr>
              <a:spLocks noChangeShapeType="1"/>
            </p:cNvSpPr>
            <p:nvPr/>
          </p:nvSpPr>
          <p:spPr bwMode="auto">
            <a:xfrm>
              <a:off x="3588"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1" name="Line 8"/>
            <p:cNvSpPr>
              <a:spLocks noChangeShapeType="1"/>
            </p:cNvSpPr>
            <p:nvPr/>
          </p:nvSpPr>
          <p:spPr bwMode="auto">
            <a:xfrm>
              <a:off x="4031"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2" name="Line 9"/>
            <p:cNvSpPr>
              <a:spLocks noChangeShapeType="1"/>
            </p:cNvSpPr>
            <p:nvPr/>
          </p:nvSpPr>
          <p:spPr bwMode="auto">
            <a:xfrm>
              <a:off x="4475"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3" name="Line 10"/>
            <p:cNvSpPr>
              <a:spLocks noChangeShapeType="1"/>
            </p:cNvSpPr>
            <p:nvPr/>
          </p:nvSpPr>
          <p:spPr bwMode="auto">
            <a:xfrm>
              <a:off x="2701"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4" name="Line 11"/>
            <p:cNvSpPr>
              <a:spLocks noChangeShapeType="1"/>
            </p:cNvSpPr>
            <p:nvPr/>
          </p:nvSpPr>
          <p:spPr bwMode="auto">
            <a:xfrm>
              <a:off x="2258"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5" name="Line 12"/>
            <p:cNvSpPr>
              <a:spLocks noChangeShapeType="1"/>
            </p:cNvSpPr>
            <p:nvPr/>
          </p:nvSpPr>
          <p:spPr bwMode="auto">
            <a:xfrm>
              <a:off x="1815"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6" name="Line 13"/>
            <p:cNvSpPr>
              <a:spLocks noChangeShapeType="1"/>
            </p:cNvSpPr>
            <p:nvPr/>
          </p:nvSpPr>
          <p:spPr bwMode="auto">
            <a:xfrm>
              <a:off x="1371" y="1266"/>
              <a:ext cx="1" cy="2365"/>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07" name="Rectangle 14"/>
            <p:cNvSpPr>
              <a:spLocks noChangeArrowheads="1"/>
            </p:cNvSpPr>
            <p:nvPr/>
          </p:nvSpPr>
          <p:spPr bwMode="auto">
            <a:xfrm>
              <a:off x="1374" y="1479"/>
              <a:ext cx="1325"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08" name="Rectangle 15"/>
            <p:cNvSpPr>
              <a:spLocks noChangeArrowheads="1"/>
            </p:cNvSpPr>
            <p:nvPr/>
          </p:nvSpPr>
          <p:spPr bwMode="auto">
            <a:xfrm>
              <a:off x="1685" y="1741"/>
              <a:ext cx="2061" cy="27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09" name="Rectangle 16"/>
            <p:cNvSpPr>
              <a:spLocks noChangeArrowheads="1"/>
            </p:cNvSpPr>
            <p:nvPr/>
          </p:nvSpPr>
          <p:spPr bwMode="auto">
            <a:xfrm>
              <a:off x="2261" y="2004"/>
              <a:ext cx="2345"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0" name="Rectangle 17"/>
            <p:cNvSpPr>
              <a:spLocks noChangeArrowheads="1"/>
            </p:cNvSpPr>
            <p:nvPr/>
          </p:nvSpPr>
          <p:spPr bwMode="auto">
            <a:xfrm>
              <a:off x="3325" y="2267"/>
              <a:ext cx="881"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1" name="Rectangle 18"/>
            <p:cNvSpPr>
              <a:spLocks noChangeArrowheads="1"/>
            </p:cNvSpPr>
            <p:nvPr/>
          </p:nvSpPr>
          <p:spPr bwMode="auto">
            <a:xfrm>
              <a:off x="3724" y="2530"/>
              <a:ext cx="705"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2" name="Rectangle 19"/>
            <p:cNvSpPr>
              <a:spLocks noChangeArrowheads="1"/>
            </p:cNvSpPr>
            <p:nvPr/>
          </p:nvSpPr>
          <p:spPr bwMode="auto">
            <a:xfrm>
              <a:off x="1817" y="2792"/>
              <a:ext cx="1281"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3" name="Rectangle 20"/>
            <p:cNvSpPr>
              <a:spLocks noChangeArrowheads="1"/>
            </p:cNvSpPr>
            <p:nvPr/>
          </p:nvSpPr>
          <p:spPr bwMode="auto">
            <a:xfrm>
              <a:off x="1817" y="3055"/>
              <a:ext cx="1947" cy="258"/>
            </a:xfrm>
            <a:prstGeom prst="rect">
              <a:avLst/>
            </a:prstGeom>
            <a:solidFill>
              <a:srgbClr val="FFFFFF"/>
            </a:solidFill>
            <a:ln w="9525">
              <a:solidFill>
                <a:srgbClr val="FFFF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14" name="Line 21"/>
            <p:cNvSpPr>
              <a:spLocks noChangeShapeType="1"/>
            </p:cNvSpPr>
            <p:nvPr/>
          </p:nvSpPr>
          <p:spPr bwMode="auto">
            <a:xfrm>
              <a:off x="929" y="1266"/>
              <a:ext cx="390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15" name="Rectangle 22"/>
            <p:cNvSpPr>
              <a:spLocks noChangeArrowheads="1"/>
            </p:cNvSpPr>
            <p:nvPr/>
          </p:nvSpPr>
          <p:spPr bwMode="auto">
            <a:xfrm>
              <a:off x="3093" y="965"/>
              <a:ext cx="7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a:t>
              </a:r>
              <a:endParaRPr lang="de-CH" altLang="de-DE" sz="2400" dirty="0">
                <a:latin typeface="Times New Roman" charset="0"/>
              </a:endParaRPr>
            </a:p>
          </p:txBody>
        </p:sp>
        <p:sp>
          <p:nvSpPr>
            <p:cNvPr id="33816" name="Rectangle 23"/>
            <p:cNvSpPr>
              <a:spLocks noChangeArrowheads="1"/>
            </p:cNvSpPr>
            <p:nvPr/>
          </p:nvSpPr>
          <p:spPr bwMode="auto">
            <a:xfrm>
              <a:off x="3537" y="965"/>
              <a:ext cx="14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a:t>
              </a:r>
              <a:endParaRPr lang="de-CH" altLang="de-DE" sz="2400" dirty="0">
                <a:latin typeface="Times New Roman" charset="0"/>
              </a:endParaRPr>
            </a:p>
          </p:txBody>
        </p:sp>
        <p:sp>
          <p:nvSpPr>
            <p:cNvPr id="33817" name="Rectangle 24"/>
            <p:cNvSpPr>
              <a:spLocks noChangeArrowheads="1"/>
            </p:cNvSpPr>
            <p:nvPr/>
          </p:nvSpPr>
          <p:spPr bwMode="auto">
            <a:xfrm>
              <a:off x="3891" y="965"/>
              <a:ext cx="2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100</a:t>
              </a:r>
              <a:endParaRPr lang="de-CH" altLang="de-DE" sz="2400" dirty="0">
                <a:latin typeface="Times New Roman" charset="0"/>
              </a:endParaRPr>
            </a:p>
          </p:txBody>
        </p:sp>
        <p:sp>
          <p:nvSpPr>
            <p:cNvPr id="33818" name="Rectangle 25"/>
            <p:cNvSpPr>
              <a:spLocks noChangeArrowheads="1"/>
            </p:cNvSpPr>
            <p:nvPr/>
          </p:nvSpPr>
          <p:spPr bwMode="auto">
            <a:xfrm>
              <a:off x="4335" y="965"/>
              <a:ext cx="2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1000</a:t>
              </a:r>
              <a:endParaRPr lang="de-CH" altLang="de-DE" sz="2400" dirty="0">
                <a:latin typeface="Times New Roman" charset="0"/>
              </a:endParaRPr>
            </a:p>
          </p:txBody>
        </p:sp>
        <p:sp>
          <p:nvSpPr>
            <p:cNvPr id="33819" name="Rectangle 26"/>
            <p:cNvSpPr>
              <a:spLocks noChangeArrowheads="1"/>
            </p:cNvSpPr>
            <p:nvPr/>
          </p:nvSpPr>
          <p:spPr bwMode="auto">
            <a:xfrm>
              <a:off x="2605" y="965"/>
              <a:ext cx="2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100</a:t>
              </a:r>
              <a:endParaRPr lang="de-CH" altLang="de-DE" sz="2400" dirty="0">
                <a:latin typeface="Times New Roman" charset="0"/>
              </a:endParaRPr>
            </a:p>
          </p:txBody>
        </p:sp>
        <p:sp>
          <p:nvSpPr>
            <p:cNvPr id="33820" name="Rectangle 27"/>
            <p:cNvSpPr>
              <a:spLocks noChangeArrowheads="1"/>
            </p:cNvSpPr>
            <p:nvPr/>
          </p:nvSpPr>
          <p:spPr bwMode="auto">
            <a:xfrm>
              <a:off x="2206" y="965"/>
              <a:ext cx="142"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10</a:t>
              </a:r>
              <a:endParaRPr lang="de-CH" altLang="de-DE" sz="2400" dirty="0">
                <a:latin typeface="Times New Roman" charset="0"/>
              </a:endParaRPr>
            </a:p>
          </p:txBody>
        </p:sp>
        <p:sp>
          <p:nvSpPr>
            <p:cNvPr id="33821" name="Rectangle 28"/>
            <p:cNvSpPr>
              <a:spLocks noChangeArrowheads="1"/>
            </p:cNvSpPr>
            <p:nvPr/>
          </p:nvSpPr>
          <p:spPr bwMode="auto">
            <a:xfrm>
              <a:off x="1763" y="965"/>
              <a:ext cx="71"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1</a:t>
              </a:r>
              <a:endParaRPr lang="de-CH" altLang="de-DE" sz="2400" dirty="0">
                <a:latin typeface="Times New Roman" charset="0"/>
              </a:endParaRPr>
            </a:p>
          </p:txBody>
        </p:sp>
        <p:sp>
          <p:nvSpPr>
            <p:cNvPr id="33822" name="Rectangle 29"/>
            <p:cNvSpPr>
              <a:spLocks noChangeArrowheads="1"/>
            </p:cNvSpPr>
            <p:nvPr/>
          </p:nvSpPr>
          <p:spPr bwMode="auto">
            <a:xfrm>
              <a:off x="1284" y="965"/>
              <a:ext cx="17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0.1</a:t>
              </a:r>
              <a:endParaRPr lang="de-CH" altLang="de-DE" sz="2400" dirty="0">
                <a:latin typeface="Times New Roman" charset="0"/>
              </a:endParaRPr>
            </a:p>
          </p:txBody>
        </p:sp>
        <p:sp>
          <p:nvSpPr>
            <p:cNvPr id="33823" name="Rectangle 30"/>
            <p:cNvSpPr>
              <a:spLocks noChangeArrowheads="1"/>
            </p:cNvSpPr>
            <p:nvPr/>
          </p:nvSpPr>
          <p:spPr bwMode="auto">
            <a:xfrm>
              <a:off x="1240" y="1532"/>
              <a:ext cx="11" cy="205"/>
            </a:xfrm>
            <a:prstGeom prst="rect">
              <a:avLst/>
            </a:prstGeom>
            <a:solidFill>
              <a:srgbClr val="0000FF"/>
            </a:solidFill>
            <a:ln w="9525">
              <a:solidFill>
                <a:srgbClr val="0000FF"/>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4" name="Rectangle 31"/>
            <p:cNvSpPr>
              <a:spLocks noChangeArrowheads="1"/>
            </p:cNvSpPr>
            <p:nvPr/>
          </p:nvSpPr>
          <p:spPr bwMode="auto">
            <a:xfrm>
              <a:off x="1240" y="1794"/>
              <a:ext cx="307" cy="205"/>
            </a:xfrm>
            <a:prstGeom prst="rect">
              <a:avLst/>
            </a:prstGeom>
            <a:solidFill>
              <a:srgbClr val="008080"/>
            </a:solidFill>
            <a:ln w="9525">
              <a:solidFill>
                <a:srgbClr val="00808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5" name="Rectangle 32"/>
            <p:cNvSpPr>
              <a:spLocks noChangeArrowheads="1"/>
            </p:cNvSpPr>
            <p:nvPr/>
          </p:nvSpPr>
          <p:spPr bwMode="auto">
            <a:xfrm>
              <a:off x="1240" y="2057"/>
              <a:ext cx="883" cy="205"/>
            </a:xfrm>
            <a:prstGeom prst="rect">
              <a:avLst/>
            </a:prstGeom>
            <a:solidFill>
              <a:srgbClr val="008080"/>
            </a:solidFill>
            <a:ln w="9525">
              <a:solidFill>
                <a:srgbClr val="00808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6" name="Rectangle 33"/>
            <p:cNvSpPr>
              <a:spLocks noChangeArrowheads="1"/>
            </p:cNvSpPr>
            <p:nvPr/>
          </p:nvSpPr>
          <p:spPr bwMode="auto">
            <a:xfrm>
              <a:off x="2616" y="2319"/>
              <a:ext cx="571" cy="206"/>
            </a:xfrm>
            <a:prstGeom prst="rect">
              <a:avLst/>
            </a:prstGeom>
            <a:solidFill>
              <a:srgbClr val="00FF00"/>
            </a:solidFill>
            <a:ln w="9525">
              <a:solidFill>
                <a:srgbClr val="00FF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7" name="Rectangle 34"/>
            <p:cNvSpPr>
              <a:spLocks noChangeArrowheads="1"/>
            </p:cNvSpPr>
            <p:nvPr/>
          </p:nvSpPr>
          <p:spPr bwMode="auto">
            <a:xfrm>
              <a:off x="3103" y="2581"/>
              <a:ext cx="483" cy="207"/>
            </a:xfrm>
            <a:prstGeom prst="rect">
              <a:avLst/>
            </a:prstGeom>
            <a:solidFill>
              <a:srgbClr val="FF0000"/>
            </a:solidFill>
            <a:ln w="9525">
              <a:solidFill>
                <a:srgbClr val="FF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8" name="Rectangle 35"/>
            <p:cNvSpPr>
              <a:spLocks noChangeArrowheads="1"/>
            </p:cNvSpPr>
            <p:nvPr/>
          </p:nvSpPr>
          <p:spPr bwMode="auto">
            <a:xfrm>
              <a:off x="3148" y="2844"/>
              <a:ext cx="704" cy="206"/>
            </a:xfrm>
            <a:prstGeom prst="rect">
              <a:avLst/>
            </a:prstGeom>
            <a:solidFill>
              <a:srgbClr val="FF0000"/>
            </a:solidFill>
            <a:ln w="9525">
              <a:solidFill>
                <a:srgbClr val="FF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29" name="Rectangle 36"/>
            <p:cNvSpPr>
              <a:spLocks noChangeArrowheads="1"/>
            </p:cNvSpPr>
            <p:nvPr/>
          </p:nvSpPr>
          <p:spPr bwMode="auto">
            <a:xfrm>
              <a:off x="3812" y="3107"/>
              <a:ext cx="794" cy="206"/>
            </a:xfrm>
            <a:prstGeom prst="rect">
              <a:avLst/>
            </a:prstGeom>
            <a:solidFill>
              <a:srgbClr val="800000"/>
            </a:solidFill>
            <a:ln w="9525">
              <a:solidFill>
                <a:srgbClr val="800000"/>
              </a:solidFill>
              <a:miter lim="800000"/>
              <a:headEnd/>
              <a:tailEnd/>
            </a:ln>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endParaRPr lang="de-CH" altLang="de-DE" dirty="0"/>
            </a:p>
          </p:txBody>
        </p:sp>
        <p:sp>
          <p:nvSpPr>
            <p:cNvPr id="33830" name="Rectangle 37"/>
            <p:cNvSpPr>
              <a:spLocks noChangeArrowheads="1"/>
            </p:cNvSpPr>
            <p:nvPr/>
          </p:nvSpPr>
          <p:spPr bwMode="auto">
            <a:xfrm>
              <a:off x="1365" y="1544"/>
              <a:ext cx="1134"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00FF"/>
                  </a:solidFill>
                </a:rPr>
                <a:t>0.055 Reinstwasser</a:t>
              </a:r>
              <a:endParaRPr lang="de-CH" altLang="de-DE" sz="2400" dirty="0">
                <a:latin typeface="Times New Roman" charset="0"/>
              </a:endParaRPr>
            </a:p>
          </p:txBody>
        </p:sp>
        <p:sp>
          <p:nvSpPr>
            <p:cNvPr id="33831" name="Rectangle 38"/>
            <p:cNvSpPr>
              <a:spLocks noChangeArrowheads="1"/>
            </p:cNvSpPr>
            <p:nvPr/>
          </p:nvSpPr>
          <p:spPr bwMode="auto">
            <a:xfrm>
              <a:off x="1719" y="1805"/>
              <a:ext cx="171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8080"/>
                  </a:solidFill>
                </a:rPr>
                <a:t>Speisewasser Dampferzeuger</a:t>
              </a:r>
              <a:endParaRPr lang="de-CH" altLang="de-DE" sz="2400" dirty="0">
                <a:latin typeface="Times New Roman" charset="0"/>
              </a:endParaRPr>
            </a:p>
          </p:txBody>
        </p:sp>
        <p:sp>
          <p:nvSpPr>
            <p:cNvPr id="33832" name="Rectangle 39"/>
            <p:cNvSpPr>
              <a:spLocks noChangeArrowheads="1"/>
            </p:cNvSpPr>
            <p:nvPr/>
          </p:nvSpPr>
          <p:spPr bwMode="auto">
            <a:xfrm>
              <a:off x="2295" y="2068"/>
              <a:ext cx="210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8080"/>
                  </a:solidFill>
                </a:rPr>
                <a:t>Wasser aus Mischbett Ionentauscher</a:t>
              </a:r>
              <a:endParaRPr lang="de-CH" altLang="de-DE" sz="2400" dirty="0">
                <a:latin typeface="Times New Roman" charset="0"/>
              </a:endParaRPr>
            </a:p>
          </p:txBody>
        </p:sp>
        <p:sp>
          <p:nvSpPr>
            <p:cNvPr id="33833" name="Rectangle 40"/>
            <p:cNvSpPr>
              <a:spLocks noChangeArrowheads="1"/>
            </p:cNvSpPr>
            <p:nvPr/>
          </p:nvSpPr>
          <p:spPr bwMode="auto">
            <a:xfrm>
              <a:off x="3403" y="2304"/>
              <a:ext cx="689"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00FF00"/>
                  </a:solidFill>
                </a:rPr>
                <a:t>Trinkwasser</a:t>
              </a:r>
              <a:endParaRPr lang="de-CH" altLang="de-DE" sz="2400" dirty="0">
                <a:latin typeface="Times New Roman" charset="0"/>
              </a:endParaRPr>
            </a:p>
          </p:txBody>
        </p:sp>
        <p:sp>
          <p:nvSpPr>
            <p:cNvPr id="33834" name="Rectangle 41"/>
            <p:cNvSpPr>
              <a:spLocks noChangeArrowheads="1"/>
            </p:cNvSpPr>
            <p:nvPr/>
          </p:nvSpPr>
          <p:spPr bwMode="auto">
            <a:xfrm>
              <a:off x="3758" y="2594"/>
              <a:ext cx="56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FF0000"/>
                  </a:solidFill>
                </a:rPr>
                <a:t>Abwasser</a:t>
              </a:r>
              <a:endParaRPr lang="de-CH" altLang="de-DE" sz="2400" dirty="0">
                <a:latin typeface="Times New Roman" charset="0"/>
              </a:endParaRPr>
            </a:p>
          </p:txBody>
        </p:sp>
        <p:sp>
          <p:nvSpPr>
            <p:cNvPr id="33835" name="Rectangle 42"/>
            <p:cNvSpPr>
              <a:spLocks noChangeArrowheads="1"/>
            </p:cNvSpPr>
            <p:nvPr/>
          </p:nvSpPr>
          <p:spPr bwMode="auto">
            <a:xfrm>
              <a:off x="1810" y="2856"/>
              <a:ext cx="121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FF0000"/>
                  </a:solidFill>
                </a:rPr>
                <a:t>Brack-, Meer-Wasser</a:t>
              </a:r>
              <a:endParaRPr lang="de-CH" altLang="de-DE" sz="2400" dirty="0">
                <a:latin typeface="Times New Roman" charset="0"/>
              </a:endParaRPr>
            </a:p>
          </p:txBody>
        </p:sp>
        <p:sp>
          <p:nvSpPr>
            <p:cNvPr id="33836" name="Rectangle 43"/>
            <p:cNvSpPr>
              <a:spLocks noChangeArrowheads="1"/>
            </p:cNvSpPr>
            <p:nvPr/>
          </p:nvSpPr>
          <p:spPr bwMode="auto">
            <a:xfrm>
              <a:off x="1810" y="3119"/>
              <a:ext cx="1728"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dirty="0">
                  <a:solidFill>
                    <a:srgbClr val="800000"/>
                  </a:solidFill>
                </a:rPr>
                <a:t>Konzentrierte Säuren &amp; Basen</a:t>
              </a:r>
              <a:endParaRPr lang="de-CH" altLang="de-DE" sz="2400" dirty="0">
                <a:latin typeface="Times New Roman" charset="0"/>
              </a:endParaRPr>
            </a:p>
          </p:txBody>
        </p:sp>
        <p:sp>
          <p:nvSpPr>
            <p:cNvPr id="33837" name="Rectangle 44"/>
            <p:cNvSpPr>
              <a:spLocks noChangeArrowheads="1"/>
            </p:cNvSpPr>
            <p:nvPr/>
          </p:nvSpPr>
          <p:spPr bwMode="auto">
            <a:xfrm>
              <a:off x="1648" y="670"/>
              <a:ext cx="45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µS / cm</a:t>
              </a:r>
              <a:endParaRPr lang="de-CH" altLang="de-DE" sz="2400" dirty="0">
                <a:latin typeface="Times New Roman" charset="0"/>
              </a:endParaRPr>
            </a:p>
          </p:txBody>
        </p:sp>
        <p:sp>
          <p:nvSpPr>
            <p:cNvPr id="33838" name="Rectangle 45"/>
            <p:cNvSpPr>
              <a:spLocks noChangeArrowheads="1"/>
            </p:cNvSpPr>
            <p:nvPr/>
          </p:nvSpPr>
          <p:spPr bwMode="auto">
            <a:xfrm>
              <a:off x="3664" y="670"/>
              <a:ext cx="4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de-CH" altLang="de-DE" sz="1600" b="1" dirty="0">
                  <a:solidFill>
                    <a:srgbClr val="0000FF"/>
                  </a:solidFill>
                </a:rPr>
                <a:t>mS / cm</a:t>
              </a:r>
              <a:endParaRPr lang="de-CH" altLang="de-DE" sz="2400" dirty="0">
                <a:latin typeface="Times New Roman" charset="0"/>
              </a:endParaRPr>
            </a:p>
          </p:txBody>
        </p:sp>
        <p:sp>
          <p:nvSpPr>
            <p:cNvPr id="33839" name="Line 46"/>
            <p:cNvSpPr>
              <a:spLocks noChangeShapeType="1"/>
            </p:cNvSpPr>
            <p:nvPr/>
          </p:nvSpPr>
          <p:spPr bwMode="auto">
            <a:xfrm>
              <a:off x="929" y="898"/>
              <a:ext cx="3901" cy="1"/>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sp>
          <p:nvSpPr>
            <p:cNvPr id="33840" name="Line 47"/>
            <p:cNvSpPr>
              <a:spLocks noChangeShapeType="1"/>
            </p:cNvSpPr>
            <p:nvPr/>
          </p:nvSpPr>
          <p:spPr bwMode="auto">
            <a:xfrm flipV="1">
              <a:off x="3145" y="583"/>
              <a:ext cx="1" cy="316"/>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endParaRPr lang="de-CH" dirty="0"/>
            </a:p>
          </p:txBody>
        </p:sp>
      </p:grpSp>
      <p:sp>
        <p:nvSpPr>
          <p:cNvPr id="49"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334288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036"/>
          </a:xfrm>
        </p:spPr>
        <p:txBody>
          <a:bodyPr>
            <a:normAutofit fontScale="90000"/>
          </a:bodyPr>
          <a:lstStyle/>
          <a:p>
            <a:endParaRPr lang="de-CH" dirty="0"/>
          </a:p>
        </p:txBody>
      </p:sp>
      <p:sp>
        <p:nvSpPr>
          <p:cNvPr id="3" name="Inhaltsplatzhalter 2"/>
          <p:cNvSpPr>
            <a:spLocks noGrp="1"/>
          </p:cNvSpPr>
          <p:nvPr>
            <p:ph idx="1"/>
          </p:nvPr>
        </p:nvSpPr>
        <p:spPr>
          <a:xfrm>
            <a:off x="457200" y="1600201"/>
            <a:ext cx="8229600" cy="2116832"/>
          </a:xfrm>
        </p:spPr>
        <p:txBody>
          <a:bodyPr>
            <a:normAutofit/>
          </a:bodyPr>
          <a:lstStyle/>
          <a:p>
            <a:pPr algn="ctr"/>
            <a:r>
              <a:rPr lang="de-CH" sz="7200" dirty="0"/>
              <a:t>Trübung</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383566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tertitel 9">
            <a:extLst>
              <a:ext uri="{FF2B5EF4-FFF2-40B4-BE49-F238E27FC236}">
                <a16:creationId xmlns:a16="http://schemas.microsoft.com/office/drawing/2014/main" xmlns="" id="{7EB5E5B1-E5ED-458F-B616-A840816835CF}"/>
              </a:ext>
            </a:extLst>
          </p:cNvPr>
          <p:cNvSpPr>
            <a:spLocks noGrp="1"/>
          </p:cNvSpPr>
          <p:nvPr>
            <p:ph idx="1"/>
          </p:nvPr>
        </p:nvSpPr>
        <p:spPr/>
        <p:txBody>
          <a:bodyPr/>
          <a:lstStyle/>
          <a:p>
            <a:r>
              <a:rPr lang="de-CH" dirty="0"/>
              <a:t>Die Kursinhalte wurden in Zusammenarbeit mit folgenden Herstellern &amp; Firmen erarbeitet</a:t>
            </a:r>
          </a:p>
        </p:txBody>
      </p:sp>
      <p:sp>
        <p:nvSpPr>
          <p:cNvPr id="5" name="Datumsplatzhalter 4">
            <a:extLst>
              <a:ext uri="{FF2B5EF4-FFF2-40B4-BE49-F238E27FC236}">
                <a16:creationId xmlns:a16="http://schemas.microsoft.com/office/drawing/2014/main" xmlns="" id="{4062620B-C2D1-4895-B72F-E5C2FB4EE166}"/>
              </a:ext>
            </a:extLst>
          </p:cNvPr>
          <p:cNvSpPr>
            <a:spLocks noGrp="1"/>
          </p:cNvSpPr>
          <p:nvPr>
            <p:ph type="dt" sz="half" idx="10"/>
          </p:nvPr>
        </p:nvSpPr>
        <p:spPr/>
        <p:txBody>
          <a:bodyPr/>
          <a:lstStyle/>
          <a:p>
            <a:r>
              <a:rPr lang="de-DE" dirty="0"/>
              <a:t>SBV – Weitebildungskurse 2018</a:t>
            </a:r>
            <a:endParaRPr lang="de-CH" dirty="0"/>
          </a:p>
        </p:txBody>
      </p:sp>
      <p:sp>
        <p:nvSpPr>
          <p:cNvPr id="6" name="Foliennummernplatzhalter 5">
            <a:extLst>
              <a:ext uri="{FF2B5EF4-FFF2-40B4-BE49-F238E27FC236}">
                <a16:creationId xmlns:a16="http://schemas.microsoft.com/office/drawing/2014/main" xmlns="" id="{AC92A5F4-6388-4A02-A9E6-A781CD7BC277}"/>
              </a:ext>
            </a:extLst>
          </p:cNvPr>
          <p:cNvSpPr>
            <a:spLocks noGrp="1"/>
          </p:cNvSpPr>
          <p:nvPr>
            <p:ph type="sldNum" sz="quarter" idx="12"/>
          </p:nvPr>
        </p:nvSpPr>
        <p:spPr/>
        <p:txBody>
          <a:bodyPr/>
          <a:lstStyle/>
          <a:p>
            <a:fld id="{AB4716B6-1B50-4A20-B06F-42AD2193150B}" type="slidenum">
              <a:rPr lang="de-CH" smtClean="0"/>
              <a:t>2</a:t>
            </a:fld>
            <a:endParaRPr lang="de-CH" dirty="0"/>
          </a:p>
        </p:txBody>
      </p:sp>
      <p:pic>
        <p:nvPicPr>
          <p:cNvPr id="1026" name="Picture 2" descr="Bürkert Logo">
            <a:extLst>
              <a:ext uri="{FF2B5EF4-FFF2-40B4-BE49-F238E27FC236}">
                <a16:creationId xmlns:a16="http://schemas.microsoft.com/office/drawing/2014/main" xmlns="" id="{9341853B-9EF8-49B1-8534-281BA9315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131" y="4479721"/>
            <a:ext cx="1181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xmlns="" id="{E1F1CE7F-F7E8-47E8-A2FD-CCFAEB91E1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796" y="2780928"/>
            <a:ext cx="1885950" cy="1238250"/>
          </a:xfrm>
          <a:prstGeom prst="rect">
            <a:avLst/>
          </a:prstGeom>
        </p:spPr>
      </p:pic>
      <p:pic>
        <p:nvPicPr>
          <p:cNvPr id="8" name="Grafik 7">
            <a:extLst>
              <a:ext uri="{FF2B5EF4-FFF2-40B4-BE49-F238E27FC236}">
                <a16:creationId xmlns:a16="http://schemas.microsoft.com/office/drawing/2014/main" xmlns="" id="{D5D5A112-8610-464E-AFEC-B5FBD1AF698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0317" y="4464033"/>
            <a:ext cx="2160240" cy="571055"/>
          </a:xfrm>
          <a:prstGeom prst="rect">
            <a:avLst/>
          </a:prstGeom>
        </p:spPr>
      </p:pic>
      <p:pic>
        <p:nvPicPr>
          <p:cNvPr id="11" name="Grafik 10">
            <a:extLst>
              <a:ext uri="{FF2B5EF4-FFF2-40B4-BE49-F238E27FC236}">
                <a16:creationId xmlns:a16="http://schemas.microsoft.com/office/drawing/2014/main" xmlns="" id="{C19D5F76-168A-40EF-9A5B-4ED048D946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4207" y="4184824"/>
            <a:ext cx="2103302" cy="779716"/>
          </a:xfrm>
          <a:prstGeom prst="rect">
            <a:avLst/>
          </a:prstGeom>
        </p:spPr>
      </p:pic>
      <p:pic>
        <p:nvPicPr>
          <p:cNvPr id="14" name="Grafik 13">
            <a:extLst>
              <a:ext uri="{FF2B5EF4-FFF2-40B4-BE49-F238E27FC236}">
                <a16:creationId xmlns:a16="http://schemas.microsoft.com/office/drawing/2014/main" xmlns="" id="{01C32348-F900-4FC6-903E-A33F68FBAC75}"/>
              </a:ext>
            </a:extLst>
          </p:cNvPr>
          <p:cNvPicPr>
            <a:picLocks noChangeAspect="1"/>
          </p:cNvPicPr>
          <p:nvPr/>
        </p:nvPicPr>
        <p:blipFill>
          <a:blip r:embed="rId7"/>
          <a:stretch>
            <a:fillRect/>
          </a:stretch>
        </p:blipFill>
        <p:spPr>
          <a:xfrm>
            <a:off x="611560" y="2936531"/>
            <a:ext cx="2767238" cy="1244600"/>
          </a:xfrm>
          <a:prstGeom prst="rect">
            <a:avLst/>
          </a:prstGeom>
        </p:spPr>
      </p:pic>
      <p:pic>
        <p:nvPicPr>
          <p:cNvPr id="15" name="Grafik 14">
            <a:extLst>
              <a:ext uri="{FF2B5EF4-FFF2-40B4-BE49-F238E27FC236}">
                <a16:creationId xmlns:a16="http://schemas.microsoft.com/office/drawing/2014/main" xmlns="" id="{9973C3FA-7010-4FD3-A6FD-1AB502209294}"/>
              </a:ext>
            </a:extLst>
          </p:cNvPr>
          <p:cNvPicPr>
            <a:picLocks noChangeAspect="1"/>
          </p:cNvPicPr>
          <p:nvPr/>
        </p:nvPicPr>
        <p:blipFill>
          <a:blip r:embed="rId8"/>
          <a:stretch>
            <a:fillRect/>
          </a:stretch>
        </p:blipFill>
        <p:spPr>
          <a:xfrm>
            <a:off x="6850744" y="2987211"/>
            <a:ext cx="1836056" cy="1216544"/>
          </a:xfrm>
          <a:prstGeom prst="rect">
            <a:avLst/>
          </a:prstGeom>
        </p:spPr>
      </p:pic>
      <p:pic>
        <p:nvPicPr>
          <p:cNvPr id="18" name="Grafik 17">
            <a:extLst>
              <a:ext uri="{FF2B5EF4-FFF2-40B4-BE49-F238E27FC236}">
                <a16:creationId xmlns:a16="http://schemas.microsoft.com/office/drawing/2014/main" xmlns="" id="{9D3A8170-0883-4000-B0C3-498FD53A04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24325" y="5317139"/>
            <a:ext cx="1833421" cy="1100052"/>
          </a:xfrm>
          <a:prstGeom prst="rect">
            <a:avLst/>
          </a:prstGeom>
        </p:spPr>
      </p:pic>
      <p:pic>
        <p:nvPicPr>
          <p:cNvPr id="2" name="Bild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6623" y="5384563"/>
            <a:ext cx="2624123" cy="741600"/>
          </a:xfrm>
          <a:prstGeom prst="rect">
            <a:avLst/>
          </a:prstGeom>
        </p:spPr>
      </p:pic>
    </p:spTree>
    <p:extLst>
      <p:ext uri="{BB962C8B-B14F-4D97-AF65-F5344CB8AC3E}">
        <p14:creationId xmlns:p14="http://schemas.microsoft.com/office/powerpoint/2010/main" val="37579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62074"/>
          </a:xfrm>
        </p:spPr>
        <p:txBody>
          <a:bodyPr>
            <a:noAutofit/>
          </a:bodyPr>
          <a:lstStyle/>
          <a:p>
            <a:pPr algn="l"/>
            <a:r>
              <a:rPr lang="de-CH" sz="3200" dirty="0"/>
              <a:t>Trübung</a:t>
            </a:r>
          </a:p>
        </p:txBody>
      </p:sp>
      <p:sp>
        <p:nvSpPr>
          <p:cNvPr id="3" name="Inhaltsplatzhalter 2"/>
          <p:cNvSpPr>
            <a:spLocks noGrp="1"/>
          </p:cNvSpPr>
          <p:nvPr>
            <p:ph idx="1"/>
          </p:nvPr>
        </p:nvSpPr>
        <p:spPr>
          <a:xfrm>
            <a:off x="457200" y="1600201"/>
            <a:ext cx="8229600" cy="2188840"/>
          </a:xfrm>
        </p:spPr>
        <p:txBody>
          <a:bodyPr vert="horz" lIns="91440" tIns="45720" rIns="91440" bIns="45720" rtlCol="0" anchor="t">
            <a:normAutofit/>
          </a:bodyPr>
          <a:lstStyle/>
          <a:p>
            <a:r>
              <a:rPr lang="de-CH" sz="2400" dirty="0"/>
              <a:t>Die Messung von nicht gelösten Stoffen in einer Flüssigkeit.</a:t>
            </a:r>
          </a:p>
          <a:p>
            <a:r>
              <a:rPr lang="de-CH" sz="2400" dirty="0"/>
              <a:t>Dies können auch Partikel sein die mit dem normalen Auge nicht sichtbar sind.</a:t>
            </a:r>
          </a:p>
          <a:p>
            <a:r>
              <a:rPr lang="de-CH" sz="2400" dirty="0"/>
              <a:t>Eine Färbung ist keine Trübung.</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343332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3294" y="211410"/>
            <a:ext cx="8229600" cy="560441"/>
          </a:xfrm>
        </p:spPr>
        <p:txBody>
          <a:bodyPr>
            <a:normAutofit fontScale="90000"/>
          </a:bodyPr>
          <a:lstStyle/>
          <a:p>
            <a:pPr algn="l"/>
            <a:r>
              <a:rPr lang="de-CH" sz="3200" dirty="0"/>
              <a:t>Trübungsmessung</a:t>
            </a:r>
            <a:endParaRPr lang="it-IT" sz="3200" dirty="0"/>
          </a:p>
        </p:txBody>
      </p:sp>
      <p:sp>
        <p:nvSpPr>
          <p:cNvPr id="4" name="Inhaltsplatzhalter 3"/>
          <p:cNvSpPr>
            <a:spLocks noGrp="1"/>
          </p:cNvSpPr>
          <p:nvPr>
            <p:ph idx="1"/>
          </p:nvPr>
        </p:nvSpPr>
        <p:spPr>
          <a:xfrm>
            <a:off x="450846" y="1172448"/>
            <a:ext cx="8229600" cy="1410487"/>
          </a:xfrm>
        </p:spPr>
        <p:txBody>
          <a:bodyPr vert="horz" lIns="91440" tIns="45720" rIns="91440" bIns="45720" rtlCol="0" anchor="t">
            <a:normAutofit/>
          </a:bodyPr>
          <a:lstStyle/>
          <a:p>
            <a:r>
              <a:rPr lang="en-GB" sz="2400" dirty="0"/>
              <a:t>Ein Lichtstrahl wird durch eine Probe geleitet.</a:t>
            </a:r>
          </a:p>
          <a:p>
            <a:r>
              <a:rPr lang="en-GB" sz="2400" dirty="0"/>
              <a:t>Sind Partikel vorhanden, wird dieser Lichtstrahl gestreut und kann gemessen werden. </a:t>
            </a:r>
          </a:p>
        </p:txBody>
      </p:sp>
      <p:grpSp>
        <p:nvGrpSpPr>
          <p:cNvPr id="43" name="Gruppieren 42"/>
          <p:cNvGrpSpPr/>
          <p:nvPr/>
        </p:nvGrpSpPr>
        <p:grpSpPr>
          <a:xfrm>
            <a:off x="450846" y="2564904"/>
            <a:ext cx="8049638" cy="3304890"/>
            <a:chOff x="765175" y="1342520"/>
            <a:chExt cx="9005394" cy="3483535"/>
          </a:xfrm>
        </p:grpSpPr>
        <p:sp>
          <p:nvSpPr>
            <p:cNvPr id="5" name="Text Box 5"/>
            <p:cNvSpPr txBox="1">
              <a:spLocks noChangeArrowheads="1"/>
            </p:cNvSpPr>
            <p:nvPr/>
          </p:nvSpPr>
          <p:spPr bwMode="auto">
            <a:xfrm>
              <a:off x="5933256" y="3723878"/>
              <a:ext cx="3837313" cy="1102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de-CH" altLang="it-IT" sz="1600" dirty="0">
                  <a:latin typeface="Arial" panose="020B0604020202020204" pitchFamily="34" charset="0"/>
                  <a:cs typeface="Arial" panose="020B0604020202020204" pitchFamily="34" charset="0"/>
                </a:rPr>
                <a:t>Im Trinkwasser wird ein 90° Winkel gemessen gemäss:</a:t>
              </a:r>
            </a:p>
            <a:p>
              <a:pPr eaLnBrk="1" hangingPunct="1">
                <a:spcBef>
                  <a:spcPct val="50000"/>
                </a:spcBef>
              </a:pPr>
              <a:r>
                <a:rPr lang="de-CH" altLang="it-IT" sz="1600" dirty="0">
                  <a:latin typeface="Arial" panose="020B0604020202020204" pitchFamily="34" charset="0"/>
                  <a:cs typeface="Arial" panose="020B0604020202020204" pitchFamily="34" charset="0"/>
                </a:rPr>
                <a:t>DIN / ISO 7027</a:t>
              </a:r>
              <a:endParaRPr lang="en-US" altLang="it-IT" sz="2400" dirty="0">
                <a:latin typeface="Times New Roman" panose="02020603050405020304" pitchFamily="18" charset="0"/>
                <a:cs typeface="Times New Roman" panose="02020603050405020304" pitchFamily="18" charset="0"/>
              </a:endParaRPr>
            </a:p>
          </p:txBody>
        </p:sp>
        <p:grpSp>
          <p:nvGrpSpPr>
            <p:cNvPr id="6" name="Group 6"/>
            <p:cNvGrpSpPr>
              <a:grpSpLocks/>
            </p:cNvGrpSpPr>
            <p:nvPr/>
          </p:nvGrpSpPr>
          <p:grpSpPr bwMode="auto">
            <a:xfrm>
              <a:off x="2422525" y="1588740"/>
              <a:ext cx="3692525" cy="2439988"/>
              <a:chOff x="864" y="1392"/>
              <a:chExt cx="2832" cy="1872"/>
            </a:xfrm>
          </p:grpSpPr>
          <p:sp>
            <p:nvSpPr>
              <p:cNvPr id="7" name="Oval 7"/>
              <p:cNvSpPr>
                <a:spLocks noChangeArrowheads="1"/>
              </p:cNvSpPr>
              <p:nvPr/>
            </p:nvSpPr>
            <p:spPr bwMode="auto">
              <a:xfrm>
                <a:off x="1776" y="1392"/>
                <a:ext cx="1032" cy="1144"/>
              </a:xfrm>
              <a:prstGeom prst="ellipse">
                <a:avLst/>
              </a:prstGeom>
              <a:gradFill rotWithShape="0">
                <a:gsLst>
                  <a:gs pos="0">
                    <a:schemeClr val="hlink"/>
                  </a:gs>
                  <a:gs pos="5000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dirty="0"/>
              </a:p>
            </p:txBody>
          </p:sp>
          <p:sp>
            <p:nvSpPr>
              <p:cNvPr id="8" name="AutoShape 8"/>
              <p:cNvSpPr>
                <a:spLocks noChangeArrowheads="1"/>
              </p:cNvSpPr>
              <p:nvPr/>
            </p:nvSpPr>
            <p:spPr bwMode="auto">
              <a:xfrm rot="-5400000">
                <a:off x="2088" y="936"/>
                <a:ext cx="432" cy="2112"/>
              </a:xfrm>
              <a:prstGeom prst="triangle">
                <a:avLst>
                  <a:gd name="adj" fmla="val 50000"/>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9" name="AutoShape 9"/>
              <p:cNvSpPr>
                <a:spLocks noChangeArrowheads="1"/>
              </p:cNvSpPr>
              <p:nvPr/>
            </p:nvSpPr>
            <p:spPr bwMode="auto">
              <a:xfrm>
                <a:off x="1632" y="1392"/>
                <a:ext cx="1248" cy="1248"/>
              </a:xfrm>
              <a:custGeom>
                <a:avLst/>
                <a:gdLst>
                  <a:gd name="T0" fmla="*/ 624 w 21600"/>
                  <a:gd name="T1" fmla="*/ 0 h 21600"/>
                  <a:gd name="T2" fmla="*/ 183 w 21600"/>
                  <a:gd name="T3" fmla="*/ 183 h 21600"/>
                  <a:gd name="T4" fmla="*/ 0 w 21600"/>
                  <a:gd name="T5" fmla="*/ 624 h 21600"/>
                  <a:gd name="T6" fmla="*/ 183 w 21600"/>
                  <a:gd name="T7" fmla="*/ 1065 h 21600"/>
                  <a:gd name="T8" fmla="*/ 624 w 21600"/>
                  <a:gd name="T9" fmla="*/ 1248 h 21600"/>
                  <a:gd name="T10" fmla="*/ 1065 w 21600"/>
                  <a:gd name="T11" fmla="*/ 1065 h 21600"/>
                  <a:gd name="T12" fmla="*/ 1248 w 21600"/>
                  <a:gd name="T13" fmla="*/ 624 h 21600"/>
                  <a:gd name="T14" fmla="*/ 1065 w 21600"/>
                  <a:gd name="T15" fmla="*/ 183 h 21600"/>
                  <a:gd name="T16" fmla="*/ 0 60000 65536"/>
                  <a:gd name="T17" fmla="*/ 0 60000 65536"/>
                  <a:gd name="T18" fmla="*/ 0 60000 65536"/>
                  <a:gd name="T19" fmla="*/ 0 60000 65536"/>
                  <a:gd name="T20" fmla="*/ 0 60000 65536"/>
                  <a:gd name="T21" fmla="*/ 0 60000 65536"/>
                  <a:gd name="T22" fmla="*/ 0 60000 65536"/>
                  <a:gd name="T23" fmla="*/ 0 60000 65536"/>
                  <a:gd name="T24" fmla="*/ 3167 w 21600"/>
                  <a:gd name="T25" fmla="*/ 3167 h 21600"/>
                  <a:gd name="T26" fmla="*/ 18433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622" y="10800"/>
                    </a:moveTo>
                    <a:cubicBezTo>
                      <a:pt x="2622" y="15317"/>
                      <a:pt x="6283" y="18978"/>
                      <a:pt x="10800" y="18978"/>
                    </a:cubicBezTo>
                    <a:cubicBezTo>
                      <a:pt x="15317" y="18978"/>
                      <a:pt x="18978" y="15317"/>
                      <a:pt x="18978" y="10800"/>
                    </a:cubicBezTo>
                    <a:cubicBezTo>
                      <a:pt x="18978" y="6283"/>
                      <a:pt x="15317" y="2622"/>
                      <a:pt x="10800" y="2622"/>
                    </a:cubicBezTo>
                    <a:cubicBezTo>
                      <a:pt x="6283" y="2622"/>
                      <a:pt x="2622" y="6283"/>
                      <a:pt x="2622" y="10800"/>
                    </a:cubicBezTo>
                    <a:close/>
                  </a:path>
                </a:pathLst>
              </a:cu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dirty="0"/>
              </a:p>
            </p:txBody>
          </p:sp>
          <p:sp>
            <p:nvSpPr>
              <p:cNvPr id="10" name="Rectangle 10"/>
              <p:cNvSpPr>
                <a:spLocks noChangeArrowheads="1"/>
              </p:cNvSpPr>
              <p:nvPr/>
            </p:nvSpPr>
            <p:spPr bwMode="auto">
              <a:xfrm>
                <a:off x="2832" y="1768"/>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1" name="Rectangle 11"/>
              <p:cNvSpPr>
                <a:spLocks noChangeArrowheads="1"/>
              </p:cNvSpPr>
              <p:nvPr/>
            </p:nvSpPr>
            <p:spPr bwMode="auto">
              <a:xfrm rot="-5400000">
                <a:off x="2232" y="2432"/>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2" name="Rectangle 12"/>
              <p:cNvSpPr>
                <a:spLocks noChangeArrowheads="1"/>
              </p:cNvSpPr>
              <p:nvPr/>
            </p:nvSpPr>
            <p:spPr bwMode="auto">
              <a:xfrm>
                <a:off x="1576" y="1776"/>
                <a:ext cx="96" cy="43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3" name="Line 13"/>
              <p:cNvSpPr>
                <a:spLocks noChangeShapeType="1"/>
              </p:cNvSpPr>
              <p:nvPr/>
            </p:nvSpPr>
            <p:spPr bwMode="auto">
              <a:xfrm>
                <a:off x="2000" y="2016"/>
                <a:ext cx="144" cy="91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14" name="AutoShape 14"/>
              <p:cNvSpPr>
                <a:spLocks noChangeArrowheads="1"/>
              </p:cNvSpPr>
              <p:nvPr/>
            </p:nvSpPr>
            <p:spPr bwMode="auto">
              <a:xfrm>
                <a:off x="2112" y="196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5" name="AutoShape 15"/>
              <p:cNvSpPr>
                <a:spLocks noChangeArrowheads="1"/>
              </p:cNvSpPr>
              <p:nvPr/>
            </p:nvSpPr>
            <p:spPr bwMode="auto">
              <a:xfrm>
                <a:off x="2208" y="204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6" name="AutoShape 16"/>
              <p:cNvSpPr>
                <a:spLocks noChangeArrowheads="1"/>
              </p:cNvSpPr>
              <p:nvPr/>
            </p:nvSpPr>
            <p:spPr bwMode="auto">
              <a:xfrm>
                <a:off x="2448" y="2016"/>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7" name="AutoShape 17"/>
              <p:cNvSpPr>
                <a:spLocks noChangeArrowheads="1"/>
              </p:cNvSpPr>
              <p:nvPr/>
            </p:nvSpPr>
            <p:spPr bwMode="auto">
              <a:xfrm>
                <a:off x="1968" y="196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8" name="AutoShape 18"/>
              <p:cNvSpPr>
                <a:spLocks noChangeArrowheads="1"/>
              </p:cNvSpPr>
              <p:nvPr/>
            </p:nvSpPr>
            <p:spPr bwMode="auto">
              <a:xfrm>
                <a:off x="2208" y="192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19" name="AutoShape 19"/>
              <p:cNvSpPr>
                <a:spLocks noChangeArrowheads="1"/>
              </p:cNvSpPr>
              <p:nvPr/>
            </p:nvSpPr>
            <p:spPr bwMode="auto">
              <a:xfrm>
                <a:off x="2352" y="204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20" name="AutoShape 20"/>
              <p:cNvSpPr>
                <a:spLocks noChangeArrowheads="1"/>
              </p:cNvSpPr>
              <p:nvPr/>
            </p:nvSpPr>
            <p:spPr bwMode="auto">
              <a:xfrm>
                <a:off x="2352" y="192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21" name="Line 21"/>
              <p:cNvSpPr>
                <a:spLocks noChangeShapeType="1"/>
              </p:cNvSpPr>
              <p:nvPr/>
            </p:nvSpPr>
            <p:spPr bwMode="auto">
              <a:xfrm>
                <a:off x="2144" y="2024"/>
                <a:ext cx="48" cy="91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2" name="Line 22"/>
              <p:cNvSpPr>
                <a:spLocks noChangeShapeType="1"/>
              </p:cNvSpPr>
              <p:nvPr/>
            </p:nvSpPr>
            <p:spPr bwMode="auto">
              <a:xfrm flipH="1">
                <a:off x="2320" y="2064"/>
                <a:ext cx="144" cy="864"/>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3" name="Line 23"/>
              <p:cNvSpPr>
                <a:spLocks noChangeShapeType="1"/>
              </p:cNvSpPr>
              <p:nvPr/>
            </p:nvSpPr>
            <p:spPr bwMode="auto">
              <a:xfrm flipH="1">
                <a:off x="2272" y="2112"/>
                <a:ext cx="96" cy="768"/>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4" name="Line 24"/>
              <p:cNvSpPr>
                <a:spLocks noChangeShapeType="1"/>
              </p:cNvSpPr>
              <p:nvPr/>
            </p:nvSpPr>
            <p:spPr bwMode="auto">
              <a:xfrm>
                <a:off x="2232" y="2112"/>
                <a:ext cx="48" cy="67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5" name="Line 25"/>
              <p:cNvSpPr>
                <a:spLocks noChangeShapeType="1"/>
              </p:cNvSpPr>
              <p:nvPr/>
            </p:nvSpPr>
            <p:spPr bwMode="auto">
              <a:xfrm flipH="1">
                <a:off x="2280" y="1976"/>
                <a:ext cx="96" cy="864"/>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6" name="Line 26"/>
              <p:cNvSpPr>
                <a:spLocks noChangeShapeType="1"/>
              </p:cNvSpPr>
              <p:nvPr/>
            </p:nvSpPr>
            <p:spPr bwMode="auto">
              <a:xfrm>
                <a:off x="2240" y="1968"/>
                <a:ext cx="144" cy="912"/>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27" name="Litebulb"/>
              <p:cNvSpPr>
                <a:spLocks noEditPoints="1" noChangeArrowheads="1"/>
              </p:cNvSpPr>
              <p:nvPr/>
            </p:nvSpPr>
            <p:spPr bwMode="auto">
              <a:xfrm>
                <a:off x="864" y="1728"/>
                <a:ext cx="393" cy="591"/>
              </a:xfrm>
              <a:custGeom>
                <a:avLst/>
                <a:gdLst>
                  <a:gd name="T0" fmla="*/ 197 w 21600"/>
                  <a:gd name="T1" fmla="*/ 0 h 21600"/>
                  <a:gd name="T2" fmla="*/ 393 w 21600"/>
                  <a:gd name="T3" fmla="*/ 213 h 21600"/>
                  <a:gd name="T4" fmla="*/ 0 w 21600"/>
                  <a:gd name="T5" fmla="*/ 213 h 21600"/>
                  <a:gd name="T6" fmla="*/ 197 w 21600"/>
                  <a:gd name="T7" fmla="*/ 591 h 21600"/>
                  <a:gd name="T8" fmla="*/ 0 60000 65536"/>
                  <a:gd name="T9" fmla="*/ 0 60000 65536"/>
                  <a:gd name="T10" fmla="*/ 0 60000 65536"/>
                  <a:gd name="T11" fmla="*/ 0 60000 65536"/>
                  <a:gd name="T12" fmla="*/ 3573 w 21600"/>
                  <a:gd name="T13" fmla="*/ 2193 h 21600"/>
                  <a:gd name="T14" fmla="*/ 18302 w 21600"/>
                  <a:gd name="T15" fmla="*/ 9283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6350">
                <a:solidFill>
                  <a:schemeClr val="folHlink"/>
                </a:solidFill>
                <a:miter lim="800000"/>
                <a:headEnd/>
                <a:tailEnd/>
              </a:ln>
            </p:spPr>
            <p:txBody>
              <a:bodyPr/>
              <a:lstStyle/>
              <a:p>
                <a:endParaRPr lang="it-IT" dirty="0"/>
              </a:p>
            </p:txBody>
          </p:sp>
          <p:sp>
            <p:nvSpPr>
              <p:cNvPr id="28" name="AutoShape 28"/>
              <p:cNvSpPr>
                <a:spLocks noChangeArrowheads="1"/>
              </p:cNvSpPr>
              <p:nvPr/>
            </p:nvSpPr>
            <p:spPr bwMode="auto">
              <a:xfrm>
                <a:off x="1968" y="3024"/>
                <a:ext cx="672" cy="24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29" name="AutoShape 29"/>
              <p:cNvSpPr>
                <a:spLocks noChangeArrowheads="1"/>
              </p:cNvSpPr>
              <p:nvPr/>
            </p:nvSpPr>
            <p:spPr bwMode="auto">
              <a:xfrm rot="-5400000">
                <a:off x="3240" y="1896"/>
                <a:ext cx="672" cy="24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0" name="AutoShape 30"/>
              <p:cNvSpPr>
                <a:spLocks noChangeArrowheads="1"/>
              </p:cNvSpPr>
              <p:nvPr/>
            </p:nvSpPr>
            <p:spPr bwMode="auto">
              <a:xfrm>
                <a:off x="2304" y="168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1" name="AutoShape 31"/>
              <p:cNvSpPr>
                <a:spLocks noChangeArrowheads="1"/>
              </p:cNvSpPr>
              <p:nvPr/>
            </p:nvSpPr>
            <p:spPr bwMode="auto">
              <a:xfrm>
                <a:off x="2400" y="1776"/>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2" name="AutoShape 32"/>
              <p:cNvSpPr>
                <a:spLocks noChangeArrowheads="1"/>
              </p:cNvSpPr>
              <p:nvPr/>
            </p:nvSpPr>
            <p:spPr bwMode="auto">
              <a:xfrm>
                <a:off x="2208" y="1824"/>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3" name="AutoShape 33"/>
              <p:cNvSpPr>
                <a:spLocks noChangeArrowheads="1"/>
              </p:cNvSpPr>
              <p:nvPr/>
            </p:nvSpPr>
            <p:spPr bwMode="auto">
              <a:xfrm>
                <a:off x="2496" y="220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4" name="AutoShape 34"/>
              <p:cNvSpPr>
                <a:spLocks noChangeArrowheads="1"/>
              </p:cNvSpPr>
              <p:nvPr/>
            </p:nvSpPr>
            <p:spPr bwMode="auto">
              <a:xfrm>
                <a:off x="2160" y="168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5" name="AutoShape 35"/>
              <p:cNvSpPr>
                <a:spLocks noChangeArrowheads="1"/>
              </p:cNvSpPr>
              <p:nvPr/>
            </p:nvSpPr>
            <p:spPr bwMode="auto">
              <a:xfrm>
                <a:off x="2016" y="1728"/>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6" name="AutoShape 36"/>
              <p:cNvSpPr>
                <a:spLocks noChangeArrowheads="1"/>
              </p:cNvSpPr>
              <p:nvPr/>
            </p:nvSpPr>
            <p:spPr bwMode="auto">
              <a:xfrm>
                <a:off x="1872" y="216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7" name="AutoShape 37"/>
              <p:cNvSpPr>
                <a:spLocks noChangeArrowheads="1"/>
              </p:cNvSpPr>
              <p:nvPr/>
            </p:nvSpPr>
            <p:spPr bwMode="auto">
              <a:xfrm>
                <a:off x="2064" y="2160"/>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sp>
            <p:nvSpPr>
              <p:cNvPr id="38" name="AutoShape 38"/>
              <p:cNvSpPr>
                <a:spLocks noChangeArrowheads="1"/>
              </p:cNvSpPr>
              <p:nvPr/>
            </p:nvSpPr>
            <p:spPr bwMode="auto">
              <a:xfrm>
                <a:off x="1968" y="2304"/>
                <a:ext cx="48" cy="48"/>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it-IT" altLang="it-IT" dirty="0"/>
              </a:p>
            </p:txBody>
          </p:sp>
        </p:grpSp>
        <p:sp>
          <p:nvSpPr>
            <p:cNvPr id="39" name="Text Box 39"/>
            <p:cNvSpPr txBox="1">
              <a:spLocks noChangeArrowheads="1"/>
            </p:cNvSpPr>
            <p:nvPr/>
          </p:nvSpPr>
          <p:spPr bwMode="auto">
            <a:xfrm>
              <a:off x="765175" y="2214215"/>
              <a:ext cx="1639758" cy="42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CH" altLang="it-IT" b="1" i="1" dirty="0">
                  <a:solidFill>
                    <a:schemeClr val="accent1"/>
                  </a:solidFill>
                  <a:latin typeface="Arial" panose="020B0604020202020204" pitchFamily="34" charset="0"/>
                  <a:cs typeface="Times New Roman" panose="02020603050405020304" pitchFamily="18" charset="0"/>
                </a:rPr>
                <a:t>Lichtquelle</a:t>
              </a:r>
              <a:endParaRPr lang="en-US" altLang="it-IT" b="1" i="1" dirty="0">
                <a:solidFill>
                  <a:schemeClr val="accent1"/>
                </a:solidFill>
                <a:latin typeface="Arial" panose="020B0604020202020204" pitchFamily="34" charset="0"/>
                <a:cs typeface="Times New Roman" panose="02020603050405020304" pitchFamily="18" charset="0"/>
              </a:endParaRPr>
            </a:p>
          </p:txBody>
        </p:sp>
        <p:sp>
          <p:nvSpPr>
            <p:cNvPr id="40" name="Text Box 40"/>
            <p:cNvSpPr txBox="1">
              <a:spLocks noChangeArrowheads="1"/>
            </p:cNvSpPr>
            <p:nvPr/>
          </p:nvSpPr>
          <p:spPr bwMode="auto">
            <a:xfrm>
              <a:off x="3112319" y="4165561"/>
              <a:ext cx="2344224" cy="42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CH" altLang="it-IT" b="1" i="1" u="sng" dirty="0">
                  <a:solidFill>
                    <a:schemeClr val="accent1"/>
                  </a:solidFill>
                  <a:latin typeface="Arial" panose="020B0604020202020204" pitchFamily="34" charset="0"/>
                  <a:cs typeface="Times New Roman" panose="02020603050405020304" pitchFamily="18" charset="0"/>
                </a:rPr>
                <a:t>Gestreutes Licht</a:t>
              </a:r>
            </a:p>
          </p:txBody>
        </p:sp>
        <p:sp>
          <p:nvSpPr>
            <p:cNvPr id="41" name="Text Box 41"/>
            <p:cNvSpPr txBox="1">
              <a:spLocks noChangeArrowheads="1"/>
            </p:cNvSpPr>
            <p:nvPr/>
          </p:nvSpPr>
          <p:spPr bwMode="auto">
            <a:xfrm>
              <a:off x="6240462" y="2152303"/>
              <a:ext cx="2860723" cy="38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de-CH" altLang="it-IT" b="1" i="1" dirty="0">
                  <a:solidFill>
                    <a:schemeClr val="accent1"/>
                  </a:solidFill>
                  <a:latin typeface="Arial" panose="020B0604020202020204" pitchFamily="34" charset="0"/>
                  <a:cs typeface="Times New Roman" panose="02020603050405020304" pitchFamily="18" charset="0"/>
                </a:rPr>
                <a:t>Direkte Lichtsrahlung</a:t>
              </a:r>
            </a:p>
          </p:txBody>
        </p:sp>
        <p:sp>
          <p:nvSpPr>
            <p:cNvPr id="42" name="Text Box 42"/>
            <p:cNvSpPr txBox="1">
              <a:spLocks noChangeArrowheads="1"/>
            </p:cNvSpPr>
            <p:nvPr/>
          </p:nvSpPr>
          <p:spPr bwMode="auto">
            <a:xfrm>
              <a:off x="5334795" y="1342520"/>
              <a:ext cx="1139124" cy="38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n-GB" altLang="it-IT" b="1" i="1" dirty="0">
                  <a:solidFill>
                    <a:schemeClr val="accent1"/>
                  </a:solidFill>
                  <a:latin typeface="Arial" panose="020B0604020202020204" pitchFamily="34" charset="0"/>
                  <a:cs typeface="Times New Roman" panose="02020603050405020304" pitchFamily="18" charset="0"/>
                </a:rPr>
                <a:t>Partikel</a:t>
              </a:r>
            </a:p>
          </p:txBody>
        </p:sp>
      </p:grpSp>
      <p:sp>
        <p:nvSpPr>
          <p:cNvPr id="44" name="Line 43"/>
          <p:cNvSpPr>
            <a:spLocks noChangeShapeType="1"/>
          </p:cNvSpPr>
          <p:nvPr/>
        </p:nvSpPr>
        <p:spPr bwMode="auto">
          <a:xfrm flipH="1">
            <a:off x="4131512" y="3495059"/>
            <a:ext cx="663779" cy="469794"/>
          </a:xfrm>
          <a:prstGeom prst="line">
            <a:avLst/>
          </a:prstGeom>
          <a:noFill/>
          <a:ln w="19050">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dirty="0"/>
          </a:p>
        </p:txBody>
      </p:sp>
      <p:sp>
        <p:nvSpPr>
          <p:cNvPr id="45"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95523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036"/>
          </a:xfrm>
        </p:spPr>
        <p:txBody>
          <a:bodyPr>
            <a:normAutofit fontScale="90000"/>
          </a:bodyPr>
          <a:lstStyle/>
          <a:p>
            <a:endParaRPr lang="de-CH" dirty="0"/>
          </a:p>
        </p:txBody>
      </p:sp>
      <p:sp>
        <p:nvSpPr>
          <p:cNvPr id="3" name="Inhaltsplatzhalter 2"/>
          <p:cNvSpPr>
            <a:spLocks noGrp="1"/>
          </p:cNvSpPr>
          <p:nvPr>
            <p:ph idx="1"/>
          </p:nvPr>
        </p:nvSpPr>
        <p:spPr>
          <a:xfrm>
            <a:off x="457200" y="1600201"/>
            <a:ext cx="8229600" cy="2116832"/>
          </a:xfrm>
        </p:spPr>
        <p:txBody>
          <a:bodyPr>
            <a:normAutofit/>
          </a:bodyPr>
          <a:lstStyle/>
          <a:p>
            <a:pPr algn="ctr"/>
            <a:r>
              <a:rPr lang="de-CH" sz="7200" dirty="0"/>
              <a:t>SAK 254</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422819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027"/>
            <a:ext cx="6707088" cy="1142679"/>
          </a:xfrm>
        </p:spPr>
        <p:txBody>
          <a:bodyPr>
            <a:normAutofit/>
          </a:bodyPr>
          <a:lstStyle/>
          <a:p>
            <a:pPr algn="l"/>
            <a:r>
              <a:rPr lang="de-CH" sz="3200" i="1" spc="-40" dirty="0"/>
              <a:t>SAK</a:t>
            </a:r>
            <a:r>
              <a:rPr lang="de-CH" sz="3200" spc="-40" dirty="0"/>
              <a:t>(254) als Indikator von </a:t>
            </a:r>
            <a:br>
              <a:rPr lang="de-CH" sz="3200" spc="-40" dirty="0"/>
            </a:br>
            <a:r>
              <a:rPr lang="de-CH" sz="3200" spc="-40" dirty="0"/>
              <a:t>organischem Kohlenstoff</a:t>
            </a:r>
            <a:endParaRPr lang="de-CH" sz="3200" dirty="0"/>
          </a:p>
        </p:txBody>
      </p:sp>
      <p:sp>
        <p:nvSpPr>
          <p:cNvPr id="4" name="Text Box 8"/>
          <p:cNvSpPr txBox="1">
            <a:spLocks noGrp="1" noChangeArrowheads="1"/>
          </p:cNvSpPr>
          <p:nvPr>
            <p:ph idx="1"/>
          </p:nvPr>
        </p:nvSpPr>
        <p:spPr bwMode="auto">
          <a:xfrm>
            <a:off x="440310" y="1617845"/>
            <a:ext cx="8229600" cy="94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90500" indent="-190500">
              <a:defRPr sz="2400">
                <a:solidFill>
                  <a:schemeClr val="tx1"/>
                </a:solidFill>
                <a:latin typeface="Times New Roman" pitchFamily="18" charset="0"/>
              </a:defRPr>
            </a:lvl1pPr>
            <a:lvl2pPr marL="4826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defRPr/>
            </a:pPr>
            <a:endParaRPr lang="de-CH" sz="1600" dirty="0"/>
          </a:p>
          <a:p>
            <a:pPr marL="285750" indent="-285750">
              <a:buFont typeface="Arial" pitchFamily="34" charset="0"/>
              <a:buChar char="•"/>
              <a:defRPr/>
            </a:pPr>
            <a:r>
              <a:rPr lang="de-CH" sz="1800" dirty="0">
                <a:latin typeface="Arial" pitchFamily="34" charset="0"/>
                <a:cs typeface="Arial" pitchFamily="34" charset="0"/>
              </a:rPr>
              <a:t>Für die kontinuierliche online Messung (UV 254 Absorption) des Gehaltes </a:t>
            </a:r>
            <a:br>
              <a:rPr lang="de-CH" sz="1800" dirty="0">
                <a:latin typeface="Arial" pitchFamily="34" charset="0"/>
                <a:cs typeface="Arial" pitchFamily="34" charset="0"/>
              </a:rPr>
            </a:br>
            <a:r>
              <a:rPr lang="de-CH" sz="1800" dirty="0">
                <a:latin typeface="Arial" pitchFamily="34" charset="0"/>
                <a:cs typeface="Arial" pitchFamily="34" charset="0"/>
              </a:rPr>
              <a:t>an organischen Inhaltsstoffen basierend auf DIN EN 38404-3 </a:t>
            </a:r>
            <a:endParaRPr lang="de-CH" sz="1800" dirty="0">
              <a:latin typeface="Arial" charset="0"/>
            </a:endParaRPr>
          </a:p>
        </p:txBody>
      </p:sp>
      <p:sp>
        <p:nvSpPr>
          <p:cNvPr id="5" name="Inhaltsplatzhalter 2"/>
          <p:cNvSpPr txBox="1">
            <a:spLocks/>
          </p:cNvSpPr>
          <p:nvPr/>
        </p:nvSpPr>
        <p:spPr>
          <a:xfrm>
            <a:off x="1386758" y="2852936"/>
            <a:ext cx="6336704"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CH" sz="1800" b="1" dirty="0"/>
              <a:t>Starke Absorption bei 254 nm</a:t>
            </a:r>
          </a:p>
          <a:p>
            <a:pPr marL="0" indent="0" fontAlgn="auto">
              <a:spcAft>
                <a:spcPts val="0"/>
              </a:spcAft>
              <a:buFont typeface="Arial" panose="020B0604020202020204" pitchFamily="34" charset="0"/>
              <a:buNone/>
            </a:pPr>
            <a:r>
              <a:rPr lang="de-CH" sz="1800" dirty="0"/>
              <a:t>Strukturelemente: Aromaten / konjugierte Doppelbindungen</a:t>
            </a:r>
          </a:p>
          <a:p>
            <a:pPr marL="0" indent="0" fontAlgn="auto">
              <a:spcAft>
                <a:spcPts val="0"/>
              </a:spcAft>
              <a:buFont typeface="Arial" panose="020B0604020202020204" pitchFamily="34" charset="0"/>
              <a:buNone/>
            </a:pPr>
            <a:endParaRPr lang="de-CH" sz="1800" dirty="0"/>
          </a:p>
          <a:p>
            <a:pPr marL="0" indent="0" fontAlgn="auto">
              <a:spcAft>
                <a:spcPts val="0"/>
              </a:spcAft>
              <a:buFont typeface="Arial" panose="020B0604020202020204" pitchFamily="34" charset="0"/>
              <a:buNone/>
            </a:pPr>
            <a:r>
              <a:rPr lang="de-CH" sz="1800" b="1" dirty="0"/>
              <a:t>Typische natürliche Verbindungen:</a:t>
            </a:r>
          </a:p>
          <a:p>
            <a:pPr fontAlgn="auto">
              <a:spcAft>
                <a:spcPts val="0"/>
              </a:spcAft>
            </a:pPr>
            <a:r>
              <a:rPr lang="de-CH" sz="1800" dirty="0"/>
              <a:t>Lignine</a:t>
            </a:r>
          </a:p>
          <a:p>
            <a:pPr fontAlgn="auto">
              <a:spcAft>
                <a:spcPts val="0"/>
              </a:spcAft>
            </a:pPr>
            <a:r>
              <a:rPr lang="de-CH" sz="1800" dirty="0"/>
              <a:t>Pflanzenfarbstoffe</a:t>
            </a:r>
          </a:p>
          <a:p>
            <a:pPr fontAlgn="auto">
              <a:spcAft>
                <a:spcPts val="0"/>
              </a:spcAft>
            </a:pPr>
            <a:r>
              <a:rPr lang="de-CH" sz="1800" dirty="0"/>
              <a:t>DNA/RNA</a:t>
            </a:r>
          </a:p>
          <a:p>
            <a:pPr fontAlgn="auto">
              <a:spcAft>
                <a:spcPts val="0"/>
              </a:spcAft>
            </a:pPr>
            <a:r>
              <a:rPr lang="de-CH" sz="1800" dirty="0"/>
              <a:t>Proteine (aromatische Aminosäuren)</a:t>
            </a:r>
          </a:p>
          <a:p>
            <a:pPr marL="0" indent="0" fontAlgn="auto">
              <a:spcAft>
                <a:spcPts val="0"/>
              </a:spcAft>
              <a:buFont typeface="Arial" panose="020B0604020202020204" pitchFamily="34" charset="0"/>
              <a:buNone/>
            </a:pPr>
            <a:r>
              <a:rPr lang="de-CH" sz="1800" dirty="0"/>
              <a:t>und ihre Abbau- und Transformationsprodukte</a:t>
            </a:r>
          </a:p>
        </p:txBody>
      </p:sp>
      <p:sp>
        <p:nvSpPr>
          <p:cNvPr id="6"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374517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6552728" cy="1112366"/>
          </a:xfrm>
        </p:spPr>
        <p:txBody>
          <a:bodyPr>
            <a:normAutofit/>
          </a:bodyPr>
          <a:lstStyle/>
          <a:p>
            <a:pPr algn="l"/>
            <a:r>
              <a:rPr lang="de-CH" sz="3200" i="1" spc="-40" dirty="0"/>
              <a:t>SAK</a:t>
            </a:r>
            <a:r>
              <a:rPr lang="de-CH" sz="3200" spc="-40" dirty="0"/>
              <a:t>(254) als Indikator von </a:t>
            </a:r>
            <a:br>
              <a:rPr lang="de-CH" sz="3200" spc="-40" dirty="0"/>
            </a:br>
            <a:r>
              <a:rPr lang="de-CH" sz="3200" spc="-40" dirty="0"/>
              <a:t>organischem Kohlenstoff</a:t>
            </a:r>
            <a:endParaRPr lang="de-CH" sz="3200" dirty="0"/>
          </a:p>
        </p:txBody>
      </p:sp>
      <p:sp>
        <p:nvSpPr>
          <p:cNvPr id="4" name="Fußzeilenplatzhalter 3"/>
          <p:cNvSpPr>
            <a:spLocks noGrp="1"/>
          </p:cNvSpPr>
          <p:nvPr>
            <p:ph type="ftr" sz="quarter" idx="3"/>
          </p:nvPr>
        </p:nvSpPr>
        <p:spPr/>
        <p:txBody>
          <a:bodyPr/>
          <a:lstStyle/>
          <a:p>
            <a:endParaRPr lang="de-CH" dirty="0">
              <a:cs typeface="Arial" panose="020B0604020202020204" pitchFamily="34" charset="0"/>
            </a:endParaRPr>
          </a:p>
        </p:txBody>
      </p:sp>
      <p:sp>
        <p:nvSpPr>
          <p:cNvPr id="5" name="Inhaltsplatzhalter 2"/>
          <p:cNvSpPr>
            <a:spLocks noGrp="1"/>
          </p:cNvSpPr>
          <p:nvPr>
            <p:ph idx="1"/>
          </p:nvPr>
        </p:nvSpPr>
        <p:spPr>
          <a:xfrm>
            <a:off x="612000" y="1736809"/>
            <a:ext cx="7920000" cy="3715065"/>
          </a:xfrm>
        </p:spPr>
        <p:txBody>
          <a:bodyPr>
            <a:normAutofit/>
          </a:bodyPr>
          <a:lstStyle/>
          <a:p>
            <a:pPr marL="0" indent="0">
              <a:buNone/>
            </a:pPr>
            <a:r>
              <a:rPr lang="de-CH" sz="1600" b="1" dirty="0"/>
              <a:t>Keine oder sehr schwache Absorption bei 254 nm</a:t>
            </a:r>
          </a:p>
          <a:p>
            <a:r>
              <a:rPr lang="de-CH" sz="1600" dirty="0"/>
              <a:t>Alkane</a:t>
            </a:r>
          </a:p>
          <a:p>
            <a:r>
              <a:rPr lang="de-CH" sz="1600" dirty="0"/>
              <a:t>Alkohole (z.B. Methanol, Ethanol)</a:t>
            </a:r>
          </a:p>
          <a:p>
            <a:r>
              <a:rPr lang="de-CH" sz="1600" dirty="0"/>
              <a:t>Amine</a:t>
            </a:r>
          </a:p>
          <a:p>
            <a:r>
              <a:rPr lang="de-CH" sz="1600" dirty="0"/>
              <a:t>Ketone, Carbonsäuren, Amide und Ester</a:t>
            </a:r>
          </a:p>
          <a:p>
            <a:pPr marL="0" indent="0">
              <a:buNone/>
            </a:pPr>
            <a:endParaRPr lang="de-CH" sz="1600" dirty="0"/>
          </a:p>
          <a:p>
            <a:pPr marL="0" indent="0">
              <a:buNone/>
            </a:pPr>
            <a:r>
              <a:rPr lang="de-CH" sz="1600" b="1" dirty="0"/>
              <a:t>und somit</a:t>
            </a:r>
          </a:p>
          <a:p>
            <a:r>
              <a:rPr lang="de-CH" sz="1600" dirty="0"/>
              <a:t>Kohlenhydrate (z.B. Zucker, Stärke, Cellulose)</a:t>
            </a:r>
          </a:p>
          <a:p>
            <a:r>
              <a:rPr lang="de-CH" sz="1600" dirty="0"/>
              <a:t>nicht aromatische Aminosäuren</a:t>
            </a:r>
          </a:p>
          <a:p>
            <a:r>
              <a:rPr lang="de-CH" sz="1600" dirty="0"/>
              <a:t>Fette / Glycerin</a:t>
            </a:r>
          </a:p>
          <a:p>
            <a:r>
              <a:rPr lang="de-CH" sz="1600" dirty="0"/>
              <a:t>niedermolekulare Säuren/Ketone/Aldehyde</a:t>
            </a:r>
          </a:p>
        </p:txBody>
      </p:sp>
      <p:pic>
        <p:nvPicPr>
          <p:cNvPr id="6" name="Picture 2" descr="Struktur von Sacchar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173" y="2993262"/>
            <a:ext cx="2232248" cy="1151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lpha-Amino Acid Formula V2.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495" y="4433661"/>
            <a:ext cx="1161519" cy="831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fette molecu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297015"/>
            <a:ext cx="1528196" cy="1104469"/>
          </a:xfrm>
          <a:prstGeom prst="rect">
            <a:avLst/>
          </a:prstGeom>
          <a:noFill/>
          <a:extLst>
            <a:ext uri="{909E8E84-426E-40DD-AFC4-6F175D3DCCD1}">
              <a14:hiddenFill xmlns:a14="http://schemas.microsoft.com/office/drawing/2010/main">
                <a:solidFill>
                  <a:srgbClr val="FFFFFF"/>
                </a:solidFill>
              </a14:hiddenFill>
            </a:ext>
          </a:extLst>
        </p:spPr>
      </p:pic>
      <p:sp>
        <p:nvSpPr>
          <p:cNvPr id="9"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69829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6635080" cy="1228998"/>
          </a:xfrm>
        </p:spPr>
        <p:txBody>
          <a:bodyPr>
            <a:normAutofit/>
          </a:bodyPr>
          <a:lstStyle/>
          <a:p>
            <a:pPr algn="l"/>
            <a:r>
              <a:rPr lang="de-CH" sz="3200" dirty="0"/>
              <a:t>Typische DOC Gehalte </a:t>
            </a:r>
            <a:br>
              <a:rPr lang="de-CH" sz="3200" dirty="0"/>
            </a:br>
            <a:r>
              <a:rPr lang="de-CH" sz="3200" dirty="0"/>
              <a:t>natürlicher Wässer</a:t>
            </a:r>
          </a:p>
        </p:txBody>
      </p:sp>
      <p:sp>
        <p:nvSpPr>
          <p:cNvPr id="4" name="Fußzeilenplatzhalter 3"/>
          <p:cNvSpPr>
            <a:spLocks noGrp="1"/>
          </p:cNvSpPr>
          <p:nvPr>
            <p:ph type="ftr" sz="quarter" idx="3"/>
          </p:nvPr>
        </p:nvSpPr>
        <p:spPr/>
        <p:txBody>
          <a:bodyPr/>
          <a:lstStyle/>
          <a:p>
            <a:endParaRPr lang="de-CH" dirty="0">
              <a:cs typeface="Arial" panose="020B0604020202020204" pitchFamily="34" charset="0"/>
            </a:endParaRPr>
          </a:p>
        </p:txBody>
      </p:sp>
      <p:graphicFrame>
        <p:nvGraphicFramePr>
          <p:cNvPr id="5" name="Tabelle 4"/>
          <p:cNvGraphicFramePr>
            <a:graphicFrameLocks noGrp="1"/>
          </p:cNvGraphicFramePr>
          <p:nvPr>
            <p:extLst/>
          </p:nvPr>
        </p:nvGraphicFramePr>
        <p:xfrm>
          <a:off x="1108241" y="2060848"/>
          <a:ext cx="4536504" cy="259588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xmlns="" val="2289363262"/>
                    </a:ext>
                  </a:extLst>
                </a:gridCol>
                <a:gridCol w="2448272">
                  <a:extLst>
                    <a:ext uri="{9D8B030D-6E8A-4147-A177-3AD203B41FA5}">
                      <a16:colId xmlns:a16="http://schemas.microsoft.com/office/drawing/2014/main" xmlns="" val="2873461108"/>
                    </a:ext>
                  </a:extLst>
                </a:gridCol>
              </a:tblGrid>
              <a:tr h="370840">
                <a:tc>
                  <a:txBody>
                    <a:bodyPr/>
                    <a:lstStyle/>
                    <a:p>
                      <a:r>
                        <a:rPr lang="de-CH" sz="1600" dirty="0"/>
                        <a:t>Wasser</a:t>
                      </a:r>
                      <a:endParaRPr lang="it-IT" sz="1600" dirty="0"/>
                    </a:p>
                  </a:txBody>
                  <a:tcPr/>
                </a:tc>
                <a:tc>
                  <a:txBody>
                    <a:bodyPr/>
                    <a:lstStyle/>
                    <a:p>
                      <a:r>
                        <a:rPr lang="de-CH" sz="1600" dirty="0"/>
                        <a:t>DOC in mg/L</a:t>
                      </a:r>
                      <a:endParaRPr lang="it-IT" sz="1600" dirty="0"/>
                    </a:p>
                  </a:txBody>
                  <a:tcPr/>
                </a:tc>
                <a:extLst>
                  <a:ext uri="{0D108BD9-81ED-4DB2-BD59-A6C34878D82A}">
                    <a16:rowId xmlns:a16="http://schemas.microsoft.com/office/drawing/2014/main" xmlns="" val="697130055"/>
                  </a:ext>
                </a:extLst>
              </a:tr>
              <a:tr h="370840">
                <a:tc>
                  <a:txBody>
                    <a:bodyPr/>
                    <a:lstStyle/>
                    <a:p>
                      <a:r>
                        <a:rPr lang="de-CH" sz="1600" dirty="0"/>
                        <a:t>Meer</a:t>
                      </a:r>
                      <a:endParaRPr lang="it-IT" sz="1600" dirty="0"/>
                    </a:p>
                  </a:txBody>
                  <a:tcPr/>
                </a:tc>
                <a:tc>
                  <a:txBody>
                    <a:bodyPr/>
                    <a:lstStyle/>
                    <a:p>
                      <a:r>
                        <a:rPr lang="de-CH" sz="1600" dirty="0"/>
                        <a:t>ca. 0,5</a:t>
                      </a:r>
                      <a:endParaRPr lang="it-IT" sz="1600" dirty="0"/>
                    </a:p>
                  </a:txBody>
                  <a:tcPr/>
                </a:tc>
                <a:extLst>
                  <a:ext uri="{0D108BD9-81ED-4DB2-BD59-A6C34878D82A}">
                    <a16:rowId xmlns:a16="http://schemas.microsoft.com/office/drawing/2014/main" xmlns="" val="1768232271"/>
                  </a:ext>
                </a:extLst>
              </a:tr>
              <a:tr h="370840">
                <a:tc>
                  <a:txBody>
                    <a:bodyPr/>
                    <a:lstStyle/>
                    <a:p>
                      <a:r>
                        <a:rPr lang="de-CH" sz="1600" dirty="0"/>
                        <a:t>Grundwasser</a:t>
                      </a:r>
                      <a:endParaRPr lang="it-IT" sz="1600" dirty="0"/>
                    </a:p>
                  </a:txBody>
                  <a:tcPr/>
                </a:tc>
                <a:tc>
                  <a:txBody>
                    <a:bodyPr/>
                    <a:lstStyle/>
                    <a:p>
                      <a:r>
                        <a:rPr lang="de-CH" sz="1600" dirty="0"/>
                        <a:t>0,5 – 1,5</a:t>
                      </a:r>
                      <a:endParaRPr lang="it-IT" sz="1600" dirty="0"/>
                    </a:p>
                  </a:txBody>
                  <a:tcPr/>
                </a:tc>
                <a:extLst>
                  <a:ext uri="{0D108BD9-81ED-4DB2-BD59-A6C34878D82A}">
                    <a16:rowId xmlns:a16="http://schemas.microsoft.com/office/drawing/2014/main" xmlns="" val="1042875894"/>
                  </a:ext>
                </a:extLst>
              </a:tr>
              <a:tr h="370840">
                <a:tc>
                  <a:txBody>
                    <a:bodyPr/>
                    <a:lstStyle/>
                    <a:p>
                      <a:r>
                        <a:rPr lang="de-CH" sz="1600" dirty="0"/>
                        <a:t>Regenwasser</a:t>
                      </a:r>
                      <a:endParaRPr lang="it-IT" sz="1600" dirty="0"/>
                    </a:p>
                  </a:txBody>
                  <a:tcPr/>
                </a:tc>
                <a:tc>
                  <a:txBody>
                    <a:bodyPr/>
                    <a:lstStyle/>
                    <a:p>
                      <a:r>
                        <a:rPr lang="de-CH" sz="1600" dirty="0"/>
                        <a:t>0,5 – 2,5</a:t>
                      </a:r>
                      <a:endParaRPr lang="it-IT" sz="1600" dirty="0"/>
                    </a:p>
                  </a:txBody>
                  <a:tcPr/>
                </a:tc>
                <a:extLst>
                  <a:ext uri="{0D108BD9-81ED-4DB2-BD59-A6C34878D82A}">
                    <a16:rowId xmlns:a16="http://schemas.microsoft.com/office/drawing/2014/main" xmlns="" val="774065154"/>
                  </a:ext>
                </a:extLst>
              </a:tr>
              <a:tr h="370840">
                <a:tc>
                  <a:txBody>
                    <a:bodyPr/>
                    <a:lstStyle/>
                    <a:p>
                      <a:r>
                        <a:rPr lang="de-CH" sz="1600" dirty="0"/>
                        <a:t>Flusswasser</a:t>
                      </a:r>
                      <a:endParaRPr lang="it-IT" sz="1600" dirty="0"/>
                    </a:p>
                  </a:txBody>
                  <a:tcPr/>
                </a:tc>
                <a:tc>
                  <a:txBody>
                    <a:bodyPr/>
                    <a:lstStyle/>
                    <a:p>
                      <a:r>
                        <a:rPr lang="de-CH" sz="1600" dirty="0"/>
                        <a:t>1 – 10</a:t>
                      </a:r>
                      <a:endParaRPr lang="it-IT" sz="1600" dirty="0"/>
                    </a:p>
                  </a:txBody>
                  <a:tcPr/>
                </a:tc>
                <a:extLst>
                  <a:ext uri="{0D108BD9-81ED-4DB2-BD59-A6C34878D82A}">
                    <a16:rowId xmlns:a16="http://schemas.microsoft.com/office/drawing/2014/main" xmlns="" val="3905360904"/>
                  </a:ext>
                </a:extLst>
              </a:tr>
              <a:tr h="370840">
                <a:tc>
                  <a:txBody>
                    <a:bodyPr/>
                    <a:lstStyle/>
                    <a:p>
                      <a:r>
                        <a:rPr lang="de-CH" sz="1600" dirty="0"/>
                        <a:t>Eutrophe Seen</a:t>
                      </a:r>
                      <a:endParaRPr lang="it-IT" sz="1600" dirty="0"/>
                    </a:p>
                  </a:txBody>
                  <a:tcPr/>
                </a:tc>
                <a:tc>
                  <a:txBody>
                    <a:bodyPr/>
                    <a:lstStyle/>
                    <a:p>
                      <a:r>
                        <a:rPr lang="de-CH" sz="1600" dirty="0"/>
                        <a:t>2 – 10</a:t>
                      </a:r>
                      <a:endParaRPr lang="it-IT" sz="1600" dirty="0"/>
                    </a:p>
                  </a:txBody>
                  <a:tcPr/>
                </a:tc>
                <a:extLst>
                  <a:ext uri="{0D108BD9-81ED-4DB2-BD59-A6C34878D82A}">
                    <a16:rowId xmlns:a16="http://schemas.microsoft.com/office/drawing/2014/main" xmlns="" val="3380128818"/>
                  </a:ext>
                </a:extLst>
              </a:tr>
              <a:tr h="370840">
                <a:tc>
                  <a:txBody>
                    <a:bodyPr/>
                    <a:lstStyle/>
                    <a:p>
                      <a:r>
                        <a:rPr lang="de-CH" sz="1600" dirty="0"/>
                        <a:t>Sümpfe</a:t>
                      </a:r>
                      <a:endParaRPr lang="it-IT" sz="1600" dirty="0"/>
                    </a:p>
                  </a:txBody>
                  <a:tcPr/>
                </a:tc>
                <a:tc>
                  <a:txBody>
                    <a:bodyPr/>
                    <a:lstStyle/>
                    <a:p>
                      <a:r>
                        <a:rPr lang="de-CH" sz="1600" dirty="0"/>
                        <a:t>10</a:t>
                      </a:r>
                      <a:r>
                        <a:rPr lang="de-CH" sz="1600" baseline="0" dirty="0"/>
                        <a:t> – 50 </a:t>
                      </a:r>
                      <a:endParaRPr lang="it-IT" sz="1600" dirty="0"/>
                    </a:p>
                  </a:txBody>
                  <a:tcPr/>
                </a:tc>
                <a:extLst>
                  <a:ext uri="{0D108BD9-81ED-4DB2-BD59-A6C34878D82A}">
                    <a16:rowId xmlns:a16="http://schemas.microsoft.com/office/drawing/2014/main" xmlns="" val="1773879439"/>
                  </a:ext>
                </a:extLst>
              </a:tr>
            </a:tbl>
          </a:graphicData>
        </a:graphic>
      </p:graphicFrame>
      <p:sp>
        <p:nvSpPr>
          <p:cNvPr id="6" name="Textfeld 5"/>
          <p:cNvSpPr txBox="1"/>
          <p:nvPr/>
        </p:nvSpPr>
        <p:spPr>
          <a:xfrm>
            <a:off x="1043608" y="4656728"/>
            <a:ext cx="4601138" cy="523220"/>
          </a:xfrm>
          <a:prstGeom prst="rect">
            <a:avLst/>
          </a:prstGeom>
          <a:noFill/>
        </p:spPr>
        <p:txBody>
          <a:bodyPr wrap="square" rtlCol="0">
            <a:spAutoFit/>
          </a:bodyPr>
          <a:lstStyle/>
          <a:p>
            <a:r>
              <a:rPr lang="de-CH" sz="1400" dirty="0">
                <a:solidFill>
                  <a:srgbClr val="5D5E5E"/>
                </a:solidFill>
              </a:rPr>
              <a:t>[</a:t>
            </a:r>
            <a:r>
              <a:rPr lang="en-US" sz="1400" dirty="0">
                <a:solidFill>
                  <a:srgbClr val="5D5E5E"/>
                </a:solidFill>
              </a:rPr>
              <a:t>Börnick, H., Dittmar, T., Vorlesung Wasserinhaltsstoffe,</a:t>
            </a:r>
            <a:br>
              <a:rPr lang="en-US" sz="1400" dirty="0">
                <a:solidFill>
                  <a:srgbClr val="5D5E5E"/>
                </a:solidFill>
              </a:rPr>
            </a:br>
            <a:r>
              <a:rPr lang="en-US" sz="1400" dirty="0">
                <a:solidFill>
                  <a:srgbClr val="5D5E5E"/>
                </a:solidFill>
              </a:rPr>
              <a:t>TU Dresden (2011)</a:t>
            </a:r>
            <a:r>
              <a:rPr lang="de-CH" sz="1400" dirty="0">
                <a:solidFill>
                  <a:srgbClr val="5D5E5E"/>
                </a:solidFill>
              </a:rPr>
              <a:t>]</a:t>
            </a:r>
            <a:endParaRPr lang="it-IT" sz="1400" dirty="0">
              <a:solidFill>
                <a:srgbClr val="5D5E5E"/>
              </a:solidFill>
            </a:endParaRPr>
          </a:p>
        </p:txBody>
      </p:sp>
      <p:pic>
        <p:nvPicPr>
          <p:cNvPr id="8" name="Grafik 7"/>
          <p:cNvPicPr>
            <a:picLocks noChangeAspect="1"/>
          </p:cNvPicPr>
          <p:nvPr/>
        </p:nvPicPr>
        <p:blipFill>
          <a:blip r:embed="rId3"/>
          <a:stretch>
            <a:fillRect/>
          </a:stretch>
        </p:blipFill>
        <p:spPr>
          <a:xfrm>
            <a:off x="5730001" y="3607964"/>
            <a:ext cx="2219001" cy="1477221"/>
          </a:xfrm>
          <a:prstGeom prst="rect">
            <a:avLst/>
          </a:prstGeom>
        </p:spPr>
      </p:pic>
      <p:pic>
        <p:nvPicPr>
          <p:cNvPr id="9" name="Grafik 8"/>
          <p:cNvPicPr>
            <a:picLocks noChangeAspect="1"/>
          </p:cNvPicPr>
          <p:nvPr/>
        </p:nvPicPr>
        <p:blipFill>
          <a:blip r:embed="rId4"/>
          <a:stretch>
            <a:fillRect/>
          </a:stretch>
        </p:blipFill>
        <p:spPr>
          <a:xfrm>
            <a:off x="5728736" y="2060849"/>
            <a:ext cx="2220445" cy="1478183"/>
          </a:xfrm>
          <a:prstGeom prst="rect">
            <a:avLst/>
          </a:prstGeom>
        </p:spPr>
      </p:pic>
      <p:sp>
        <p:nvSpPr>
          <p:cNvPr id="10"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941117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2116832"/>
          </a:xfrm>
        </p:spPr>
        <p:txBody>
          <a:bodyPr>
            <a:normAutofit/>
          </a:bodyPr>
          <a:lstStyle/>
          <a:p>
            <a:pPr algn="ctr"/>
            <a:r>
              <a:rPr lang="de-CH" sz="7200" dirty="0"/>
              <a:t>Datenauswertung</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428093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552728" cy="720080"/>
          </a:xfrm>
        </p:spPr>
        <p:txBody>
          <a:bodyPr vert="horz" lIns="91440" tIns="45720" rIns="91440" bIns="45720" rtlCol="0" anchor="ctr">
            <a:normAutofit/>
          </a:bodyPr>
          <a:lstStyle/>
          <a:p>
            <a:r>
              <a:rPr lang="fr-CH" sz="3200" dirty="0"/>
              <a:t>Datenauswertung</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11" name="Rectangle 2"/>
          <p:cNvSpPr txBox="1">
            <a:spLocks noChangeArrowheads="1"/>
          </p:cNvSpPr>
          <p:nvPr/>
        </p:nvSpPr>
        <p:spPr bwMode="auto">
          <a:xfrm>
            <a:off x="539552" y="988823"/>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defPPr>
              <a:defRPr lang="de-DE"/>
            </a:defPPr>
            <a:lvl1pPr>
              <a:spcAft>
                <a:spcPts val="400"/>
              </a:spcAft>
              <a:buClr>
                <a:srgbClr val="669900"/>
              </a:buClr>
              <a:defRPr sz="2000">
                <a:latin typeface="+mn-lt"/>
                <a:ea typeface="Arial Unicode MS" charset="0"/>
                <a:cs typeface="Arial Unicode MS" charset="0"/>
              </a:defRPr>
            </a:lvl1pPr>
          </a:lstStyle>
          <a:p>
            <a:r>
              <a:rPr lang="de-CH" dirty="0"/>
              <a:t>Wozu werden Online Messdaten verwendet?</a:t>
            </a:r>
          </a:p>
        </p:txBody>
      </p:sp>
      <p:sp>
        <p:nvSpPr>
          <p:cNvPr id="13" name="Textfeld 12"/>
          <p:cNvSpPr txBox="1"/>
          <p:nvPr/>
        </p:nvSpPr>
        <p:spPr>
          <a:xfrm>
            <a:off x="551875" y="1832041"/>
            <a:ext cx="8217277" cy="4909036"/>
          </a:xfrm>
          <a:prstGeom prst="rect">
            <a:avLst/>
          </a:prstGeom>
          <a:noFill/>
        </p:spPr>
        <p:txBody>
          <a:bodyPr wrap="square" rtlCol="0" anchor="t">
            <a:spAutoFit/>
          </a:bodyPr>
          <a:lstStyle/>
          <a:p>
            <a:pPr marL="342900" indent="-342900">
              <a:spcBef>
                <a:spcPts val="600"/>
              </a:spcBef>
              <a:spcAft>
                <a:spcPts val="600"/>
              </a:spcAft>
              <a:buAutoNum type="alphaUcPeriod"/>
              <a:tabLst>
                <a:tab pos="3822700" algn="l"/>
              </a:tabLst>
            </a:pPr>
            <a:r>
              <a:rPr lang="de-DE" dirty="0">
                <a:latin typeface="+mn-lt"/>
                <a:ea typeface="Arial Unicode MS" charset="0"/>
                <a:cs typeface="Arial Unicode MS" charset="0"/>
              </a:rPr>
              <a:t>Erfassung von Wasserverbräuchen (Mengenmessungen)</a:t>
            </a:r>
          </a:p>
          <a:p>
            <a:pPr marL="342900" indent="-342900">
              <a:spcBef>
                <a:spcPts val="600"/>
              </a:spcBef>
              <a:spcAft>
                <a:spcPts val="600"/>
              </a:spcAft>
              <a:buAutoNum type="alphaUcPeriod"/>
              <a:tabLst>
                <a:tab pos="3822700" algn="l"/>
              </a:tabLst>
            </a:pPr>
            <a:r>
              <a:rPr lang="de-DE" dirty="0">
                <a:latin typeface="+mn-lt"/>
                <a:ea typeface="Arial Unicode MS" charset="0"/>
                <a:cs typeface="Arial Unicode MS" charset="0"/>
                <a:sym typeface="Wingdings"/>
              </a:rPr>
              <a:t>Messen von Energieverbräuchen</a:t>
            </a:r>
          </a:p>
          <a:p>
            <a:pPr marL="342900" indent="-342900">
              <a:spcBef>
                <a:spcPts val="600"/>
              </a:spcBef>
              <a:spcAft>
                <a:spcPts val="600"/>
              </a:spcAft>
              <a:buAutoNum type="alphaUcPeriod"/>
              <a:tabLst>
                <a:tab pos="3822700" algn="l"/>
              </a:tabLst>
            </a:pPr>
            <a:r>
              <a:rPr lang="de-DE" dirty="0">
                <a:latin typeface="+mn-lt"/>
                <a:ea typeface="Arial Unicode MS" charset="0"/>
                <a:cs typeface="Arial Unicode MS" charset="0"/>
                <a:sym typeface="Wingdings"/>
              </a:rPr>
              <a:t>Qualitätsmessungen</a:t>
            </a:r>
          </a:p>
          <a:p>
            <a:pPr marL="342900" indent="-342900">
              <a:buAutoNum type="alphaUcPeriod"/>
              <a:tabLst>
                <a:tab pos="3822700" algn="l"/>
              </a:tabLst>
            </a:pPr>
            <a:endParaRPr lang="de-DE" dirty="0">
              <a:latin typeface="+mn-lt"/>
              <a:ea typeface="Arial Unicode MS" charset="0"/>
              <a:cs typeface="Arial Unicode MS" charset="0"/>
              <a:sym typeface="Wingdings"/>
            </a:endParaRPr>
          </a:p>
          <a:p>
            <a:pPr marL="742950" lvl="1" indent="-285750">
              <a:buFontTx/>
              <a:buChar char="-"/>
              <a:tabLst>
                <a:tab pos="3822700" algn="l"/>
              </a:tabLst>
            </a:pPr>
            <a:r>
              <a:rPr lang="de-DE" dirty="0">
                <a:latin typeface="+mn-lt"/>
                <a:ea typeface="Arial Unicode MS" charset="0"/>
                <a:cs typeface="Arial Unicode MS" charset="0"/>
                <a:sym typeface="Wingdings"/>
              </a:rPr>
              <a:t>Steuerung / Regelung von Anlagen  vgl. Beispiel UV-Entkeimung</a:t>
            </a:r>
          </a:p>
          <a:p>
            <a:pPr marL="742950" lvl="1" indent="-285750">
              <a:buFontTx/>
              <a:buChar char="-"/>
              <a:tabLst>
                <a:tab pos="3822700" algn="l"/>
              </a:tabLst>
            </a:pPr>
            <a:r>
              <a:rPr lang="de-DE" dirty="0">
                <a:latin typeface="+mn-lt"/>
                <a:ea typeface="Arial Unicode MS" charset="0"/>
                <a:cs typeface="Arial Unicode MS" charset="0"/>
                <a:sym typeface="Wingdings"/>
              </a:rPr>
              <a:t>Früherkennung von aussergewöhnlichen Veränderungen  Trübungsmessung</a:t>
            </a:r>
          </a:p>
          <a:p>
            <a:pPr marL="742950" lvl="1" indent="-285750">
              <a:buFontTx/>
              <a:buChar char="-"/>
              <a:tabLst>
                <a:tab pos="3822700" algn="l"/>
              </a:tabLst>
            </a:pPr>
            <a:r>
              <a:rPr lang="de-DE" dirty="0">
                <a:latin typeface="+mn-lt"/>
                <a:ea typeface="Arial Unicode MS" charset="0"/>
                <a:cs typeface="Arial Unicode MS" charset="0"/>
                <a:sym typeface="Wingdings"/>
              </a:rPr>
              <a:t>Überwachung von Baustellen im Grundwasser  pH</a:t>
            </a:r>
          </a:p>
          <a:p>
            <a:pPr marL="742950" lvl="1" indent="-285750">
              <a:buFontTx/>
              <a:buChar char="-"/>
              <a:tabLst>
                <a:tab pos="3822700" algn="l"/>
              </a:tabLst>
            </a:pPr>
            <a:r>
              <a:rPr lang="de-DE" dirty="0">
                <a:latin typeface="+mn-lt"/>
                <a:ea typeface="Arial Unicode MS" charset="0"/>
                <a:cs typeface="Arial Unicode MS" charset="0"/>
                <a:sym typeface="Wingdings"/>
              </a:rPr>
              <a:t>Hilfestellung bei der Selbstkontrolle  Probenahmeplan dynamisch an Situation anpassen!</a:t>
            </a:r>
          </a:p>
          <a:p>
            <a:pPr marL="742950" lvl="1" indent="-285750">
              <a:buFontTx/>
              <a:buChar char="-"/>
              <a:tabLst>
                <a:tab pos="3822700" algn="l"/>
              </a:tabLst>
            </a:pPr>
            <a:r>
              <a:rPr lang="de-DE" dirty="0">
                <a:latin typeface="+mn-lt"/>
                <a:ea typeface="Arial Unicode MS" charset="0"/>
                <a:cs typeface="Arial Unicode MS" charset="0"/>
                <a:sym typeface="Wingdings"/>
              </a:rPr>
              <a:t>....</a:t>
            </a:r>
          </a:p>
          <a:p>
            <a:pPr lvl="1">
              <a:tabLst>
                <a:tab pos="3822700" algn="l"/>
              </a:tabLst>
            </a:pPr>
            <a:endParaRPr lang="de-DE" dirty="0">
              <a:latin typeface="+mn-lt"/>
              <a:ea typeface="Arial Unicode MS" charset="0"/>
              <a:cs typeface="Arial Unicode MS" charset="0"/>
              <a:sym typeface="Wingdings"/>
            </a:endParaRPr>
          </a:p>
          <a:p>
            <a:pPr lvl="1">
              <a:tabLst>
                <a:tab pos="3822700" algn="l"/>
              </a:tabLst>
            </a:pPr>
            <a:endParaRPr lang="de-DE" dirty="0">
              <a:latin typeface="+mn-lt"/>
              <a:ea typeface="Arial Unicode MS" charset="0"/>
              <a:cs typeface="Arial Unicode MS" charset="0"/>
              <a:sym typeface="Wingdings"/>
            </a:endParaRPr>
          </a:p>
          <a:p>
            <a:pPr lvl="1">
              <a:tabLst>
                <a:tab pos="3822700" algn="l"/>
              </a:tabLst>
            </a:pPr>
            <a:r>
              <a:rPr lang="de-DE" dirty="0">
                <a:latin typeface="+mn-lt"/>
                <a:ea typeface="Arial Unicode MS" charset="0"/>
                <a:cs typeface="Arial Unicode MS" charset="0"/>
                <a:sym typeface="Wingdings"/>
              </a:rPr>
              <a:t>Vor dem Einsatz der Online Messgeräte, vorgängig definieren was mit den Daten gemacht werden soll!!</a:t>
            </a:r>
          </a:p>
          <a:p>
            <a:pPr lvl="1">
              <a:tabLst>
                <a:tab pos="3822700" algn="l"/>
              </a:tabLst>
            </a:pPr>
            <a:endParaRPr lang="de-DE" dirty="0">
              <a:latin typeface="+mn-lt"/>
              <a:ea typeface="Arial Unicode MS" charset="0"/>
              <a:cs typeface="Arial Unicode MS" charset="0"/>
              <a:sym typeface="Wingdings"/>
            </a:endParaRPr>
          </a:p>
          <a:p>
            <a:r>
              <a:rPr lang="de-DE" dirty="0">
                <a:latin typeface="+mn-lt"/>
                <a:ea typeface="Arial Unicode MS" charset="0"/>
                <a:cs typeface="Arial Unicode MS" charset="0"/>
                <a:sym typeface="Wingdings"/>
              </a:rPr>
              <a:t>				</a:t>
            </a:r>
            <a:endParaRPr lang="de-DE" dirty="0">
              <a:latin typeface="+mn-lt"/>
              <a:ea typeface="Arial Unicode MS" charset="0"/>
              <a:cs typeface="Arial Unicode MS" charset="0"/>
            </a:endParaRPr>
          </a:p>
        </p:txBody>
      </p:sp>
    </p:spTree>
    <p:extLst>
      <p:ext uri="{BB962C8B-B14F-4D97-AF65-F5344CB8AC3E}">
        <p14:creationId xmlns:p14="http://schemas.microsoft.com/office/powerpoint/2010/main" val="120595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Datenauswertung</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11" name="Rectangle 2"/>
          <p:cNvSpPr txBox="1">
            <a:spLocks noChangeArrowheads="1"/>
          </p:cNvSpPr>
          <p:nvPr/>
        </p:nvSpPr>
        <p:spPr bwMode="auto">
          <a:xfrm>
            <a:off x="539552" y="988823"/>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defPPr>
              <a:defRPr lang="de-DE"/>
            </a:defPPr>
            <a:lvl1pPr>
              <a:spcAft>
                <a:spcPts val="400"/>
              </a:spcAft>
              <a:buClr>
                <a:srgbClr val="669900"/>
              </a:buClr>
              <a:defRPr sz="2000">
                <a:latin typeface="+mn-lt"/>
                <a:ea typeface="Arial Unicode MS" charset="0"/>
                <a:cs typeface="Arial Unicode MS" charset="0"/>
              </a:defRPr>
            </a:lvl1pPr>
          </a:lstStyle>
          <a:p>
            <a:r>
              <a:rPr lang="de-CH" dirty="0"/>
              <a:t>Was sagen die Online Messwerte aus?</a:t>
            </a:r>
          </a:p>
        </p:txBody>
      </p:sp>
      <p:graphicFrame>
        <p:nvGraphicFramePr>
          <p:cNvPr id="12" name="Tabelle 11"/>
          <p:cNvGraphicFramePr>
            <a:graphicFrameLocks noGrp="1"/>
          </p:cNvGraphicFramePr>
          <p:nvPr>
            <p:extLst/>
          </p:nvPr>
        </p:nvGraphicFramePr>
        <p:xfrm>
          <a:off x="654890" y="1629836"/>
          <a:ext cx="7981507" cy="3667760"/>
        </p:xfrm>
        <a:graphic>
          <a:graphicData uri="http://schemas.openxmlformats.org/drawingml/2006/table">
            <a:tbl>
              <a:tblPr firstRow="1" bandRow="1">
                <a:tableStyleId>{EB344D84-9AFB-497E-A393-DC336BA19D2E}</a:tableStyleId>
              </a:tblPr>
              <a:tblGrid>
                <a:gridCol w="1369822">
                  <a:extLst>
                    <a:ext uri="{9D8B030D-6E8A-4147-A177-3AD203B41FA5}">
                      <a16:colId xmlns:a16="http://schemas.microsoft.com/office/drawing/2014/main" xmlns="" val="20000"/>
                    </a:ext>
                  </a:extLst>
                </a:gridCol>
                <a:gridCol w="917004">
                  <a:extLst>
                    <a:ext uri="{9D8B030D-6E8A-4147-A177-3AD203B41FA5}">
                      <a16:colId xmlns:a16="http://schemas.microsoft.com/office/drawing/2014/main" xmlns="" val="20001"/>
                    </a:ext>
                  </a:extLst>
                </a:gridCol>
                <a:gridCol w="2624392">
                  <a:extLst>
                    <a:ext uri="{9D8B030D-6E8A-4147-A177-3AD203B41FA5}">
                      <a16:colId xmlns:a16="http://schemas.microsoft.com/office/drawing/2014/main" xmlns="" val="20002"/>
                    </a:ext>
                  </a:extLst>
                </a:gridCol>
                <a:gridCol w="3070289">
                  <a:extLst>
                    <a:ext uri="{9D8B030D-6E8A-4147-A177-3AD203B41FA5}">
                      <a16:colId xmlns:a16="http://schemas.microsoft.com/office/drawing/2014/main" xmlns="" val="20003"/>
                    </a:ext>
                  </a:extLst>
                </a:gridCol>
              </a:tblGrid>
              <a:tr h="288032">
                <a:tc>
                  <a:txBody>
                    <a:bodyPr/>
                    <a:lstStyle/>
                    <a:p>
                      <a:r>
                        <a:rPr lang="de-CH" sz="1800" dirty="0">
                          <a:solidFill>
                            <a:schemeClr val="tx1"/>
                          </a:solidFill>
                        </a:rPr>
                        <a:t>Parameter</a:t>
                      </a:r>
                    </a:p>
                  </a:txBody>
                  <a:tcPr>
                    <a:solidFill>
                      <a:schemeClr val="bg1"/>
                    </a:solidFill>
                  </a:tcPr>
                </a:tc>
                <a:tc>
                  <a:txBody>
                    <a:bodyPr/>
                    <a:lstStyle/>
                    <a:p>
                      <a:r>
                        <a:rPr lang="de-CH" sz="1800" dirty="0">
                          <a:solidFill>
                            <a:schemeClr val="tx1"/>
                          </a:solidFill>
                        </a:rPr>
                        <a:t>Einheit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a:solidFill>
                            <a:schemeClr val="tx1"/>
                          </a:solidFill>
                        </a:rPr>
                        <a:t>Indikator</a:t>
                      </a:r>
                    </a:p>
                  </a:txBody>
                  <a:tcPr>
                    <a:solidFill>
                      <a:schemeClr val="bg1"/>
                    </a:solidFill>
                  </a:tcPr>
                </a:tc>
                <a:tc>
                  <a:txBody>
                    <a:bodyPr/>
                    <a:lstStyle/>
                    <a:p>
                      <a:r>
                        <a:rPr lang="de-CH" sz="1800" dirty="0">
                          <a:solidFill>
                            <a:schemeClr val="tx1"/>
                          </a:solidFill>
                        </a:rPr>
                        <a:t>Mögliche</a:t>
                      </a:r>
                      <a:r>
                        <a:rPr lang="de-CH" sz="1800" baseline="0" dirty="0">
                          <a:solidFill>
                            <a:schemeClr val="tx1"/>
                          </a:solidFill>
                        </a:rPr>
                        <a:t> U</a:t>
                      </a:r>
                      <a:r>
                        <a:rPr lang="de-CH" sz="1800" dirty="0">
                          <a:solidFill>
                            <a:schemeClr val="tx1"/>
                          </a:solidFill>
                        </a:rPr>
                        <a:t>rsache</a:t>
                      </a:r>
                    </a:p>
                  </a:txBody>
                  <a:tcPr>
                    <a:solidFill>
                      <a:schemeClr val="bg1"/>
                    </a:solidFill>
                  </a:tcPr>
                </a:tc>
                <a:extLst>
                  <a:ext uri="{0D108BD9-81ED-4DB2-BD59-A6C34878D82A}">
                    <a16:rowId xmlns:a16="http://schemas.microsoft.com/office/drawing/2014/main" xmlns="" val="10000"/>
                  </a:ext>
                </a:extLst>
              </a:tr>
              <a:tr h="271264">
                <a:tc>
                  <a:txBody>
                    <a:bodyPr/>
                    <a:lstStyle/>
                    <a:p>
                      <a:r>
                        <a:rPr lang="de-CH" sz="1800" dirty="0">
                          <a:solidFill>
                            <a:schemeClr val="tx1"/>
                          </a:solidFill>
                        </a:rPr>
                        <a:t>Trübung</a:t>
                      </a:r>
                    </a:p>
                  </a:txBody>
                  <a:tcPr/>
                </a:tc>
                <a:tc>
                  <a:txBody>
                    <a:bodyPr/>
                    <a:lstStyle/>
                    <a:p>
                      <a:r>
                        <a:rPr lang="de-CH" sz="1800" dirty="0">
                          <a:solidFill>
                            <a:schemeClr val="tx1"/>
                          </a:solidFill>
                        </a:rPr>
                        <a:t>FNU</a:t>
                      </a:r>
                    </a:p>
                  </a:txBody>
                  <a:tcPr/>
                </a:tc>
                <a:tc>
                  <a:txBody>
                    <a:bodyPr/>
                    <a:lstStyle/>
                    <a:p>
                      <a:r>
                        <a:rPr lang="de-CH" sz="1800" dirty="0">
                          <a:solidFill>
                            <a:schemeClr val="tx1"/>
                          </a:solidFill>
                        </a:rPr>
                        <a:t>Partikel, Mikroorganismen</a:t>
                      </a:r>
                    </a:p>
                  </a:txBody>
                  <a:tcPr/>
                </a:tc>
                <a:tc>
                  <a:txBody>
                    <a:bodyPr/>
                    <a:lstStyle/>
                    <a:p>
                      <a:r>
                        <a:rPr lang="de-CH" sz="1800" dirty="0">
                          <a:solidFill>
                            <a:schemeClr val="tx1"/>
                          </a:solidFill>
                        </a:rPr>
                        <a:t>Starkregen, Abwasserkontamination</a:t>
                      </a:r>
                    </a:p>
                  </a:txBody>
                  <a:tcPr/>
                </a:tc>
                <a:extLst>
                  <a:ext uri="{0D108BD9-81ED-4DB2-BD59-A6C34878D82A}">
                    <a16:rowId xmlns:a16="http://schemas.microsoft.com/office/drawing/2014/main" xmlns="" val="10001"/>
                  </a:ext>
                </a:extLst>
              </a:tr>
              <a:tr h="326504">
                <a:tc>
                  <a:txBody>
                    <a:bodyPr/>
                    <a:lstStyle/>
                    <a:p>
                      <a:r>
                        <a:rPr lang="de-CH" sz="1800" dirty="0">
                          <a:solidFill>
                            <a:schemeClr val="tx1"/>
                          </a:solidFill>
                        </a:rPr>
                        <a:t>SAK254</a:t>
                      </a:r>
                    </a:p>
                  </a:txBody>
                  <a:tcPr/>
                </a:tc>
                <a:tc>
                  <a:txBody>
                    <a:bodyPr/>
                    <a:lstStyle/>
                    <a:p>
                      <a:r>
                        <a:rPr lang="de-CH" sz="1800" dirty="0">
                          <a:solidFill>
                            <a:schemeClr val="tx1"/>
                          </a:solidFill>
                        </a:rPr>
                        <a:t>Abs m</a:t>
                      </a:r>
                      <a:r>
                        <a:rPr lang="de-CH" sz="1800" baseline="30000" dirty="0">
                          <a:solidFill>
                            <a:schemeClr val="tx1"/>
                          </a:solidFill>
                        </a:rPr>
                        <a:t>-1</a:t>
                      </a:r>
                    </a:p>
                  </a:txBody>
                  <a:tcPr/>
                </a:tc>
                <a:tc>
                  <a:txBody>
                    <a:bodyPr/>
                    <a:lstStyle/>
                    <a:p>
                      <a:r>
                        <a:rPr lang="de-CH" sz="1800" dirty="0">
                          <a:solidFill>
                            <a:schemeClr val="tx1"/>
                          </a:solidFill>
                        </a:rPr>
                        <a:t>gelöste organische</a:t>
                      </a:r>
                      <a:r>
                        <a:rPr lang="de-CH" sz="1800" baseline="0" dirty="0">
                          <a:solidFill>
                            <a:schemeClr val="tx1"/>
                          </a:solidFill>
                        </a:rPr>
                        <a:t> Verbindungen</a:t>
                      </a:r>
                      <a:endParaRPr lang="de-CH" sz="1800" dirty="0">
                        <a:solidFill>
                          <a:schemeClr val="tx1"/>
                        </a:solidFill>
                      </a:endParaRPr>
                    </a:p>
                  </a:txBody>
                  <a:tcPr/>
                </a:tc>
                <a:tc>
                  <a:txBody>
                    <a:bodyPr/>
                    <a:lstStyle/>
                    <a:p>
                      <a:r>
                        <a:rPr lang="de-CH" sz="1800" dirty="0">
                          <a:solidFill>
                            <a:schemeClr val="tx1"/>
                          </a:solidFill>
                        </a:rPr>
                        <a:t>Abwasser, Lösemittel</a:t>
                      </a:r>
                    </a:p>
                  </a:txBody>
                  <a:tcPr/>
                </a:tc>
                <a:extLst>
                  <a:ext uri="{0D108BD9-81ED-4DB2-BD59-A6C34878D82A}">
                    <a16:rowId xmlns:a16="http://schemas.microsoft.com/office/drawing/2014/main" xmlns="" val="10002"/>
                  </a:ext>
                </a:extLst>
              </a:tr>
              <a:tr h="360040">
                <a:tc>
                  <a:txBody>
                    <a:bodyPr/>
                    <a:lstStyle/>
                    <a:p>
                      <a:r>
                        <a:rPr lang="de-CH" sz="1800" dirty="0">
                          <a:solidFill>
                            <a:schemeClr val="tx1"/>
                          </a:solidFill>
                        </a:rPr>
                        <a:t>DOC</a:t>
                      </a:r>
                    </a:p>
                  </a:txBody>
                  <a:tcPr/>
                </a:tc>
                <a:tc>
                  <a:txBody>
                    <a:bodyPr/>
                    <a:lstStyle/>
                    <a:p>
                      <a:r>
                        <a:rPr lang="de-CH" sz="1800" dirty="0">
                          <a:solidFill>
                            <a:schemeClr val="tx1"/>
                          </a:solidFill>
                        </a:rPr>
                        <a:t>mg l</a:t>
                      </a:r>
                      <a:r>
                        <a:rPr lang="de-CH" sz="1800" baseline="30000" dirty="0">
                          <a:solidFill>
                            <a:schemeClr val="tx1"/>
                          </a:solidFill>
                        </a:rPr>
                        <a:t>-1</a:t>
                      </a:r>
                    </a:p>
                  </a:txBody>
                  <a:tcPr/>
                </a:tc>
                <a:tc>
                  <a:txBody>
                    <a:bodyPr/>
                    <a:lstStyle/>
                    <a:p>
                      <a:r>
                        <a:rPr lang="de-CH" sz="1800" dirty="0">
                          <a:solidFill>
                            <a:schemeClr val="tx1"/>
                          </a:solidFill>
                        </a:rPr>
                        <a:t>gelöste organische</a:t>
                      </a:r>
                      <a:r>
                        <a:rPr lang="de-CH" sz="1800" baseline="0" dirty="0">
                          <a:solidFill>
                            <a:schemeClr val="tx1"/>
                          </a:solidFill>
                        </a:rPr>
                        <a:t> Verbindungen</a:t>
                      </a:r>
                      <a:endParaRPr lang="de-CH" sz="1800" dirty="0">
                        <a:solidFill>
                          <a:schemeClr val="tx1"/>
                        </a:solidFill>
                      </a:endParaRPr>
                    </a:p>
                  </a:txBody>
                  <a:tcPr/>
                </a:tc>
                <a:tc>
                  <a:txBody>
                    <a:bodyPr/>
                    <a:lstStyle/>
                    <a:p>
                      <a:r>
                        <a:rPr lang="de-CH" sz="1800" dirty="0">
                          <a:solidFill>
                            <a:schemeClr val="tx1"/>
                          </a:solidFill>
                        </a:rPr>
                        <a:t>Abwasser, Lösemittel</a:t>
                      </a:r>
                    </a:p>
                  </a:txBody>
                  <a:tcPr/>
                </a:tc>
                <a:extLst>
                  <a:ext uri="{0D108BD9-81ED-4DB2-BD59-A6C34878D82A}">
                    <a16:rowId xmlns:a16="http://schemas.microsoft.com/office/drawing/2014/main" xmlns="" val="10003"/>
                  </a:ext>
                </a:extLst>
              </a:tr>
              <a:tr h="370840">
                <a:tc>
                  <a:txBody>
                    <a:bodyPr/>
                    <a:lstStyle/>
                    <a:p>
                      <a:r>
                        <a:rPr lang="de-CH" sz="1800" dirty="0">
                          <a:solidFill>
                            <a:schemeClr val="tx1"/>
                          </a:solidFill>
                        </a:rPr>
                        <a:t>NO</a:t>
                      </a:r>
                      <a:r>
                        <a:rPr lang="de-CH" sz="1800" baseline="-25000" dirty="0">
                          <a:solidFill>
                            <a:schemeClr val="tx1"/>
                          </a:solidFill>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a:solidFill>
                            <a:schemeClr val="tx1"/>
                          </a:solidFill>
                        </a:rPr>
                        <a:t>mg l</a:t>
                      </a:r>
                      <a:r>
                        <a:rPr lang="de-CH" sz="1800" baseline="30000" dirty="0">
                          <a:solidFill>
                            <a:schemeClr val="tx1"/>
                          </a:solidFill>
                        </a:rPr>
                        <a:t>-1</a:t>
                      </a:r>
                    </a:p>
                  </a:txBody>
                  <a:tcPr/>
                </a:tc>
                <a:tc>
                  <a:txBody>
                    <a:bodyPr/>
                    <a:lstStyle/>
                    <a:p>
                      <a:r>
                        <a:rPr lang="de-CH" sz="1800" dirty="0">
                          <a:solidFill>
                            <a:schemeClr val="tx1"/>
                          </a:solidFill>
                        </a:rPr>
                        <a:t>Konzentration</a:t>
                      </a:r>
                      <a:r>
                        <a:rPr lang="de-CH" sz="1800" baseline="0" dirty="0">
                          <a:solidFill>
                            <a:schemeClr val="tx1"/>
                          </a:solidFill>
                        </a:rPr>
                        <a:t> </a:t>
                      </a:r>
                      <a:r>
                        <a:rPr lang="de-CH" sz="1800" dirty="0">
                          <a:solidFill>
                            <a:schemeClr val="tx1"/>
                          </a:solidFill>
                        </a:rPr>
                        <a:t>von Nitrat</a:t>
                      </a:r>
                    </a:p>
                  </a:txBody>
                  <a:tcPr/>
                </a:tc>
                <a:tc>
                  <a:txBody>
                    <a:bodyPr/>
                    <a:lstStyle/>
                    <a:p>
                      <a:r>
                        <a:rPr lang="de-CH" sz="1800" dirty="0">
                          <a:solidFill>
                            <a:schemeClr val="tx1"/>
                          </a:solidFill>
                        </a:rPr>
                        <a:t>Landwirtschaft</a:t>
                      </a:r>
                    </a:p>
                  </a:txBody>
                  <a:tcPr/>
                </a:tc>
                <a:extLst>
                  <a:ext uri="{0D108BD9-81ED-4DB2-BD59-A6C34878D82A}">
                    <a16:rowId xmlns:a16="http://schemas.microsoft.com/office/drawing/2014/main" xmlns="" val="10004"/>
                  </a:ext>
                </a:extLst>
              </a:tr>
              <a:tr h="370840">
                <a:tc>
                  <a:txBody>
                    <a:bodyPr/>
                    <a:lstStyle/>
                    <a:p>
                      <a:r>
                        <a:rPr lang="de-CH" sz="1800" baseline="0" dirty="0">
                          <a:solidFill>
                            <a:schemeClr val="tx1"/>
                          </a:solidFill>
                        </a:rPr>
                        <a:t>Leitfähigkeit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baseline="0" dirty="0">
                          <a:solidFill>
                            <a:schemeClr val="tx1"/>
                          </a:solidFill>
                        </a:rPr>
                        <a:t>µS cm</a:t>
                      </a:r>
                      <a:r>
                        <a:rPr lang="de-CH" sz="1800" baseline="30000" dirty="0">
                          <a:solidFill>
                            <a:schemeClr val="tx1"/>
                          </a:solidFill>
                        </a:rPr>
                        <a:t>-1</a:t>
                      </a:r>
                    </a:p>
                  </a:txBody>
                  <a:tcPr/>
                </a:tc>
                <a:tc>
                  <a:txBody>
                    <a:bodyPr/>
                    <a:lstStyle/>
                    <a:p>
                      <a:r>
                        <a:rPr lang="de-CH" sz="1800" dirty="0">
                          <a:solidFill>
                            <a:schemeClr val="tx1"/>
                          </a:solidFill>
                        </a:rPr>
                        <a:t>Salzgehalt </a:t>
                      </a:r>
                    </a:p>
                  </a:txBody>
                  <a:tcPr/>
                </a:tc>
                <a:tc>
                  <a:txBody>
                    <a:bodyPr/>
                    <a:lstStyle/>
                    <a:p>
                      <a:r>
                        <a:rPr lang="de-CH" sz="1800" dirty="0">
                          <a:solidFill>
                            <a:schemeClr val="tx1"/>
                          </a:solidFill>
                        </a:rPr>
                        <a:t>allgemeiner</a:t>
                      </a:r>
                      <a:r>
                        <a:rPr lang="de-CH" sz="1800" baseline="0" dirty="0">
                          <a:solidFill>
                            <a:schemeClr val="tx1"/>
                          </a:solidFill>
                        </a:rPr>
                        <a:t> Qualitätsparameter</a:t>
                      </a:r>
                      <a:endParaRPr lang="de-CH" sz="1800" dirty="0">
                        <a:solidFill>
                          <a:schemeClr val="tx1"/>
                        </a:solidFill>
                      </a:endParaRPr>
                    </a:p>
                  </a:txBody>
                  <a:tcPr/>
                </a:tc>
                <a:extLst>
                  <a:ext uri="{0D108BD9-81ED-4DB2-BD59-A6C34878D82A}">
                    <a16:rowId xmlns:a16="http://schemas.microsoft.com/office/drawing/2014/main" xmlns="" val="10005"/>
                  </a:ext>
                </a:extLst>
              </a:tr>
              <a:tr h="370840">
                <a:tc>
                  <a:txBody>
                    <a:bodyPr/>
                    <a:lstStyle/>
                    <a:p>
                      <a:r>
                        <a:rPr lang="de-CH" sz="1800" baseline="0" dirty="0">
                          <a:solidFill>
                            <a:schemeClr val="tx1"/>
                          </a:solidFill>
                        </a:rPr>
                        <a:t>...</a:t>
                      </a:r>
                      <a:endParaRPr lang="de-CH" sz="1800" baseline="-25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800" dirty="0">
                          <a:solidFill>
                            <a:schemeClr val="tx1"/>
                          </a:solidFill>
                        </a:rPr>
                        <a:t>...</a:t>
                      </a:r>
                      <a:endParaRPr lang="de-CH" sz="1800" baseline="30000" dirty="0">
                        <a:solidFill>
                          <a:schemeClr val="tx1"/>
                        </a:solidFill>
                      </a:endParaRPr>
                    </a:p>
                  </a:txBody>
                  <a:tcPr/>
                </a:tc>
                <a:tc>
                  <a:txBody>
                    <a:bodyPr/>
                    <a:lstStyle/>
                    <a:p>
                      <a:r>
                        <a:rPr lang="de-CH" sz="1800" dirty="0">
                          <a:solidFill>
                            <a:schemeClr val="tx1"/>
                          </a:solidFill>
                        </a:rPr>
                        <a:t>...</a:t>
                      </a:r>
                    </a:p>
                  </a:txBody>
                  <a:tcPr/>
                </a:tc>
                <a:tc>
                  <a:txBody>
                    <a:bodyPr/>
                    <a:lstStyle/>
                    <a:p>
                      <a:r>
                        <a:rPr lang="de-CH" sz="1800" dirty="0">
                          <a:solidFill>
                            <a:schemeClr val="tx1"/>
                          </a:solidFill>
                        </a:rPr>
                        <a:t>...</a:t>
                      </a:r>
                    </a:p>
                  </a:txBody>
                  <a:tcPr/>
                </a:tc>
                <a:extLst>
                  <a:ext uri="{0D108BD9-81ED-4DB2-BD59-A6C34878D82A}">
                    <a16:rowId xmlns:a16="http://schemas.microsoft.com/office/drawing/2014/main" xmlns="" val="10006"/>
                  </a:ext>
                </a:extLst>
              </a:tr>
            </a:tbl>
          </a:graphicData>
        </a:graphic>
      </p:graphicFrame>
      <p:sp>
        <p:nvSpPr>
          <p:cNvPr id="13" name="Textfeld 12"/>
          <p:cNvSpPr txBox="1"/>
          <p:nvPr/>
        </p:nvSpPr>
        <p:spPr>
          <a:xfrm>
            <a:off x="551875" y="5448741"/>
            <a:ext cx="8217277" cy="1200329"/>
          </a:xfrm>
          <a:prstGeom prst="rect">
            <a:avLst/>
          </a:prstGeom>
          <a:noFill/>
        </p:spPr>
        <p:txBody>
          <a:bodyPr wrap="square" rtlCol="0">
            <a:spAutoFit/>
          </a:bodyPr>
          <a:lstStyle/>
          <a:p>
            <a:pPr>
              <a:tabLst>
                <a:tab pos="3822700" algn="l"/>
              </a:tabLst>
            </a:pPr>
            <a:r>
              <a:rPr lang="de-DE" dirty="0">
                <a:latin typeface="+mn-lt"/>
                <a:ea typeface="Arial Unicode MS" charset="0"/>
                <a:cs typeface="Arial Unicode MS" charset="0"/>
              </a:rPr>
              <a:t>Mehrere Messgrössen kombiniert 	</a:t>
            </a:r>
            <a:r>
              <a:rPr lang="de-DE" dirty="0">
                <a:latin typeface="+mn-lt"/>
                <a:ea typeface="Arial Unicode MS" charset="0"/>
                <a:cs typeface="Arial Unicode MS" charset="0"/>
                <a:sym typeface="Wingdings"/>
              </a:rPr>
              <a:t> Erkennen von Veränderungen</a:t>
            </a:r>
          </a:p>
          <a:p>
            <a:endParaRPr lang="de-DE" dirty="0">
              <a:latin typeface="+mn-lt"/>
              <a:ea typeface="Arial Unicode MS" charset="0"/>
              <a:cs typeface="Arial Unicode MS" charset="0"/>
              <a:sym typeface="Wingdings"/>
            </a:endParaRPr>
          </a:p>
          <a:p>
            <a:pPr>
              <a:tabLst>
                <a:tab pos="3810000" algn="l"/>
              </a:tabLst>
            </a:pPr>
            <a:r>
              <a:rPr lang="de-DE" dirty="0">
                <a:latin typeface="+mn-lt"/>
                <a:ea typeface="Arial Unicode MS" charset="0"/>
                <a:cs typeface="Arial Unicode MS" charset="0"/>
                <a:sym typeface="Wingdings"/>
              </a:rPr>
              <a:t>Kombinationsanalysen	 Automatisierte Datenanalyse</a:t>
            </a:r>
          </a:p>
          <a:p>
            <a:r>
              <a:rPr lang="de-DE" dirty="0">
                <a:latin typeface="+mn-lt"/>
                <a:ea typeface="Arial Unicode MS" charset="0"/>
                <a:cs typeface="Arial Unicode MS" charset="0"/>
                <a:sym typeface="Wingdings"/>
              </a:rPr>
              <a:t>				</a:t>
            </a:r>
            <a:endParaRPr lang="de-DE" dirty="0">
              <a:latin typeface="+mn-lt"/>
              <a:ea typeface="Arial Unicode MS" charset="0"/>
              <a:cs typeface="Arial Unicode MS" charset="0"/>
            </a:endParaRPr>
          </a:p>
        </p:txBody>
      </p:sp>
    </p:spTree>
    <p:extLst>
      <p:ext uri="{BB962C8B-B14F-4D97-AF65-F5344CB8AC3E}">
        <p14:creationId xmlns:p14="http://schemas.microsoft.com/office/powerpoint/2010/main" val="190929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552728" cy="720080"/>
          </a:xfrm>
        </p:spPr>
        <p:txBody>
          <a:bodyPr vert="horz" lIns="91440" tIns="45720" rIns="91440" bIns="45720" rtlCol="0" anchor="ctr">
            <a:normAutofit/>
          </a:bodyPr>
          <a:lstStyle/>
          <a:p>
            <a:r>
              <a:rPr lang="fr-CH" sz="3200" dirty="0"/>
              <a:t>Datenauswertung</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11" name="Rectangle 2"/>
          <p:cNvSpPr txBox="1">
            <a:spLocks noChangeArrowheads="1"/>
          </p:cNvSpPr>
          <p:nvPr/>
        </p:nvSpPr>
        <p:spPr bwMode="auto">
          <a:xfrm>
            <a:off x="539552" y="988823"/>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defPPr>
              <a:defRPr lang="de-DE"/>
            </a:defPPr>
            <a:lvl1pPr>
              <a:spcAft>
                <a:spcPts val="400"/>
              </a:spcAft>
              <a:buClr>
                <a:srgbClr val="669900"/>
              </a:buClr>
              <a:defRPr sz="2000">
                <a:latin typeface="+mn-lt"/>
                <a:ea typeface="Arial Unicode MS" charset="0"/>
                <a:cs typeface="Arial Unicode MS" charset="0"/>
              </a:defRPr>
            </a:lvl1pPr>
          </a:lstStyle>
          <a:p>
            <a:r>
              <a:rPr lang="de-CH" dirty="0"/>
              <a:t>Wann verändert sich die Wasserqualität zum Nachteil?</a:t>
            </a:r>
          </a:p>
        </p:txBody>
      </p:sp>
      <p:sp>
        <p:nvSpPr>
          <p:cNvPr id="13" name="Textfeld 12"/>
          <p:cNvSpPr txBox="1"/>
          <p:nvPr/>
        </p:nvSpPr>
        <p:spPr>
          <a:xfrm>
            <a:off x="551875" y="5448741"/>
            <a:ext cx="8217277" cy="1200329"/>
          </a:xfrm>
          <a:prstGeom prst="rect">
            <a:avLst/>
          </a:prstGeom>
          <a:noFill/>
        </p:spPr>
        <p:txBody>
          <a:bodyPr wrap="square" rtlCol="0">
            <a:spAutoFit/>
          </a:bodyPr>
          <a:lstStyle/>
          <a:p>
            <a:pPr>
              <a:tabLst>
                <a:tab pos="3822700" algn="l"/>
              </a:tabLst>
            </a:pPr>
            <a:r>
              <a:rPr lang="de-DE" dirty="0">
                <a:latin typeface="+mn-lt"/>
                <a:ea typeface="Arial Unicode MS" charset="0"/>
                <a:cs typeface="Arial Unicode MS" charset="0"/>
              </a:rPr>
              <a:t>Mehrere Messgrössen kombiniert 	</a:t>
            </a:r>
            <a:r>
              <a:rPr lang="de-DE" dirty="0">
                <a:latin typeface="+mn-lt"/>
                <a:ea typeface="Arial Unicode MS" charset="0"/>
                <a:cs typeface="Arial Unicode MS" charset="0"/>
                <a:sym typeface="Wingdings"/>
              </a:rPr>
              <a:t> Erkennen von Veränderungen</a:t>
            </a:r>
          </a:p>
          <a:p>
            <a:endParaRPr lang="de-DE" dirty="0">
              <a:latin typeface="+mn-lt"/>
              <a:ea typeface="Arial Unicode MS" charset="0"/>
              <a:cs typeface="Arial Unicode MS" charset="0"/>
              <a:sym typeface="Wingdings"/>
            </a:endParaRPr>
          </a:p>
          <a:p>
            <a:pPr>
              <a:tabLst>
                <a:tab pos="3810000" algn="l"/>
              </a:tabLst>
            </a:pPr>
            <a:r>
              <a:rPr lang="de-DE" dirty="0">
                <a:latin typeface="+mn-lt"/>
                <a:ea typeface="Arial Unicode MS" charset="0"/>
                <a:cs typeface="Arial Unicode MS" charset="0"/>
                <a:sym typeface="Wingdings"/>
              </a:rPr>
              <a:t>Kombinationsanalysen	 Automatisierte Datenanalyse</a:t>
            </a:r>
          </a:p>
          <a:p>
            <a:r>
              <a:rPr lang="de-DE" dirty="0">
                <a:latin typeface="+mn-lt"/>
                <a:ea typeface="Arial Unicode MS" charset="0"/>
                <a:cs typeface="Arial Unicode MS" charset="0"/>
                <a:sym typeface="Wingdings"/>
              </a:rPr>
              <a:t>				</a:t>
            </a:r>
            <a:endParaRPr lang="de-DE" dirty="0">
              <a:latin typeface="+mn-lt"/>
              <a:ea typeface="Arial Unicode MS" charset="0"/>
              <a:cs typeface="Arial Unicode MS" charset="0"/>
            </a:endParaRPr>
          </a:p>
        </p:txBody>
      </p:sp>
      <p:pic>
        <p:nvPicPr>
          <p:cNvPr id="7" name="Bild 6"/>
          <p:cNvPicPr>
            <a:picLocks noChangeAspect="1"/>
          </p:cNvPicPr>
          <p:nvPr/>
        </p:nvPicPr>
        <p:blipFill>
          <a:blip r:embed="rId2"/>
          <a:stretch>
            <a:fillRect/>
          </a:stretch>
        </p:blipFill>
        <p:spPr>
          <a:xfrm>
            <a:off x="395536" y="1826708"/>
            <a:ext cx="7264400" cy="4540250"/>
          </a:xfrm>
          <a:prstGeom prst="rect">
            <a:avLst/>
          </a:prstGeom>
        </p:spPr>
      </p:pic>
    </p:spTree>
    <p:extLst>
      <p:ext uri="{BB962C8B-B14F-4D97-AF65-F5344CB8AC3E}">
        <p14:creationId xmlns:p14="http://schemas.microsoft.com/office/powerpoint/2010/main" val="175849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16632"/>
            <a:ext cx="6635080" cy="720080"/>
          </a:xfrm>
        </p:spPr>
        <p:txBody>
          <a:bodyPr>
            <a:normAutofit/>
          </a:bodyPr>
          <a:lstStyle/>
          <a:p>
            <a:pPr algn="l"/>
            <a:r>
              <a:rPr lang="de-CH" sz="3200" dirty="0"/>
              <a:t>Einleitung</a:t>
            </a:r>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p:txBody>
          <a:bodyPr>
            <a:normAutofit/>
          </a:bodyPr>
          <a:lstStyle/>
          <a:p>
            <a:r>
              <a:rPr lang="de-CH" dirty="0"/>
              <a:t>Kursinhalt  </a:t>
            </a:r>
          </a:p>
          <a:p>
            <a:pPr lvl="1"/>
            <a:r>
              <a:rPr lang="de-CH" dirty="0"/>
              <a:t>Einleitung</a:t>
            </a:r>
          </a:p>
          <a:p>
            <a:pPr lvl="1"/>
            <a:r>
              <a:rPr lang="de-CH" dirty="0"/>
              <a:t>Übersicht der wichtigsten Messgrössen</a:t>
            </a:r>
          </a:p>
          <a:p>
            <a:pPr lvl="1"/>
            <a:r>
              <a:rPr lang="de-CH" dirty="0"/>
              <a:t>Einsatzbereiche von Online-Messungen</a:t>
            </a:r>
          </a:p>
          <a:p>
            <a:pPr lvl="1"/>
            <a:r>
              <a:rPr lang="de-CH" dirty="0"/>
              <a:t>Datenauswertung und Qualitätssicherung</a:t>
            </a:r>
          </a:p>
          <a:p>
            <a:pPr lvl="1"/>
            <a:r>
              <a:rPr lang="de-CH" dirty="0"/>
              <a:t>Live - Demo</a:t>
            </a:r>
          </a:p>
          <a:p>
            <a:pPr lvl="1"/>
            <a:r>
              <a:rPr lang="de-CH" dirty="0"/>
              <a:t>Bakteriologische Labor- und Online-Methoden</a:t>
            </a:r>
          </a:p>
          <a:p>
            <a:pPr lvl="1"/>
            <a:r>
              <a:rPr lang="de-CH" dirty="0"/>
              <a:t>Überwachung und Funktion der UV-Entkeimung</a:t>
            </a:r>
          </a:p>
          <a:p>
            <a:pPr marL="457200" lvl="1" indent="0">
              <a:buNone/>
            </a:pPr>
            <a:endParaRPr lang="de-CH" dirty="0"/>
          </a:p>
          <a:p>
            <a:endParaRPr lang="de-CH"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SBV – Weitebildungskurse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3</a:t>
            </a:fld>
            <a:endParaRPr lang="de-CH" dirty="0"/>
          </a:p>
        </p:txBody>
      </p:sp>
    </p:spTree>
    <p:extLst>
      <p:ext uri="{BB962C8B-B14F-4D97-AF65-F5344CB8AC3E}">
        <p14:creationId xmlns:p14="http://schemas.microsoft.com/office/powerpoint/2010/main" val="146674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Datenauswertung</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5" name="Textfeld 4"/>
          <p:cNvSpPr txBox="1"/>
          <p:nvPr/>
        </p:nvSpPr>
        <p:spPr>
          <a:xfrm>
            <a:off x="611560" y="1700808"/>
            <a:ext cx="8424936" cy="4154984"/>
          </a:xfrm>
          <a:prstGeom prst="rect">
            <a:avLst/>
          </a:prstGeom>
          <a:noFill/>
        </p:spPr>
        <p:txBody>
          <a:bodyPr wrap="square" rtlCol="0">
            <a:spAutoFit/>
          </a:bodyPr>
          <a:lstStyle/>
          <a:p>
            <a:pPr marL="457200" indent="-457200">
              <a:buAutoNum type="alphaLcPeriod"/>
            </a:pPr>
            <a:r>
              <a:rPr lang="de-DE" sz="2400" dirty="0" smtClean="0">
                <a:sym typeface="Wingdings"/>
              </a:rPr>
              <a:t>Beobachtung des Verlaufes eines Messwertes liefert nur wenige Informationen</a:t>
            </a:r>
          </a:p>
          <a:p>
            <a:pPr marL="457200" indent="-457200">
              <a:buAutoNum type="alphaLcPeriod"/>
            </a:pPr>
            <a:r>
              <a:rPr lang="de-DE" sz="2400" dirty="0" smtClean="0">
                <a:sym typeface="Wingdings"/>
              </a:rPr>
              <a:t>Der Parameter (z.B. Leitfähigkeit) kann sich über das Jahr hinweg auf Grund der Witterung verändern</a:t>
            </a:r>
          </a:p>
          <a:p>
            <a:pPr marL="457200" indent="-457200">
              <a:buAutoNum type="alphaLcPeriod"/>
            </a:pPr>
            <a:r>
              <a:rPr lang="de-DE" sz="2400" dirty="0" smtClean="0">
                <a:sym typeface="Wingdings"/>
              </a:rPr>
              <a:t>Somit können die Max- / Min-Alarme nur in einem breiten Bereich eingestellt werden</a:t>
            </a:r>
          </a:p>
          <a:p>
            <a:pPr marL="457200" indent="-457200">
              <a:buAutoNum type="alphaLcPeriod"/>
            </a:pPr>
            <a:r>
              <a:rPr lang="de-DE" sz="2400" dirty="0" smtClean="0">
                <a:sym typeface="Wingdings"/>
              </a:rPr>
              <a:t>Dadurch ist das System unempfindlich gegen Fehlalarme, liefert aber auch keine Informationen über eine mögliche Kontamination!</a:t>
            </a:r>
          </a:p>
          <a:p>
            <a:pPr marL="457200" indent="-457200">
              <a:buAutoNum type="alphaLcPeriod"/>
            </a:pPr>
            <a:endParaRPr lang="de-DE" sz="2400" dirty="0" smtClean="0">
              <a:sym typeface="Wingdings"/>
            </a:endParaRPr>
          </a:p>
          <a:p>
            <a:r>
              <a:rPr lang="de-DE" sz="2400" dirty="0" smtClean="0">
                <a:sym typeface="Wingdings"/>
              </a:rPr>
              <a:t> Kombination mehrerer Parameter = Hinweis auf Kontamination</a:t>
            </a:r>
            <a:endParaRPr lang="de-DE" sz="2400" dirty="0">
              <a:sym typeface="Wingdings"/>
            </a:endParaRPr>
          </a:p>
        </p:txBody>
      </p:sp>
    </p:spTree>
    <p:extLst>
      <p:ext uri="{BB962C8B-B14F-4D97-AF65-F5344CB8AC3E}">
        <p14:creationId xmlns:p14="http://schemas.microsoft.com/office/powerpoint/2010/main" val="1347750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Qualitätssicherung</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5" name="Textfeld 4"/>
          <p:cNvSpPr txBox="1"/>
          <p:nvPr/>
        </p:nvSpPr>
        <p:spPr>
          <a:xfrm>
            <a:off x="611560" y="1700808"/>
            <a:ext cx="8424936" cy="4524315"/>
          </a:xfrm>
          <a:prstGeom prst="rect">
            <a:avLst/>
          </a:prstGeom>
          <a:noFill/>
        </p:spPr>
        <p:txBody>
          <a:bodyPr wrap="square" rtlCol="0">
            <a:spAutoFit/>
          </a:bodyPr>
          <a:lstStyle/>
          <a:p>
            <a:r>
              <a:rPr lang="de-DE" sz="2400" dirty="0" smtClean="0">
                <a:sym typeface="Wingdings"/>
              </a:rPr>
              <a:t>Ein zuverlässiges Online Monitoring erfordert…</a:t>
            </a:r>
          </a:p>
          <a:p>
            <a:endParaRPr lang="de-DE" sz="2400" dirty="0" smtClean="0">
              <a:sym typeface="Wingdings"/>
            </a:endParaRPr>
          </a:p>
          <a:p>
            <a:r>
              <a:rPr lang="de-DE" sz="2400" dirty="0" smtClean="0">
                <a:sym typeface="Wingdings"/>
              </a:rPr>
              <a:t>...einen regelmässigen Unterhalt der Online Messsysteme</a:t>
            </a:r>
          </a:p>
          <a:p>
            <a:r>
              <a:rPr lang="de-DE" sz="2400" dirty="0" smtClean="0">
                <a:sym typeface="Wingdings"/>
              </a:rPr>
              <a:t>...die regelmässige Kalibration &amp; Überprüfung der Messwerte</a:t>
            </a:r>
          </a:p>
          <a:p>
            <a:r>
              <a:rPr lang="de-DE" sz="2400" dirty="0" smtClean="0">
                <a:sym typeface="Wingdings"/>
              </a:rPr>
              <a:t>...die Beobachtung der Verläufe der Messwerte</a:t>
            </a:r>
          </a:p>
          <a:p>
            <a:r>
              <a:rPr lang="de-DE" sz="2400" dirty="0" smtClean="0">
                <a:sym typeface="Wingdings"/>
              </a:rPr>
              <a:t>...die Auswertung der Online Daten</a:t>
            </a:r>
          </a:p>
          <a:p>
            <a:r>
              <a:rPr lang="de-DE" sz="2400" dirty="0" smtClean="0">
                <a:sym typeface="Wingdings"/>
              </a:rPr>
              <a:t>...die Interpretation der Daten bei einem Alarm</a:t>
            </a:r>
          </a:p>
          <a:p>
            <a:r>
              <a:rPr lang="de-DE" sz="2400" dirty="0" smtClean="0">
                <a:sym typeface="Wingdings"/>
              </a:rPr>
              <a:t>...die Validierung des Alarmierungssystems  HACCP!!</a:t>
            </a:r>
          </a:p>
          <a:p>
            <a:endParaRPr lang="de-DE" sz="2400" dirty="0" smtClean="0">
              <a:sym typeface="Wingdings"/>
            </a:endParaRPr>
          </a:p>
          <a:p>
            <a:pPr marL="342900" indent="-342900">
              <a:buFont typeface="Wingdings" charset="2"/>
              <a:buChar char="à"/>
            </a:pPr>
            <a:r>
              <a:rPr lang="de-DE" sz="2400" dirty="0" smtClean="0">
                <a:sym typeface="Wingdings"/>
              </a:rPr>
              <a:t>Schulungen, Aus- und Weiterbildung für das Betriebspersonal</a:t>
            </a:r>
          </a:p>
          <a:p>
            <a:pPr marL="342900" indent="-342900">
              <a:buFont typeface="Wingdings" charset="2"/>
              <a:buChar char="à"/>
            </a:pPr>
            <a:r>
              <a:rPr lang="de-DE" sz="2400" dirty="0" smtClean="0">
                <a:sym typeface="Wingdings"/>
              </a:rPr>
              <a:t>Transparente Systeme zur Beurteilung der Alarme</a:t>
            </a:r>
          </a:p>
          <a:p>
            <a:pPr marL="342900" indent="-342900">
              <a:buFont typeface="Wingdings" charset="2"/>
              <a:buChar char="à"/>
            </a:pPr>
            <a:r>
              <a:rPr lang="de-DE" sz="2400" dirty="0" smtClean="0">
                <a:sym typeface="Wingdings"/>
              </a:rPr>
              <a:t>Erfahrungsaustausch unter den Betreibern</a:t>
            </a:r>
            <a:endParaRPr lang="de-DE" sz="2400" dirty="0">
              <a:sym typeface="Wingdings"/>
            </a:endParaRPr>
          </a:p>
        </p:txBody>
      </p:sp>
    </p:spTree>
    <p:extLst>
      <p:ext uri="{BB962C8B-B14F-4D97-AF65-F5344CB8AC3E}">
        <p14:creationId xmlns:p14="http://schemas.microsoft.com/office/powerpoint/2010/main" val="2126779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1"/>
            <a:ext cx="8229600" cy="2116832"/>
          </a:xfrm>
        </p:spPr>
        <p:txBody>
          <a:bodyPr>
            <a:normAutofit/>
          </a:bodyPr>
          <a:lstStyle/>
          <a:p>
            <a:pPr algn="ctr"/>
            <a:r>
              <a:rPr lang="de-CH" sz="7200" dirty="0"/>
              <a:t>Demo</a:t>
            </a:r>
          </a:p>
        </p:txBody>
      </p:sp>
      <p:sp>
        <p:nvSpPr>
          <p:cNvPr id="4"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203144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844824"/>
            <a:ext cx="7772400" cy="1143008"/>
          </a:xfrm>
        </p:spPr>
        <p:txBody>
          <a:bodyPr>
            <a:normAutofit fontScale="90000"/>
          </a:bodyPr>
          <a:lstStyle/>
          <a:p>
            <a:r>
              <a:rPr lang="de-CH" dirty="0"/>
              <a:t> </a:t>
            </a:r>
            <a:r>
              <a:rPr lang="de-CH" sz="3100" b="1" dirty="0">
                <a:solidFill>
                  <a:srgbClr val="245898"/>
                </a:solidFill>
              </a:rPr>
              <a:t>Mikrobiologische</a:t>
            </a:r>
            <a:r>
              <a:rPr lang="de-CH" sz="3100" dirty="0"/>
              <a:t> </a:t>
            </a:r>
            <a:r>
              <a:rPr lang="de-CH" sz="3100" b="1" dirty="0">
                <a:solidFill>
                  <a:srgbClr val="245898"/>
                </a:solidFill>
              </a:rPr>
              <a:t>Wassertests</a:t>
            </a:r>
            <a:r>
              <a:rPr lang="de-CH" dirty="0"/>
              <a:t/>
            </a:r>
            <a:br>
              <a:rPr lang="de-CH" dirty="0"/>
            </a:br>
            <a:endParaRPr lang="de-CH" dirty="0"/>
          </a:p>
        </p:txBody>
      </p:sp>
      <p:sp>
        <p:nvSpPr>
          <p:cNvPr id="3" name="Untertitel 2"/>
          <p:cNvSpPr>
            <a:spLocks noGrp="1"/>
          </p:cNvSpPr>
          <p:nvPr>
            <p:ph type="subTitle" idx="1"/>
          </p:nvPr>
        </p:nvSpPr>
        <p:spPr>
          <a:xfrm>
            <a:off x="1115616" y="2636912"/>
            <a:ext cx="6858048" cy="1649344"/>
          </a:xfrm>
        </p:spPr>
        <p:txBody>
          <a:bodyPr>
            <a:noAutofit/>
          </a:bodyPr>
          <a:lstStyle/>
          <a:p>
            <a:pPr>
              <a:defRPr/>
            </a:pPr>
            <a:r>
              <a:rPr lang="de-DE" sz="1600" b="1" dirty="0"/>
              <a:t>-Durchflusszytometrie</a:t>
            </a:r>
          </a:p>
          <a:p>
            <a:pPr>
              <a:defRPr/>
            </a:pPr>
            <a:r>
              <a:rPr lang="de-DE" sz="1600" b="1" dirty="0"/>
              <a:t>-Coliforme &amp; </a:t>
            </a:r>
            <a:r>
              <a:rPr lang="de-DE" sz="1600" b="1" i="1" dirty="0"/>
              <a:t>E.Coli</a:t>
            </a:r>
            <a:r>
              <a:rPr lang="de-DE" sz="1600" b="1" dirty="0"/>
              <a:t> </a:t>
            </a:r>
          </a:p>
          <a:p>
            <a:pPr>
              <a:buFontTx/>
              <a:buChar char="-"/>
              <a:defRPr/>
            </a:pPr>
            <a:r>
              <a:rPr lang="de-DE" sz="1600" b="1" dirty="0"/>
              <a:t> Enterokokken</a:t>
            </a:r>
          </a:p>
          <a:p>
            <a:pPr>
              <a:buFontTx/>
              <a:buChar char="-"/>
              <a:defRPr/>
            </a:pPr>
            <a:r>
              <a:rPr lang="de-DE" sz="1600" b="1" dirty="0"/>
              <a:t> </a:t>
            </a:r>
            <a:r>
              <a:rPr lang="de-DE" sz="1600" b="1" i="1" dirty="0"/>
              <a:t>Pseudomonas aeruginosa</a:t>
            </a:r>
          </a:p>
          <a:p>
            <a:pPr>
              <a:buFontTx/>
              <a:buChar char="-"/>
              <a:defRPr/>
            </a:pPr>
            <a:r>
              <a:rPr lang="de-DE" sz="1600" b="1" dirty="0"/>
              <a:t> Heterotrophe Bakterien (Gesamtkeimzahl)</a:t>
            </a:r>
          </a:p>
          <a:p>
            <a:pPr>
              <a:buFontTx/>
              <a:buChar char="-"/>
              <a:defRPr/>
            </a:pPr>
            <a:r>
              <a:rPr lang="de-DE" sz="1600" b="1" dirty="0"/>
              <a:t> </a:t>
            </a:r>
            <a:endParaRPr lang="de-CH" sz="1600" b="1" dirty="0"/>
          </a:p>
        </p:txBody>
      </p:sp>
      <p:sp>
        <p:nvSpPr>
          <p:cNvPr id="5" name="Datumsplatzhalter 3">
            <a:extLst>
              <a:ext uri="{FF2B5EF4-FFF2-40B4-BE49-F238E27FC236}">
                <a16:creationId xmlns:a16="http://schemas.microsoft.com/office/drawing/2014/main" xmlns="" id="{A4239EE0-B5B6-4BA8-8501-61B140890F6B}"/>
              </a:ext>
            </a:extLst>
          </p:cNvPr>
          <p:cNvSpPr txBox="1">
            <a:spLocks/>
          </p:cNvSpPr>
          <p:nvPr/>
        </p:nvSpPr>
        <p:spPr>
          <a:xfrm>
            <a:off x="465138" y="6356350"/>
            <a:ext cx="3242766" cy="365125"/>
          </a:xfrm>
          <a:prstGeom prst="rect">
            <a:avLst/>
          </a:prstGeom>
        </p:spPr>
        <p:txBody>
          <a:bodyPr vert="horz" lIns="91440" tIns="45720" rIns="91440" bIns="45720" rtlCol="0" anchor="ctr"/>
          <a:lstStyle>
            <a:defPPr>
              <a:defRPr lang="de-DE"/>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dirty="0"/>
              <a:t>SBV – Weitebildungskurse 2018</a:t>
            </a:r>
            <a:endParaRPr lang="de-CH" dirty="0"/>
          </a:p>
        </p:txBody>
      </p:sp>
    </p:spTree>
    <p:extLst>
      <p:ext uri="{BB962C8B-B14F-4D97-AF65-F5344CB8AC3E}">
        <p14:creationId xmlns:p14="http://schemas.microsoft.com/office/powerpoint/2010/main" val="140414365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138" y="242108"/>
            <a:ext cx="7059190" cy="1142901"/>
          </a:xfrm>
        </p:spPr>
        <p:txBody>
          <a:bodyPr vert="horz" lIns="91440" tIns="45720" rIns="91440" bIns="45720" rtlCol="0" anchor="ctr">
            <a:normAutofit/>
          </a:bodyPr>
          <a:lstStyle/>
          <a:p>
            <a:pPr algn="l"/>
            <a:r>
              <a:rPr lang="de-DE" altLang="de-DE" sz="3200" dirty="0"/>
              <a:t>Heutige etablierte Trink- und </a:t>
            </a:r>
            <a:br>
              <a:rPr lang="de-DE" altLang="de-DE" sz="3200" dirty="0"/>
            </a:br>
            <a:r>
              <a:rPr lang="de-DE" altLang="de-DE" sz="3200" dirty="0"/>
              <a:t>Badewasser Hygienestandards</a:t>
            </a:r>
          </a:p>
        </p:txBody>
      </p:sp>
      <p:sp>
        <p:nvSpPr>
          <p:cNvPr id="3" name="Textfeld 2"/>
          <p:cNvSpPr txBox="1"/>
          <p:nvPr/>
        </p:nvSpPr>
        <p:spPr>
          <a:xfrm>
            <a:off x="1435857" y="1556792"/>
            <a:ext cx="1840000" cy="830997"/>
          </a:xfrm>
          <a:prstGeom prst="rect">
            <a:avLst/>
          </a:prstGeom>
          <a:noFill/>
        </p:spPr>
        <p:txBody>
          <a:bodyPr wrap="square" rtlCol="0">
            <a:spAutoFit/>
          </a:bodyPr>
          <a:lstStyle/>
          <a:p>
            <a:pPr algn="ctr"/>
            <a:r>
              <a:rPr lang="de-CH" sz="1600" dirty="0">
                <a:latin typeface="+mn-lt"/>
              </a:rPr>
              <a:t>Aerob mesophile Keimzahl (AMK):  &lt; 300 KBE/ml</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99" y="2559571"/>
            <a:ext cx="21526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1043607" y="4959871"/>
            <a:ext cx="2721035" cy="923330"/>
          </a:xfrm>
          <a:prstGeom prst="rect">
            <a:avLst/>
          </a:prstGeom>
        </p:spPr>
        <p:txBody>
          <a:bodyPr wrap="square">
            <a:spAutoFit/>
          </a:bodyPr>
          <a:lstStyle/>
          <a:p>
            <a:pPr algn="ctr"/>
            <a:r>
              <a:rPr lang="de-CH" dirty="0">
                <a:latin typeface="+mn-lt"/>
              </a:rPr>
              <a:t>Mass für die </a:t>
            </a:r>
            <a:r>
              <a:rPr lang="de-CH" b="1" dirty="0">
                <a:solidFill>
                  <a:srgbClr val="FF0000"/>
                </a:solidFill>
                <a:latin typeface="+mn-lt"/>
              </a:rPr>
              <a:t>allgemeine</a:t>
            </a:r>
            <a:r>
              <a:rPr lang="de-CH" dirty="0">
                <a:solidFill>
                  <a:srgbClr val="FF0000"/>
                </a:solidFill>
                <a:latin typeface="+mn-lt"/>
              </a:rPr>
              <a:t> </a:t>
            </a:r>
            <a:r>
              <a:rPr lang="de-CH" dirty="0">
                <a:latin typeface="+mn-lt"/>
              </a:rPr>
              <a:t>mikrobiologische Wasser-</a:t>
            </a:r>
            <a:r>
              <a:rPr lang="de-CH" b="1" dirty="0">
                <a:solidFill>
                  <a:srgbClr val="FF0000"/>
                </a:solidFill>
                <a:latin typeface="+mn-lt"/>
              </a:rPr>
              <a:t>Qualität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79788"/>
            <a:ext cx="2952750"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5004047" y="1556791"/>
            <a:ext cx="2808734" cy="830997"/>
          </a:xfrm>
          <a:prstGeom prst="rect">
            <a:avLst/>
          </a:prstGeom>
          <a:noFill/>
        </p:spPr>
        <p:txBody>
          <a:bodyPr wrap="square" rtlCol="0">
            <a:spAutoFit/>
          </a:bodyPr>
          <a:lstStyle/>
          <a:p>
            <a:pPr algn="ctr"/>
            <a:r>
              <a:rPr lang="de-CH" sz="1600" dirty="0">
                <a:latin typeface="+mn-lt"/>
              </a:rPr>
              <a:t>Escherichia coli </a:t>
            </a:r>
            <a:br>
              <a:rPr lang="de-CH" sz="1600" dirty="0">
                <a:latin typeface="+mn-lt"/>
              </a:rPr>
            </a:br>
            <a:r>
              <a:rPr lang="de-CH" sz="1600" dirty="0">
                <a:latin typeface="+mn-lt"/>
              </a:rPr>
              <a:t>(fäkale coliforme Bakterien)   &lt; 1KBE/100ml</a:t>
            </a:r>
          </a:p>
        </p:txBody>
      </p:sp>
      <p:sp>
        <p:nvSpPr>
          <p:cNvPr id="12" name="Rechteck 11"/>
          <p:cNvSpPr/>
          <p:nvPr/>
        </p:nvSpPr>
        <p:spPr>
          <a:xfrm>
            <a:off x="5047897" y="4959871"/>
            <a:ext cx="2721035" cy="923330"/>
          </a:xfrm>
          <a:prstGeom prst="rect">
            <a:avLst/>
          </a:prstGeom>
        </p:spPr>
        <p:txBody>
          <a:bodyPr wrap="square">
            <a:spAutoFit/>
          </a:bodyPr>
          <a:lstStyle/>
          <a:p>
            <a:pPr algn="ctr"/>
            <a:r>
              <a:rPr lang="de-CH" dirty="0">
                <a:latin typeface="+mn-lt"/>
              </a:rPr>
              <a:t>Mass für eine mögliche </a:t>
            </a:r>
            <a:r>
              <a:rPr lang="de-CH" b="1" dirty="0">
                <a:solidFill>
                  <a:srgbClr val="FF0000"/>
                </a:solidFill>
                <a:latin typeface="+mn-lt"/>
              </a:rPr>
              <a:t>fäkale Verschmutzung </a:t>
            </a:r>
            <a:r>
              <a:rPr lang="de-CH" dirty="0">
                <a:latin typeface="+mn-lt"/>
              </a:rPr>
              <a:t>des Wassers</a:t>
            </a:r>
            <a:endParaRPr lang="de-CH" dirty="0">
              <a:solidFill>
                <a:srgbClr val="FF0000"/>
              </a:solidFill>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837" y="3570413"/>
            <a:ext cx="15049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atumsplatzhalter 3">
            <a:extLst>
              <a:ext uri="{FF2B5EF4-FFF2-40B4-BE49-F238E27FC236}">
                <a16:creationId xmlns:a16="http://schemas.microsoft.com/office/drawing/2014/main" xmlns="" id="{BC21FB90-7124-4AC1-A0A9-39C25A62CDDE}"/>
              </a:ext>
            </a:extLst>
          </p:cNvPr>
          <p:cNvSpPr txBox="1">
            <a:spLocks/>
          </p:cNvSpPr>
          <p:nvPr/>
        </p:nvSpPr>
        <p:spPr>
          <a:xfrm>
            <a:off x="465138" y="6356350"/>
            <a:ext cx="3242766" cy="365125"/>
          </a:xfrm>
          <a:prstGeom prst="rect">
            <a:avLst/>
          </a:prstGeom>
        </p:spPr>
        <p:txBody>
          <a:bodyPr vert="horz" lIns="91440" tIns="45720" rIns="91440" bIns="45720" rtlCol="0" anchor="ctr"/>
          <a:lstStyle>
            <a:defPPr>
              <a:defRPr lang="de-DE"/>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dirty="0"/>
              <a:t>SBV – Weitebildungskurse 2018</a:t>
            </a:r>
            <a:endParaRPr lang="de-CH" dirty="0"/>
          </a:p>
        </p:txBody>
      </p:sp>
    </p:spTree>
    <p:extLst>
      <p:ext uri="{BB962C8B-B14F-4D97-AF65-F5344CB8AC3E}">
        <p14:creationId xmlns:p14="http://schemas.microsoft.com/office/powerpoint/2010/main" val="471045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475656" y="900889"/>
            <a:ext cx="6433864" cy="1079970"/>
          </a:xfrm>
        </p:spPr>
        <p:txBody>
          <a:bodyPr>
            <a:normAutofit/>
          </a:bodyPr>
          <a:lstStyle/>
          <a:p>
            <a:r>
              <a:rPr lang="de-DE" altLang="de-DE" sz="2400" b="1" dirty="0">
                <a:latin typeface="+mn-lt"/>
              </a:rPr>
              <a:t>Traditionelle Methode - AMK</a:t>
            </a:r>
          </a:p>
        </p:txBody>
      </p:sp>
      <p:sp>
        <p:nvSpPr>
          <p:cNvPr id="7171" name="Rectangle 3"/>
          <p:cNvSpPr>
            <a:spLocks noGrp="1" noChangeArrowheads="1"/>
          </p:cNvSpPr>
          <p:nvPr>
            <p:ph type="body" idx="1"/>
          </p:nvPr>
        </p:nvSpPr>
        <p:spPr>
          <a:xfrm>
            <a:off x="447218" y="128538"/>
            <a:ext cx="6645062" cy="738686"/>
          </a:xfrm>
        </p:spPr>
        <p:txBody>
          <a:bodyPr>
            <a:noAutofit/>
          </a:bodyPr>
          <a:lstStyle/>
          <a:p>
            <a:pPr marL="0" indent="0">
              <a:buNone/>
            </a:pPr>
            <a:r>
              <a:rPr lang="de-DE" altLang="de-DE" sz="2800" dirty="0">
                <a:latin typeface="+mj-lt"/>
              </a:rPr>
              <a:t>Bakterienzahl durch Koloniezählverfahren </a:t>
            </a:r>
          </a:p>
          <a:p>
            <a:pPr marL="0" indent="0">
              <a:buNone/>
            </a:pPr>
            <a:endParaRPr lang="de-DE" altLang="de-DE" sz="2400" dirty="0"/>
          </a:p>
        </p:txBody>
      </p:sp>
      <p:pic>
        <p:nvPicPr>
          <p:cNvPr id="6" name="Picture 2" descr="C:\Users\Franziska\Desktop\Trinkwasser\Präsentation Sigrist\visualisierung&amp;photosFCM\GK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509" y="3364630"/>
            <a:ext cx="1512169" cy="1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pieren 6"/>
          <p:cNvGrpSpPr/>
          <p:nvPr/>
        </p:nvGrpSpPr>
        <p:grpSpPr>
          <a:xfrm>
            <a:off x="668771" y="2085975"/>
            <a:ext cx="2928678" cy="2783185"/>
            <a:chOff x="1135496" y="2085975"/>
            <a:chExt cx="2928678" cy="2783185"/>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085975"/>
              <a:ext cx="28765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pieren 4"/>
            <p:cNvGrpSpPr/>
            <p:nvPr/>
          </p:nvGrpSpPr>
          <p:grpSpPr>
            <a:xfrm>
              <a:off x="1135496" y="2085975"/>
              <a:ext cx="218584" cy="2783185"/>
              <a:chOff x="1135496" y="2085975"/>
              <a:chExt cx="218584" cy="2783185"/>
            </a:xfrm>
          </p:grpSpPr>
          <p:sp>
            <p:nvSpPr>
              <p:cNvPr id="2" name="Rechteck 1"/>
              <p:cNvSpPr/>
              <p:nvPr/>
            </p:nvSpPr>
            <p:spPr>
              <a:xfrm>
                <a:off x="1138056" y="2085975"/>
                <a:ext cx="216024" cy="728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8" name="Rechteck 7"/>
              <p:cNvSpPr/>
              <p:nvPr/>
            </p:nvSpPr>
            <p:spPr>
              <a:xfrm>
                <a:off x="1135496" y="3287327"/>
                <a:ext cx="216024" cy="1581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Freihandform 3"/>
              <p:cNvSpPr/>
              <p:nvPr/>
            </p:nvSpPr>
            <p:spPr>
              <a:xfrm>
                <a:off x="1162454" y="2804387"/>
                <a:ext cx="156610" cy="485363"/>
              </a:xfrm>
              <a:custGeom>
                <a:avLst/>
                <a:gdLst>
                  <a:gd name="connsiteX0" fmla="*/ 23887 w 156610"/>
                  <a:gd name="connsiteY0" fmla="*/ 6799 h 485363"/>
                  <a:gd name="connsiteX1" fmla="*/ 91872 w 156610"/>
                  <a:gd name="connsiteY1" fmla="*/ 10198 h 485363"/>
                  <a:gd name="connsiteX2" fmla="*/ 149659 w 156610"/>
                  <a:gd name="connsiteY2" fmla="*/ 13597 h 485363"/>
                  <a:gd name="connsiteX3" fmla="*/ 153059 w 156610"/>
                  <a:gd name="connsiteY3" fmla="*/ 74784 h 485363"/>
                  <a:gd name="connsiteX4" fmla="*/ 149659 w 156610"/>
                  <a:gd name="connsiteY4" fmla="*/ 84982 h 485363"/>
                  <a:gd name="connsiteX5" fmla="*/ 122465 w 156610"/>
                  <a:gd name="connsiteY5" fmla="*/ 105377 h 485363"/>
                  <a:gd name="connsiteX6" fmla="*/ 105469 w 156610"/>
                  <a:gd name="connsiteY6" fmla="*/ 122373 h 485363"/>
                  <a:gd name="connsiteX7" fmla="*/ 98670 w 156610"/>
                  <a:gd name="connsiteY7" fmla="*/ 132571 h 485363"/>
                  <a:gd name="connsiteX8" fmla="*/ 88473 w 156610"/>
                  <a:gd name="connsiteY8" fmla="*/ 146168 h 485363"/>
                  <a:gd name="connsiteX9" fmla="*/ 68077 w 156610"/>
                  <a:gd name="connsiteY9" fmla="*/ 176761 h 485363"/>
                  <a:gd name="connsiteX10" fmla="*/ 74876 w 156610"/>
                  <a:gd name="connsiteY10" fmla="*/ 271941 h 485363"/>
                  <a:gd name="connsiteX11" fmla="*/ 78275 w 156610"/>
                  <a:gd name="connsiteY11" fmla="*/ 285538 h 485363"/>
                  <a:gd name="connsiteX12" fmla="*/ 85073 w 156610"/>
                  <a:gd name="connsiteY12" fmla="*/ 295735 h 485363"/>
                  <a:gd name="connsiteX13" fmla="*/ 91872 w 156610"/>
                  <a:gd name="connsiteY13" fmla="*/ 319530 h 485363"/>
                  <a:gd name="connsiteX14" fmla="*/ 102070 w 156610"/>
                  <a:gd name="connsiteY14" fmla="*/ 350124 h 485363"/>
                  <a:gd name="connsiteX15" fmla="*/ 119066 w 156610"/>
                  <a:gd name="connsiteY15" fmla="*/ 370519 h 485363"/>
                  <a:gd name="connsiteX16" fmla="*/ 136062 w 156610"/>
                  <a:gd name="connsiteY16" fmla="*/ 384116 h 485363"/>
                  <a:gd name="connsiteX17" fmla="*/ 142861 w 156610"/>
                  <a:gd name="connsiteY17" fmla="*/ 394314 h 485363"/>
                  <a:gd name="connsiteX18" fmla="*/ 146260 w 156610"/>
                  <a:gd name="connsiteY18" fmla="*/ 404512 h 485363"/>
                  <a:gd name="connsiteX19" fmla="*/ 61279 w 156610"/>
                  <a:gd name="connsiteY19" fmla="*/ 479295 h 485363"/>
                  <a:gd name="connsiteX20" fmla="*/ 10290 w 156610"/>
                  <a:gd name="connsiteY20" fmla="*/ 472497 h 485363"/>
                  <a:gd name="connsiteX21" fmla="*/ 6890 w 156610"/>
                  <a:gd name="connsiteY21" fmla="*/ 367120 h 485363"/>
                  <a:gd name="connsiteX22" fmla="*/ 3491 w 156610"/>
                  <a:gd name="connsiteY22" fmla="*/ 353523 h 485363"/>
                  <a:gd name="connsiteX23" fmla="*/ 92 w 156610"/>
                  <a:gd name="connsiteY23" fmla="*/ 309332 h 485363"/>
                  <a:gd name="connsiteX24" fmla="*/ 3491 w 156610"/>
                  <a:gd name="connsiteY24" fmla="*/ 16996 h 485363"/>
                  <a:gd name="connsiteX25" fmla="*/ 13689 w 156610"/>
                  <a:gd name="connsiteY25" fmla="*/ 6799 h 485363"/>
                  <a:gd name="connsiteX26" fmla="*/ 27286 w 156610"/>
                  <a:gd name="connsiteY26" fmla="*/ 0 h 485363"/>
                  <a:gd name="connsiteX27" fmla="*/ 23887 w 156610"/>
                  <a:gd name="connsiteY27" fmla="*/ 6799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6610" h="485363">
                    <a:moveTo>
                      <a:pt x="23887" y="6799"/>
                    </a:moveTo>
                    <a:lnTo>
                      <a:pt x="91872" y="10198"/>
                    </a:lnTo>
                    <a:cubicBezTo>
                      <a:pt x="111140" y="11239"/>
                      <a:pt x="136389" y="-411"/>
                      <a:pt x="149659" y="13597"/>
                    </a:cubicBezTo>
                    <a:cubicBezTo>
                      <a:pt x="163708" y="28426"/>
                      <a:pt x="151926" y="54388"/>
                      <a:pt x="153059" y="74784"/>
                    </a:cubicBezTo>
                    <a:cubicBezTo>
                      <a:pt x="151926" y="78183"/>
                      <a:pt x="151991" y="82261"/>
                      <a:pt x="149659" y="84982"/>
                    </a:cubicBezTo>
                    <a:cubicBezTo>
                      <a:pt x="134250" y="102959"/>
                      <a:pt x="136010" y="93526"/>
                      <a:pt x="122465" y="105377"/>
                    </a:cubicBezTo>
                    <a:cubicBezTo>
                      <a:pt x="116435" y="110653"/>
                      <a:pt x="110745" y="116343"/>
                      <a:pt x="105469" y="122373"/>
                    </a:cubicBezTo>
                    <a:cubicBezTo>
                      <a:pt x="102779" y="125448"/>
                      <a:pt x="101045" y="129246"/>
                      <a:pt x="98670" y="132571"/>
                    </a:cubicBezTo>
                    <a:cubicBezTo>
                      <a:pt x="95377" y="137181"/>
                      <a:pt x="92160" y="141867"/>
                      <a:pt x="88473" y="146168"/>
                    </a:cubicBezTo>
                    <a:cubicBezTo>
                      <a:pt x="69785" y="167972"/>
                      <a:pt x="85351" y="142214"/>
                      <a:pt x="68077" y="176761"/>
                    </a:cubicBezTo>
                    <a:cubicBezTo>
                      <a:pt x="70343" y="208488"/>
                      <a:pt x="71907" y="240272"/>
                      <a:pt x="74876" y="271941"/>
                    </a:cubicBezTo>
                    <a:cubicBezTo>
                      <a:pt x="75312" y="276592"/>
                      <a:pt x="76435" y="281244"/>
                      <a:pt x="78275" y="285538"/>
                    </a:cubicBezTo>
                    <a:cubicBezTo>
                      <a:pt x="79884" y="289293"/>
                      <a:pt x="82807" y="292336"/>
                      <a:pt x="85073" y="295735"/>
                    </a:cubicBezTo>
                    <a:cubicBezTo>
                      <a:pt x="95715" y="338294"/>
                      <a:pt x="82108" y="285353"/>
                      <a:pt x="91872" y="319530"/>
                    </a:cubicBezTo>
                    <a:cubicBezTo>
                      <a:pt x="96200" y="334678"/>
                      <a:pt x="94256" y="334496"/>
                      <a:pt x="102070" y="350124"/>
                    </a:cubicBezTo>
                    <a:cubicBezTo>
                      <a:pt x="106802" y="359589"/>
                      <a:pt x="111548" y="363001"/>
                      <a:pt x="119066" y="370519"/>
                    </a:cubicBezTo>
                    <a:cubicBezTo>
                      <a:pt x="126280" y="392164"/>
                      <a:pt x="115940" y="370702"/>
                      <a:pt x="136062" y="384116"/>
                    </a:cubicBezTo>
                    <a:cubicBezTo>
                      <a:pt x="139461" y="386382"/>
                      <a:pt x="140595" y="390915"/>
                      <a:pt x="142861" y="394314"/>
                    </a:cubicBezTo>
                    <a:cubicBezTo>
                      <a:pt x="143994" y="397713"/>
                      <a:pt x="146260" y="400929"/>
                      <a:pt x="146260" y="404512"/>
                    </a:cubicBezTo>
                    <a:cubicBezTo>
                      <a:pt x="146260" y="510078"/>
                      <a:pt x="164144" y="483582"/>
                      <a:pt x="61279" y="479295"/>
                    </a:cubicBezTo>
                    <a:cubicBezTo>
                      <a:pt x="44283" y="477029"/>
                      <a:pt x="17771" y="487926"/>
                      <a:pt x="10290" y="472497"/>
                    </a:cubicBezTo>
                    <a:cubicBezTo>
                      <a:pt x="-5043" y="440874"/>
                      <a:pt x="8895" y="402207"/>
                      <a:pt x="6890" y="367120"/>
                    </a:cubicBezTo>
                    <a:cubicBezTo>
                      <a:pt x="6623" y="362456"/>
                      <a:pt x="4624" y="358055"/>
                      <a:pt x="3491" y="353523"/>
                    </a:cubicBezTo>
                    <a:cubicBezTo>
                      <a:pt x="2358" y="338793"/>
                      <a:pt x="92" y="324106"/>
                      <a:pt x="92" y="309332"/>
                    </a:cubicBezTo>
                    <a:cubicBezTo>
                      <a:pt x="92" y="211880"/>
                      <a:pt x="-884" y="114350"/>
                      <a:pt x="3491" y="16996"/>
                    </a:cubicBezTo>
                    <a:cubicBezTo>
                      <a:pt x="3707" y="12194"/>
                      <a:pt x="9777" y="9593"/>
                      <a:pt x="13689" y="6799"/>
                    </a:cubicBezTo>
                    <a:cubicBezTo>
                      <a:pt x="17813" y="3854"/>
                      <a:pt x="22754" y="2266"/>
                      <a:pt x="27286" y="0"/>
                    </a:cubicBezTo>
                    <a:lnTo>
                      <a:pt x="23887" y="679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grpSp>
      </p:grpSp>
      <p:pic>
        <p:nvPicPr>
          <p:cNvPr id="4099" name="Picture 3" descr="http://figures.boundless.com/10800/full/a-colony-count-nara-546274.j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392"/>
          <a:stretch/>
        </p:blipFill>
        <p:spPr bwMode="auto">
          <a:xfrm>
            <a:off x="6005458" y="3364800"/>
            <a:ext cx="1799898" cy="151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3654600" y="2555056"/>
            <a:ext cx="1515938" cy="523220"/>
          </a:xfrm>
          <a:prstGeom prst="rect">
            <a:avLst/>
          </a:prstGeom>
          <a:noFill/>
        </p:spPr>
        <p:txBody>
          <a:bodyPr wrap="square" rtlCol="0">
            <a:spAutoFit/>
          </a:bodyPr>
          <a:lstStyle/>
          <a:p>
            <a:pPr algn="ctr"/>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Bebrütung und Wachstum</a:t>
            </a:r>
          </a:p>
        </p:txBody>
      </p:sp>
      <p:sp>
        <p:nvSpPr>
          <p:cNvPr id="15" name="Textfeld 14"/>
          <p:cNvSpPr txBox="1"/>
          <p:nvPr/>
        </p:nvSpPr>
        <p:spPr>
          <a:xfrm>
            <a:off x="6048156" y="2542777"/>
            <a:ext cx="1728193" cy="523220"/>
          </a:xfrm>
          <a:prstGeom prst="rect">
            <a:avLst/>
          </a:prstGeom>
          <a:noFill/>
        </p:spPr>
        <p:txBody>
          <a:bodyPr wrap="square" rtlCol="0">
            <a:spAutoFit/>
          </a:bodyPr>
          <a:lstStyle/>
          <a:p>
            <a:pPr algn="ctr"/>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Bestimmung der Koloniezahl</a:t>
            </a:r>
          </a:p>
        </p:txBody>
      </p:sp>
      <p:sp>
        <p:nvSpPr>
          <p:cNvPr id="16" name="Textfeld 15"/>
          <p:cNvSpPr txBox="1"/>
          <p:nvPr/>
        </p:nvSpPr>
        <p:spPr>
          <a:xfrm>
            <a:off x="742627" y="2119640"/>
            <a:ext cx="805037" cy="307777"/>
          </a:xfrm>
          <a:prstGeom prst="rect">
            <a:avLst/>
          </a:prstGeom>
          <a:solidFill>
            <a:schemeClr val="bg1"/>
          </a:solidFill>
        </p:spPr>
        <p:txBody>
          <a:bodyPr wrap="square" rtlCol="0">
            <a:spAutoFit/>
          </a:bodyPr>
          <a:lstStyle/>
          <a:p>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Probe</a:t>
            </a:r>
          </a:p>
        </p:txBody>
      </p:sp>
      <p:sp>
        <p:nvSpPr>
          <p:cNvPr id="17" name="Textfeld 16"/>
          <p:cNvSpPr txBox="1"/>
          <p:nvPr/>
        </p:nvSpPr>
        <p:spPr>
          <a:xfrm>
            <a:off x="1550008" y="3164436"/>
            <a:ext cx="1110915" cy="307777"/>
          </a:xfrm>
          <a:prstGeom prst="rect">
            <a:avLst/>
          </a:prstGeom>
          <a:solidFill>
            <a:schemeClr val="bg1"/>
          </a:solidFill>
        </p:spPr>
        <p:txBody>
          <a:bodyPr wrap="square" rtlCol="0">
            <a:spAutoFit/>
          </a:bodyPr>
          <a:lstStyle/>
          <a:p>
            <a:r>
              <a:rPr lang="de-CH" sz="1400"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Filtration</a:t>
            </a:r>
          </a:p>
        </p:txBody>
      </p:sp>
      <p:cxnSp>
        <p:nvCxnSpPr>
          <p:cNvPr id="10" name="Gerade Verbindung mit Pfeil 9"/>
          <p:cNvCxnSpPr/>
          <p:nvPr/>
        </p:nvCxnSpPr>
        <p:spPr>
          <a:xfrm>
            <a:off x="5244455" y="4120715"/>
            <a:ext cx="713378" cy="85"/>
          </a:xfrm>
          <a:prstGeom prst="straightConnector1">
            <a:avLst/>
          </a:prstGeom>
          <a:ln w="1587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779343" y="5373216"/>
            <a:ext cx="5664865" cy="0"/>
          </a:xfrm>
          <a:prstGeom prst="straightConnector1">
            <a:avLst/>
          </a:prstGeom>
          <a:ln w="34925">
            <a:solidFill>
              <a:srgbClr val="FF000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6512024" y="5192241"/>
            <a:ext cx="1397496" cy="369332"/>
          </a:xfrm>
          <a:prstGeom prst="rect">
            <a:avLst/>
          </a:prstGeom>
          <a:solidFill>
            <a:schemeClr val="bg1"/>
          </a:solidFill>
        </p:spPr>
        <p:txBody>
          <a:bodyPr wrap="square" rtlCol="0">
            <a:spAutoFit/>
          </a:bodyPr>
          <a:lstStyle/>
          <a:p>
            <a:r>
              <a:rPr lang="de-CH"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3 - 10 Tage</a:t>
            </a:r>
          </a:p>
        </p:txBody>
      </p:sp>
      <p:sp>
        <p:nvSpPr>
          <p:cNvPr id="19" name="Datumsplatzhalter 3">
            <a:extLst>
              <a:ext uri="{FF2B5EF4-FFF2-40B4-BE49-F238E27FC236}">
                <a16:creationId xmlns:a16="http://schemas.microsoft.com/office/drawing/2014/main" xmlns="" id="{B827829B-2A28-4912-A560-0DAD1D276397}"/>
              </a:ext>
            </a:extLst>
          </p:cNvPr>
          <p:cNvSpPr txBox="1">
            <a:spLocks/>
          </p:cNvSpPr>
          <p:nvPr/>
        </p:nvSpPr>
        <p:spPr>
          <a:xfrm>
            <a:off x="465138" y="6356350"/>
            <a:ext cx="3242766" cy="365125"/>
          </a:xfrm>
          <a:prstGeom prst="rect">
            <a:avLst/>
          </a:prstGeom>
        </p:spPr>
        <p:txBody>
          <a:bodyPr vert="horz" lIns="91440" tIns="45720" rIns="91440" bIns="45720" rtlCol="0" anchor="ctr"/>
          <a:lstStyle>
            <a:defPPr>
              <a:defRPr lang="de-DE"/>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dirty="0"/>
              <a:t>SBV – Weitebildungskurse 2018</a:t>
            </a:r>
            <a:endParaRPr lang="de-CH" dirty="0"/>
          </a:p>
        </p:txBody>
      </p:sp>
    </p:spTree>
    <p:extLst>
      <p:ext uri="{BB962C8B-B14F-4D97-AF65-F5344CB8AC3E}">
        <p14:creationId xmlns:p14="http://schemas.microsoft.com/office/powerpoint/2010/main" val="1240323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512" y="188639"/>
            <a:ext cx="6995120" cy="951711"/>
          </a:xfrm>
        </p:spPr>
        <p:txBody>
          <a:bodyPr>
            <a:normAutofit/>
          </a:bodyPr>
          <a:lstStyle/>
          <a:p>
            <a:pPr algn="l"/>
            <a:r>
              <a:rPr lang="de-DE" altLang="de-DE" sz="3200" dirty="0">
                <a:latin typeface="+mn-lt"/>
              </a:rPr>
              <a:t>Traditionelle Methode AMK - Schwächen</a:t>
            </a:r>
          </a:p>
        </p:txBody>
      </p:sp>
      <p:sp>
        <p:nvSpPr>
          <p:cNvPr id="7171" name="Rectangle 3"/>
          <p:cNvSpPr>
            <a:spLocks noGrp="1" noChangeArrowheads="1"/>
          </p:cNvSpPr>
          <p:nvPr>
            <p:ph type="body" idx="1"/>
          </p:nvPr>
        </p:nvSpPr>
        <p:spPr>
          <a:xfrm>
            <a:off x="539552" y="1226880"/>
            <a:ext cx="7920880" cy="5042941"/>
          </a:xfrm>
        </p:spPr>
        <p:txBody>
          <a:bodyPr>
            <a:normAutofit/>
          </a:bodyPr>
          <a:lstStyle/>
          <a:p>
            <a:r>
              <a:rPr lang="de-CH" altLang="de-DE" sz="1800" dirty="0"/>
              <a:t>Sterile Probenahme nötig</a:t>
            </a:r>
          </a:p>
          <a:p>
            <a:r>
              <a:rPr lang="de-CH" altLang="de-DE" sz="1800" dirty="0"/>
              <a:t>Lange Wartezeit</a:t>
            </a:r>
          </a:p>
          <a:p>
            <a:r>
              <a:rPr lang="de-CH" altLang="de-DE" sz="1800" dirty="0"/>
              <a:t>Viel manuelle Arbeit</a:t>
            </a:r>
          </a:p>
          <a:p>
            <a:r>
              <a:rPr lang="de-CH" altLang="de-DE" sz="1800" dirty="0"/>
              <a:t>Geringe Aussagekraft</a:t>
            </a:r>
          </a:p>
          <a:p>
            <a:r>
              <a:rPr lang="de-CH" altLang="de-DE" sz="1800" dirty="0"/>
              <a:t>Nicht alle Bakterien wachsen auf dem Nährmedium</a:t>
            </a:r>
          </a:p>
          <a:p>
            <a:r>
              <a:rPr lang="de-CH" altLang="de-DE" sz="1800" dirty="0"/>
              <a:t>Nur 0.01 – 1% aller Bakterien können nachgewiesen werden</a:t>
            </a:r>
          </a:p>
          <a:p>
            <a:r>
              <a:rPr lang="de-CH" altLang="de-DE" sz="1800" dirty="0"/>
              <a:t>Trinkwasser enthält ungefähr 10’000 bis 100’000 Bakterien pro ml</a:t>
            </a:r>
          </a:p>
          <a:p>
            <a:pPr marL="0" indent="0">
              <a:buNone/>
            </a:pPr>
            <a:r>
              <a:rPr lang="de-CH" altLang="de-DE" sz="1800" dirty="0"/>
              <a:t/>
            </a:r>
            <a:br>
              <a:rPr lang="de-CH" altLang="de-DE" sz="1800" dirty="0"/>
            </a:br>
            <a:r>
              <a:rPr lang="de-CH" altLang="de-DE" sz="1800" dirty="0"/>
              <a:t>		</a:t>
            </a:r>
          </a:p>
          <a:p>
            <a:pPr marL="0" indent="0">
              <a:buNone/>
            </a:pPr>
            <a:r>
              <a:rPr lang="de-CH" altLang="de-DE" sz="1800" dirty="0"/>
              <a:t>		</a:t>
            </a:r>
          </a:p>
          <a:p>
            <a:pPr marL="0" indent="0">
              <a:buNone/>
            </a:pPr>
            <a:endParaRPr lang="de-CH" altLang="de-DE" sz="1800" dirty="0"/>
          </a:p>
          <a:p>
            <a:endParaRPr lang="de-CH" altLang="de-DE" sz="1800" dirty="0"/>
          </a:p>
          <a:p>
            <a:pPr marL="0" indent="0">
              <a:buNone/>
            </a:pPr>
            <a:r>
              <a:rPr lang="de-CH" altLang="de-DE" sz="1800" dirty="0"/>
              <a:t/>
            </a:r>
            <a:br>
              <a:rPr lang="de-CH" altLang="de-DE" sz="1800" dirty="0"/>
            </a:br>
            <a:endParaRPr lang="de-CH" altLang="de-DE" sz="1800" dirty="0"/>
          </a:p>
          <a:p>
            <a:pPr lvl="1"/>
            <a:endParaRPr lang="de-CH" altLang="de-DE" sz="1800" dirty="0"/>
          </a:p>
          <a:p>
            <a:endParaRPr lang="de-DE" altLang="de-DE" sz="1800" dirty="0"/>
          </a:p>
          <a:p>
            <a:pPr marL="0" indent="0">
              <a:buNone/>
            </a:pPr>
            <a:endParaRPr lang="de-DE" altLang="de-DE" sz="1800" dirty="0"/>
          </a:p>
        </p:txBody>
      </p:sp>
      <p:pic>
        <p:nvPicPr>
          <p:cNvPr id="19" name="Picture 2" descr="C:\Users\Franziska\Desktop\Trinkwasser\Präsentation Sigrist\visualisierung&amp;photosFCM\Wassergl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258" y="4293096"/>
            <a:ext cx="1413148" cy="19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umsplatzhalter 3">
            <a:extLst>
              <a:ext uri="{FF2B5EF4-FFF2-40B4-BE49-F238E27FC236}">
                <a16:creationId xmlns:a16="http://schemas.microsoft.com/office/drawing/2014/main" xmlns="" id="{AE564FB3-34DB-4946-89E8-C920837F8A47}"/>
              </a:ext>
            </a:extLst>
          </p:cNvPr>
          <p:cNvSpPr txBox="1">
            <a:spLocks/>
          </p:cNvSpPr>
          <p:nvPr/>
        </p:nvSpPr>
        <p:spPr>
          <a:xfrm>
            <a:off x="465138" y="6356350"/>
            <a:ext cx="3242766" cy="365125"/>
          </a:xfrm>
          <a:prstGeom prst="rect">
            <a:avLst/>
          </a:prstGeom>
        </p:spPr>
        <p:txBody>
          <a:bodyPr vert="horz" lIns="91440" tIns="45720" rIns="91440" bIns="45720" rtlCol="0" anchor="ctr"/>
          <a:lstStyle>
            <a:defPPr>
              <a:defRPr lang="de-DE"/>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dirty="0"/>
              <a:t>SBV – Weitebildungskurse 2018</a:t>
            </a:r>
            <a:endParaRPr lang="de-CH" dirty="0"/>
          </a:p>
        </p:txBody>
      </p:sp>
    </p:spTree>
    <p:extLst>
      <p:ext uri="{BB962C8B-B14F-4D97-AF65-F5344CB8AC3E}">
        <p14:creationId xmlns:p14="http://schemas.microsoft.com/office/powerpoint/2010/main" val="49236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11560" y="260648"/>
            <a:ext cx="6408712" cy="1008112"/>
          </a:xfrm>
        </p:spPr>
        <p:txBody>
          <a:bodyPr>
            <a:noAutofit/>
          </a:bodyPr>
          <a:lstStyle/>
          <a:p>
            <a:pPr marL="0" indent="0">
              <a:buNone/>
            </a:pPr>
            <a:r>
              <a:rPr lang="de-CH" altLang="de-DE" sz="2800" dirty="0"/>
              <a:t>Totalzellzahl und Zustand der Bakterien </a:t>
            </a:r>
            <a:br>
              <a:rPr lang="de-CH" altLang="de-DE" sz="2800" dirty="0"/>
            </a:br>
            <a:r>
              <a:rPr lang="de-CH" altLang="de-DE" sz="2800" dirty="0"/>
              <a:t>durch Durchflusszytometrie </a:t>
            </a:r>
          </a:p>
          <a:p>
            <a:pPr marL="0" indent="0">
              <a:buNone/>
            </a:pPr>
            <a:r>
              <a:rPr lang="de-CH" altLang="de-DE" sz="2400" b="1" dirty="0"/>
              <a:t/>
            </a:r>
            <a:br>
              <a:rPr lang="de-CH" altLang="de-DE" sz="2400" b="1" dirty="0"/>
            </a:br>
            <a:endParaRPr lang="de-CH" altLang="de-DE" sz="2400" b="1" dirty="0"/>
          </a:p>
          <a:p>
            <a:pPr lvl="1"/>
            <a:endParaRPr lang="de-CH" altLang="de-DE" sz="2400" b="1" dirty="0"/>
          </a:p>
          <a:p>
            <a:endParaRPr lang="de-DE" altLang="de-DE" sz="2400" b="1" dirty="0"/>
          </a:p>
          <a:p>
            <a:pPr marL="0" indent="0">
              <a:buNone/>
            </a:pPr>
            <a:endParaRPr lang="de-DE" altLang="de-DE" sz="24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318" y="1988840"/>
            <a:ext cx="4788431"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Gerade Verbindung mit Pfeil 6"/>
          <p:cNvCxnSpPr/>
          <p:nvPr/>
        </p:nvCxnSpPr>
        <p:spPr>
          <a:xfrm>
            <a:off x="7310056" y="2213248"/>
            <a:ext cx="0" cy="2952328"/>
          </a:xfrm>
          <a:prstGeom prst="straightConnector1">
            <a:avLst/>
          </a:prstGeom>
          <a:ln w="34925">
            <a:solidFill>
              <a:srgbClr val="FF0000"/>
            </a:solidFill>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6554316" y="5274567"/>
            <a:ext cx="1512168" cy="369332"/>
          </a:xfrm>
          <a:prstGeom prst="rect">
            <a:avLst/>
          </a:prstGeom>
          <a:solidFill>
            <a:schemeClr val="bg1"/>
          </a:solidFill>
        </p:spPr>
        <p:txBody>
          <a:bodyPr wrap="square" rtlCol="0">
            <a:spAutoFit/>
          </a:bodyPr>
          <a:lstStyle/>
          <a:p>
            <a:r>
              <a:rPr lang="de-CH" b="1" dirty="0">
                <a:solidFill>
                  <a:srgbClr val="0000FF"/>
                </a:solidFill>
                <a:latin typeface="Frutiger LT Com 45 Light" panose="020B0303030504020204" pitchFamily="34" charset="0"/>
                <a:ea typeface="Segoe UI" panose="020B0502040204020203" pitchFamily="34" charset="0"/>
                <a:cs typeface="Segoe UI" panose="020B0502040204020203" pitchFamily="34" charset="0"/>
              </a:rPr>
              <a:t>20 Minuten</a:t>
            </a:r>
          </a:p>
        </p:txBody>
      </p:sp>
      <p:sp>
        <p:nvSpPr>
          <p:cNvPr id="8" name="Datumsplatzhalter 3">
            <a:extLst>
              <a:ext uri="{FF2B5EF4-FFF2-40B4-BE49-F238E27FC236}">
                <a16:creationId xmlns:a16="http://schemas.microsoft.com/office/drawing/2014/main" xmlns="" id="{0F2BC511-3813-4914-A64C-D9EFA7ABE3FF}"/>
              </a:ext>
            </a:extLst>
          </p:cNvPr>
          <p:cNvSpPr txBox="1">
            <a:spLocks/>
          </p:cNvSpPr>
          <p:nvPr/>
        </p:nvSpPr>
        <p:spPr>
          <a:xfrm>
            <a:off x="465138" y="6356350"/>
            <a:ext cx="3242766" cy="365125"/>
          </a:xfrm>
          <a:prstGeom prst="rect">
            <a:avLst/>
          </a:prstGeom>
        </p:spPr>
        <p:txBody>
          <a:bodyPr vert="horz" lIns="91440" tIns="45720" rIns="91440" bIns="45720" rtlCol="0" anchor="ctr"/>
          <a:lstStyle>
            <a:defPPr>
              <a:defRPr lang="de-DE"/>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dirty="0"/>
              <a:t>SBV – Weitebildungskurse 2018</a:t>
            </a:r>
            <a:endParaRPr lang="de-CH" dirty="0"/>
          </a:p>
        </p:txBody>
      </p:sp>
    </p:spTree>
    <p:extLst>
      <p:ext uri="{BB962C8B-B14F-4D97-AF65-F5344CB8AC3E}">
        <p14:creationId xmlns:p14="http://schemas.microsoft.com/office/powerpoint/2010/main" val="87160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42432" y="188639"/>
            <a:ext cx="6721856" cy="1080121"/>
          </a:xfrm>
        </p:spPr>
        <p:txBody>
          <a:bodyPr>
            <a:normAutofit/>
          </a:bodyPr>
          <a:lstStyle/>
          <a:p>
            <a:pPr algn="l"/>
            <a:r>
              <a:rPr lang="de-DE" altLang="de-DE" sz="3200" dirty="0"/>
              <a:t>Durchflusszytometrie </a:t>
            </a:r>
            <a:br>
              <a:rPr lang="de-DE" altLang="de-DE" sz="3200" dirty="0"/>
            </a:br>
            <a:r>
              <a:rPr lang="de-DE" altLang="de-DE" sz="3200" dirty="0"/>
              <a:t>Anwendungsmöglichkeiten</a:t>
            </a:r>
          </a:p>
        </p:txBody>
      </p:sp>
      <p:sp>
        <p:nvSpPr>
          <p:cNvPr id="4" name="Rectangle 3"/>
          <p:cNvSpPr txBox="1">
            <a:spLocks noChangeArrowheads="1"/>
          </p:cNvSpPr>
          <p:nvPr/>
        </p:nvSpPr>
        <p:spPr bwMode="auto">
          <a:xfrm>
            <a:off x="691953" y="1445704"/>
            <a:ext cx="7704856" cy="399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75380"/>
              </a:buClr>
              <a:buFont typeface="Frutiger LT Com 45 Light"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5380"/>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275380"/>
              </a:buClr>
              <a:buSzPct val="80000"/>
              <a:buFont typeface="Frutiger LT Com 45 Light"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275380"/>
              </a:buClr>
              <a:buSzPct val="80000"/>
              <a:buFont typeface="Arial" charset="0"/>
              <a:buChar char="›"/>
              <a:defRPr sz="1200">
                <a:solidFill>
                  <a:schemeClr val="tx1"/>
                </a:solidFill>
                <a:latin typeface="+mn-lt"/>
              </a:defRPr>
            </a:lvl4pPr>
            <a:lvl5pPr marL="20574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9pPr>
          </a:lstStyle>
          <a:p>
            <a:pPr>
              <a:buFontTx/>
              <a:buChar char="-"/>
            </a:pPr>
            <a:r>
              <a:rPr lang="de-CH" altLang="de-DE" sz="1800" kern="0" dirty="0"/>
              <a:t>Überall wo eine schnelle Antwort über die mikrobielle Qualität oder Stabilität des Trinkwassers nötig ist</a:t>
            </a:r>
          </a:p>
          <a:p>
            <a:pPr>
              <a:buFontTx/>
              <a:buChar char="-"/>
            </a:pPr>
            <a:r>
              <a:rPr lang="de-CH" altLang="de-DE" sz="1800" kern="0" dirty="0"/>
              <a:t>Ergänzt andere online-Messungen wie pH, Leitfähigkeit, Trübungsmessung</a:t>
            </a:r>
          </a:p>
          <a:p>
            <a:pPr>
              <a:buFontTx/>
              <a:buChar char="-"/>
            </a:pPr>
            <a:r>
              <a:rPr lang="de-CH" altLang="de-DE" sz="1800" kern="0" dirty="0"/>
              <a:t>Online-Prozessüberwachung</a:t>
            </a:r>
          </a:p>
          <a:p>
            <a:pPr>
              <a:buFontTx/>
              <a:buChar char="-"/>
            </a:pPr>
            <a:r>
              <a:rPr lang="de-CH" altLang="de-DE" sz="1800" kern="0" dirty="0"/>
              <a:t>Kontrolle des Wasser-Verteilnetzwerkes bei Kontaminationen, Reinigung und Rückspülung </a:t>
            </a:r>
          </a:p>
          <a:p>
            <a:pPr>
              <a:buFontTx/>
              <a:buChar char="-"/>
            </a:pPr>
            <a:r>
              <a:rPr lang="de-CH" altLang="de-DE" sz="1800" kern="0" dirty="0"/>
              <a:t>Überwachung von Hausinstallationen</a:t>
            </a:r>
          </a:p>
          <a:p>
            <a:pPr marL="0" indent="0">
              <a:buFont typeface="Frutiger LT Com 45 Light" pitchFamily="34" charset="0"/>
              <a:buNone/>
            </a:pPr>
            <a:r>
              <a:rPr lang="de-CH" altLang="de-DE" sz="1800" kern="0" dirty="0"/>
              <a:t/>
            </a:r>
            <a:br>
              <a:rPr lang="de-CH" altLang="de-DE" sz="1800" kern="0" dirty="0"/>
            </a:br>
            <a:endParaRPr lang="de-CH" altLang="de-DE" sz="1800" kern="0" dirty="0"/>
          </a:p>
          <a:p>
            <a:pPr lvl="1"/>
            <a:endParaRPr lang="de-CH" altLang="de-DE" kern="0" dirty="0"/>
          </a:p>
          <a:p>
            <a:endParaRPr lang="de-DE" altLang="de-DE" sz="1800" kern="0" dirty="0"/>
          </a:p>
          <a:p>
            <a:pPr marL="0" indent="0">
              <a:buFont typeface="Frutiger LT Com 45 Light" pitchFamily="34" charset="0"/>
              <a:buNone/>
            </a:pPr>
            <a:endParaRPr lang="de-DE" altLang="de-DE" sz="1800" kern="0" dirty="0"/>
          </a:p>
        </p:txBody>
      </p:sp>
      <p:sp>
        <p:nvSpPr>
          <p:cNvPr id="5" name="Datumsplatzhalter 3">
            <a:extLst>
              <a:ext uri="{FF2B5EF4-FFF2-40B4-BE49-F238E27FC236}">
                <a16:creationId xmlns:a16="http://schemas.microsoft.com/office/drawing/2014/main" xmlns="" id="{FAF02AE0-04C6-4AAC-B544-C4E05A02CFA2}"/>
              </a:ext>
            </a:extLst>
          </p:cNvPr>
          <p:cNvSpPr txBox="1">
            <a:spLocks/>
          </p:cNvSpPr>
          <p:nvPr/>
        </p:nvSpPr>
        <p:spPr>
          <a:xfrm>
            <a:off x="465138" y="6356350"/>
            <a:ext cx="3242766" cy="365125"/>
          </a:xfrm>
          <a:prstGeom prst="rect">
            <a:avLst/>
          </a:prstGeom>
        </p:spPr>
        <p:txBody>
          <a:bodyPr vert="horz" lIns="91440" tIns="45720" rIns="91440" bIns="45720" rtlCol="0" anchor="ctr"/>
          <a:lstStyle>
            <a:defPPr>
              <a:defRPr lang="de-DE"/>
            </a:defPPr>
            <a:lvl1pPr algn="ctr" rtl="0" fontAlgn="base">
              <a:spcBef>
                <a:spcPct val="0"/>
              </a:spcBef>
              <a:spcAft>
                <a:spcPct val="0"/>
              </a:spcAft>
              <a:defRPr sz="1200" kern="1200">
                <a:solidFill>
                  <a:schemeClr val="tx1">
                    <a:tint val="75000"/>
                  </a:schemeClr>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DE" dirty="0"/>
              <a:t>SBV – Weitebildungskurse 2018</a:t>
            </a:r>
            <a:endParaRPr lang="de-CH" dirty="0"/>
          </a:p>
        </p:txBody>
      </p:sp>
    </p:spTree>
    <p:extLst>
      <p:ext uri="{BB962C8B-B14F-4D97-AF65-F5344CB8AC3E}">
        <p14:creationId xmlns:p14="http://schemas.microsoft.com/office/powerpoint/2010/main" val="1137464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5138" y="116632"/>
            <a:ext cx="6627142" cy="1044758"/>
          </a:xfrm>
        </p:spPr>
        <p:txBody>
          <a:bodyPr>
            <a:normAutofit/>
          </a:bodyPr>
          <a:lstStyle/>
          <a:p>
            <a:pPr algn="l"/>
            <a:r>
              <a:rPr lang="de-DE" altLang="de-DE" sz="2800" dirty="0"/>
              <a:t>Durchflusszytometrie - Anwendungsbeispiel</a:t>
            </a:r>
          </a:p>
        </p:txBody>
      </p:sp>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660" y="1642498"/>
            <a:ext cx="5484661" cy="425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Gerade Verbindung mit Pfeil 19"/>
          <p:cNvCxnSpPr/>
          <p:nvPr/>
        </p:nvCxnSpPr>
        <p:spPr>
          <a:xfrm flipH="1">
            <a:off x="4572000" y="3346221"/>
            <a:ext cx="1440160" cy="93985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2879812" y="4869160"/>
            <a:ext cx="3204356" cy="5040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5718795" y="2379737"/>
            <a:ext cx="2952328" cy="328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75380"/>
              </a:buClr>
              <a:buFont typeface="Frutiger LT Com 45 Light"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5380"/>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275380"/>
              </a:buClr>
              <a:buSzPct val="80000"/>
              <a:buFont typeface="Frutiger LT Com 45 Light"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275380"/>
              </a:buClr>
              <a:buSzPct val="80000"/>
              <a:buFont typeface="Arial" charset="0"/>
              <a:buChar char="›"/>
              <a:defRPr sz="1200">
                <a:solidFill>
                  <a:schemeClr val="tx1"/>
                </a:solidFill>
                <a:latin typeface="+mn-lt"/>
              </a:defRPr>
            </a:lvl4pPr>
            <a:lvl5pPr marL="20574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9pPr>
          </a:lstStyle>
          <a:p>
            <a:r>
              <a:rPr lang="de-CH" altLang="de-DE" kern="0" dirty="0"/>
              <a:t>Die hohe Anzahl an sog. «</a:t>
            </a:r>
            <a:r>
              <a:rPr lang="de-CH" altLang="de-DE" b="1" kern="0" dirty="0"/>
              <a:t>L</a:t>
            </a:r>
            <a:r>
              <a:rPr lang="de-CH" altLang="de-DE" kern="0" dirty="0"/>
              <a:t>ow </a:t>
            </a:r>
            <a:r>
              <a:rPr lang="de-CH" altLang="de-DE" b="1" kern="0" dirty="0"/>
              <a:t>N</a:t>
            </a:r>
            <a:r>
              <a:rPr lang="de-CH" altLang="de-DE" kern="0" dirty="0"/>
              <a:t>ucleic </a:t>
            </a:r>
            <a:r>
              <a:rPr lang="de-CH" altLang="de-DE" b="1" kern="0" dirty="0"/>
              <a:t>A</a:t>
            </a:r>
            <a:r>
              <a:rPr lang="de-CH" altLang="de-DE" kern="0" dirty="0"/>
              <a:t>cid» (LNA) Bakterien ist ein guter Indikator eines sicheren und stabilen Trinkwassers.</a:t>
            </a:r>
          </a:p>
          <a:p>
            <a:r>
              <a:rPr lang="de-CH" altLang="de-DE" kern="0" dirty="0"/>
              <a:t>Eine Gesamtkeimzahl «</a:t>
            </a:r>
            <a:r>
              <a:rPr lang="de-CH" altLang="de-DE" b="1" kern="0" dirty="0"/>
              <a:t>T</a:t>
            </a:r>
            <a:r>
              <a:rPr lang="de-CH" altLang="de-DE" kern="0" dirty="0"/>
              <a:t>otal </a:t>
            </a:r>
            <a:r>
              <a:rPr lang="de-CH" altLang="de-DE" b="1" kern="0" dirty="0"/>
              <a:t>C</a:t>
            </a:r>
            <a:r>
              <a:rPr lang="de-CH" altLang="de-DE" kern="0" dirty="0"/>
              <a:t>ell </a:t>
            </a:r>
            <a:r>
              <a:rPr lang="de-CH" altLang="de-DE" b="1" kern="0" dirty="0"/>
              <a:t>C</a:t>
            </a:r>
            <a:r>
              <a:rPr lang="de-CH" altLang="de-DE" kern="0" dirty="0"/>
              <a:t>ount» (TCC)  von rund 75’000 ist ideal für Trinkwasser</a:t>
            </a:r>
            <a:endParaRPr lang="de-DE" altLang="de-DE" kern="0" dirty="0"/>
          </a:p>
        </p:txBody>
      </p:sp>
      <p:sp>
        <p:nvSpPr>
          <p:cNvPr id="8"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468896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88640"/>
            <a:ext cx="6624736" cy="648072"/>
          </a:xfrm>
        </p:spPr>
        <p:txBody>
          <a:bodyPr>
            <a:normAutofit/>
          </a:bodyPr>
          <a:lstStyle/>
          <a:p>
            <a:pPr algn="l"/>
            <a:r>
              <a:rPr lang="de-CH" sz="3200" dirty="0"/>
              <a:t>Einleitung</a:t>
            </a:r>
          </a:p>
        </p:txBody>
      </p:sp>
      <p:pic>
        <p:nvPicPr>
          <p:cNvPr id="6" name="Bildplatzhalter 5">
            <a:extLst>
              <a:ext uri="{FF2B5EF4-FFF2-40B4-BE49-F238E27FC236}">
                <a16:creationId xmlns:a16="http://schemas.microsoft.com/office/drawing/2014/main" xmlns="" id="{573C42BD-BC84-4A2C-86CD-C773B199BF6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1517" y="1433113"/>
            <a:ext cx="3570641" cy="1879900"/>
          </a:xfrm>
        </p:spPr>
      </p:pic>
      <p:sp>
        <p:nvSpPr>
          <p:cNvPr id="7" name="Inhaltsplatzhalter 6">
            <a:extLst>
              <a:ext uri="{FF2B5EF4-FFF2-40B4-BE49-F238E27FC236}">
                <a16:creationId xmlns:a16="http://schemas.microsoft.com/office/drawing/2014/main" xmlns="" id="{0DBF6AE4-ABD7-4FB7-BA81-54D0D41DCB91}"/>
              </a:ext>
            </a:extLst>
          </p:cNvPr>
          <p:cNvSpPr>
            <a:spLocks noGrp="1"/>
          </p:cNvSpPr>
          <p:nvPr>
            <p:ph sz="half" idx="2"/>
          </p:nvPr>
        </p:nvSpPr>
        <p:spPr>
          <a:xfrm>
            <a:off x="4648200" y="1600200"/>
            <a:ext cx="4316288" cy="5257800"/>
          </a:xfrm>
        </p:spPr>
        <p:txBody>
          <a:bodyPr>
            <a:normAutofit fontScale="70000" lnSpcReduction="20000"/>
          </a:bodyPr>
          <a:lstStyle/>
          <a:p>
            <a:r>
              <a:rPr lang="de-CH" dirty="0"/>
              <a:t>Wasser ist ein Lebensmittel und der Schutz des Konsumenten ist im LMG</a:t>
            </a:r>
            <a:r>
              <a:rPr lang="de-CH" sz="2600" baseline="40000" dirty="0"/>
              <a:t>*</a:t>
            </a:r>
            <a:r>
              <a:rPr lang="de-CH" dirty="0"/>
              <a:t> verankert</a:t>
            </a:r>
          </a:p>
          <a:p>
            <a:pPr marL="0" indent="0">
              <a:buNone/>
            </a:pPr>
            <a:endParaRPr lang="de-CH" dirty="0"/>
          </a:p>
          <a:p>
            <a:r>
              <a:rPr lang="de-CH" dirty="0"/>
              <a:t>Grundlegende Vorschriften sind in der LGV</a:t>
            </a:r>
            <a:r>
              <a:rPr lang="de-CH" sz="2600" baseline="40000" dirty="0"/>
              <a:t> **</a:t>
            </a:r>
            <a:r>
              <a:rPr lang="de-CH" dirty="0"/>
              <a:t> beschrieben</a:t>
            </a:r>
          </a:p>
          <a:p>
            <a:pPr lvl="1"/>
            <a:r>
              <a:rPr lang="de-CH" dirty="0"/>
              <a:t>Selbstüberwachung</a:t>
            </a:r>
          </a:p>
          <a:p>
            <a:pPr lvl="1"/>
            <a:r>
              <a:rPr lang="de-CH" dirty="0"/>
              <a:t>Gefahrenanalyse</a:t>
            </a:r>
          </a:p>
          <a:p>
            <a:pPr lvl="1"/>
            <a:r>
              <a:rPr lang="de-CH" dirty="0"/>
              <a:t>Hygienevorschriften</a:t>
            </a:r>
          </a:p>
          <a:p>
            <a:pPr lvl="1"/>
            <a:r>
              <a:rPr lang="de-CH" dirty="0"/>
              <a:t>Informationspflicht</a:t>
            </a:r>
          </a:p>
          <a:p>
            <a:pPr marL="457200" lvl="1" indent="0">
              <a:buNone/>
            </a:pPr>
            <a:endParaRPr lang="de-CH" dirty="0"/>
          </a:p>
          <a:p>
            <a:r>
              <a:rPr lang="de-CH" dirty="0"/>
              <a:t>Wie können Ereignisse wie in Le Locle, Locarno oder Beromünster frühzeitig erkannt werden, bevor der Konsument und Anlagen zu Schaden kommen?</a:t>
            </a:r>
          </a:p>
          <a:p>
            <a:pPr marL="0" indent="0">
              <a:buNone/>
            </a:pPr>
            <a:endParaRPr lang="de-CH" dirty="0"/>
          </a:p>
          <a:p>
            <a:pPr marL="57150" indent="0">
              <a:buNone/>
            </a:pPr>
            <a:r>
              <a:rPr lang="de-CH" sz="2000" baseline="30000" dirty="0"/>
              <a:t>*Lebensmittelgesetz vom 20. Juni 2014</a:t>
            </a:r>
          </a:p>
          <a:p>
            <a:pPr marL="57150" indent="0">
              <a:buNone/>
            </a:pPr>
            <a:r>
              <a:rPr lang="de-CH" sz="2000" baseline="30000" dirty="0"/>
              <a:t>**</a:t>
            </a:r>
            <a:r>
              <a:rPr lang="de-CH" sz="2100" baseline="30000" dirty="0"/>
              <a:t>Lebensmittel- und Gebrauchsgegenständeverordnung vom </a:t>
            </a:r>
          </a:p>
        </p:txBody>
      </p:sp>
      <p:sp>
        <p:nvSpPr>
          <p:cNvPr id="4" name="Datumsplatzhalter 3"/>
          <p:cNvSpPr>
            <a:spLocks noGrp="1"/>
          </p:cNvSpPr>
          <p:nvPr>
            <p:ph type="dt" sz="half" idx="10"/>
          </p:nvPr>
        </p:nvSpPr>
        <p:spPr/>
        <p:txBody>
          <a:bodyPr/>
          <a:lstStyle/>
          <a:p>
            <a:pPr>
              <a:defRPr/>
            </a:pPr>
            <a:r>
              <a:rPr lang="de-DE" dirty="0"/>
              <a:t>SBV – Weitebildungskurse 2018</a:t>
            </a:r>
            <a:endParaRPr lang="de-CH" dirty="0"/>
          </a:p>
        </p:txBody>
      </p:sp>
      <p:sp>
        <p:nvSpPr>
          <p:cNvPr id="8" name="Textfeld 7">
            <a:extLst>
              <a:ext uri="{FF2B5EF4-FFF2-40B4-BE49-F238E27FC236}">
                <a16:creationId xmlns:a16="http://schemas.microsoft.com/office/drawing/2014/main" xmlns="" id="{C4555FA5-7F5E-485A-AC26-022109B1EA9E}"/>
              </a:ext>
            </a:extLst>
          </p:cNvPr>
          <p:cNvSpPr txBox="1"/>
          <p:nvPr/>
        </p:nvSpPr>
        <p:spPr>
          <a:xfrm flipH="1">
            <a:off x="251520" y="2853774"/>
            <a:ext cx="3600400" cy="523220"/>
          </a:xfrm>
          <a:prstGeom prst="rect">
            <a:avLst/>
          </a:prstGeom>
          <a:noFill/>
        </p:spPr>
        <p:txBody>
          <a:bodyPr wrap="square" rtlCol="0">
            <a:spAutoFit/>
          </a:bodyPr>
          <a:lstStyle/>
          <a:p>
            <a:r>
              <a:rPr lang="de-CH" sz="1000" dirty="0">
                <a:hlinkClick r:id="rId4"/>
              </a:rPr>
              <a:t>www.blick</a:t>
            </a:r>
            <a:r>
              <a:rPr lang="de-CH" dirty="0">
                <a:hlinkClick r:id="rId4"/>
              </a:rPr>
              <a:t>.</a:t>
            </a:r>
            <a:r>
              <a:rPr lang="de-CH" sz="1000" dirty="0">
                <a:hlinkClick r:id="rId4"/>
              </a:rPr>
              <a:t>ch</a:t>
            </a:r>
            <a:endParaRPr lang="de-CH" sz="1000" dirty="0"/>
          </a:p>
          <a:p>
            <a:r>
              <a:rPr lang="de-CH" sz="1000" dirty="0"/>
              <a:t>27.7.2017</a:t>
            </a:r>
          </a:p>
        </p:txBody>
      </p:sp>
      <p:pic>
        <p:nvPicPr>
          <p:cNvPr id="5" name="Grafik 4">
            <a:extLst>
              <a:ext uri="{FF2B5EF4-FFF2-40B4-BE49-F238E27FC236}">
                <a16:creationId xmlns:a16="http://schemas.microsoft.com/office/drawing/2014/main" xmlns="" id="{956ED710-9E3A-4605-85F0-4B4ACC36CD1D}"/>
              </a:ext>
            </a:extLst>
          </p:cNvPr>
          <p:cNvPicPr>
            <a:picLocks noChangeAspect="1"/>
          </p:cNvPicPr>
          <p:nvPr/>
        </p:nvPicPr>
        <p:blipFill>
          <a:blip r:embed="rId5"/>
          <a:stretch>
            <a:fillRect/>
          </a:stretch>
        </p:blipFill>
        <p:spPr>
          <a:xfrm>
            <a:off x="251520" y="3433632"/>
            <a:ext cx="3600400" cy="1440868"/>
          </a:xfrm>
          <a:prstGeom prst="rect">
            <a:avLst/>
          </a:prstGeom>
        </p:spPr>
      </p:pic>
      <p:pic>
        <p:nvPicPr>
          <p:cNvPr id="9" name="Grafik 8">
            <a:extLst>
              <a:ext uri="{FF2B5EF4-FFF2-40B4-BE49-F238E27FC236}">
                <a16:creationId xmlns:a16="http://schemas.microsoft.com/office/drawing/2014/main" xmlns="" id="{898BB140-1A5B-40EB-872E-AE792348F78F}"/>
              </a:ext>
            </a:extLst>
          </p:cNvPr>
          <p:cNvPicPr>
            <a:picLocks noChangeAspect="1"/>
          </p:cNvPicPr>
          <p:nvPr/>
        </p:nvPicPr>
        <p:blipFill>
          <a:blip r:embed="rId6"/>
          <a:stretch>
            <a:fillRect/>
          </a:stretch>
        </p:blipFill>
        <p:spPr>
          <a:xfrm>
            <a:off x="254846" y="4945243"/>
            <a:ext cx="3600400" cy="1410439"/>
          </a:xfrm>
          <a:prstGeom prst="rect">
            <a:avLst/>
          </a:prstGeom>
        </p:spPr>
      </p:pic>
    </p:spTree>
    <p:extLst>
      <p:ext uri="{BB962C8B-B14F-4D97-AF65-F5344CB8AC3E}">
        <p14:creationId xmlns:p14="http://schemas.microsoft.com/office/powerpoint/2010/main" val="2529999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43" y="1688232"/>
            <a:ext cx="565684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0" name="Rectangle 2"/>
          <p:cNvSpPr>
            <a:spLocks noGrp="1" noChangeArrowheads="1"/>
          </p:cNvSpPr>
          <p:nvPr>
            <p:ph type="title"/>
          </p:nvPr>
        </p:nvSpPr>
        <p:spPr>
          <a:xfrm>
            <a:off x="107504" y="188639"/>
            <a:ext cx="6987182" cy="854463"/>
          </a:xfrm>
        </p:spPr>
        <p:txBody>
          <a:bodyPr>
            <a:normAutofit/>
          </a:bodyPr>
          <a:lstStyle/>
          <a:p>
            <a:pPr algn="l"/>
            <a:r>
              <a:rPr lang="de-DE" altLang="de-DE" sz="2800" dirty="0"/>
              <a:t>Durchflusszytometrie - Anwendungsbeispiel</a:t>
            </a:r>
          </a:p>
        </p:txBody>
      </p:sp>
      <p:cxnSp>
        <p:nvCxnSpPr>
          <p:cNvPr id="20" name="Gerade Verbindung mit Pfeil 19"/>
          <p:cNvCxnSpPr/>
          <p:nvPr/>
        </p:nvCxnSpPr>
        <p:spPr>
          <a:xfrm flipH="1">
            <a:off x="4139952" y="3764482"/>
            <a:ext cx="1954112" cy="46992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flipV="1">
            <a:off x="2339752" y="4301086"/>
            <a:ext cx="3754312" cy="4560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3"/>
          <p:cNvSpPr txBox="1">
            <a:spLocks noChangeArrowheads="1"/>
          </p:cNvSpPr>
          <p:nvPr/>
        </p:nvSpPr>
        <p:spPr bwMode="auto">
          <a:xfrm>
            <a:off x="6102876" y="1688232"/>
            <a:ext cx="2952328" cy="386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75380"/>
              </a:buClr>
              <a:buFont typeface="Frutiger LT Com 45 Light" pitchFamily="34"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275380"/>
              </a:buClr>
              <a:buFont typeface="Arial" charset="0"/>
              <a:buChar char="›"/>
              <a:defRPr>
                <a:solidFill>
                  <a:schemeClr val="tx1"/>
                </a:solidFill>
                <a:latin typeface="+mn-lt"/>
              </a:defRPr>
            </a:lvl2pPr>
            <a:lvl3pPr marL="1143000" indent="-228600" algn="l" rtl="0" eaLnBrk="1" fontAlgn="base" hangingPunct="1">
              <a:spcBef>
                <a:spcPct val="20000"/>
              </a:spcBef>
              <a:spcAft>
                <a:spcPct val="0"/>
              </a:spcAft>
              <a:buClr>
                <a:srgbClr val="275380"/>
              </a:buClr>
              <a:buSzPct val="80000"/>
              <a:buFont typeface="Frutiger LT Com 45 Light" pitchFamily="34" charset="0"/>
              <a:buChar char="»"/>
              <a:defRPr sz="1600">
                <a:solidFill>
                  <a:schemeClr val="tx1"/>
                </a:solidFill>
                <a:latin typeface="+mn-lt"/>
              </a:defRPr>
            </a:lvl3pPr>
            <a:lvl4pPr marL="1600200" indent="-228600" algn="l" rtl="0" eaLnBrk="1" fontAlgn="base" hangingPunct="1">
              <a:spcBef>
                <a:spcPct val="20000"/>
              </a:spcBef>
              <a:spcAft>
                <a:spcPct val="0"/>
              </a:spcAft>
              <a:buClr>
                <a:srgbClr val="275380"/>
              </a:buClr>
              <a:buSzPct val="80000"/>
              <a:buFont typeface="Arial" charset="0"/>
              <a:buChar char="›"/>
              <a:defRPr sz="1200">
                <a:solidFill>
                  <a:schemeClr val="tx1"/>
                </a:solidFill>
                <a:latin typeface="+mn-lt"/>
              </a:defRPr>
            </a:lvl4pPr>
            <a:lvl5pPr marL="20574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5pPr>
            <a:lvl6pPr marL="25146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275380"/>
              </a:buClr>
              <a:buFont typeface="Arial" charset="0"/>
              <a:buChar char="״"/>
              <a:defRPr sz="1200">
                <a:solidFill>
                  <a:schemeClr val="tx1"/>
                </a:solidFill>
                <a:latin typeface="+mn-lt"/>
              </a:defRPr>
            </a:lvl9pPr>
          </a:lstStyle>
          <a:p>
            <a:pPr marL="0" indent="0">
              <a:buNone/>
            </a:pPr>
            <a:r>
              <a:rPr lang="de-CH" altLang="de-DE" kern="0" dirty="0"/>
              <a:t>Eine Kontamination ist sofort auf dem «Dotplot» erkennbar</a:t>
            </a:r>
            <a:br>
              <a:rPr lang="de-CH" altLang="de-DE" kern="0" dirty="0"/>
            </a:br>
            <a:endParaRPr lang="de-CH" altLang="de-DE" kern="0" dirty="0"/>
          </a:p>
          <a:p>
            <a:pPr marL="0" indent="0">
              <a:buNone/>
            </a:pPr>
            <a:r>
              <a:rPr lang="de-CH" altLang="de-DE" kern="0" dirty="0"/>
              <a:t>Der Anstieg der sog. «</a:t>
            </a:r>
            <a:r>
              <a:rPr lang="de-CH" altLang="de-DE" b="1" kern="0" dirty="0"/>
              <a:t>H</a:t>
            </a:r>
            <a:r>
              <a:rPr lang="de-CH" altLang="de-DE" kern="0" dirty="0"/>
              <a:t>igh </a:t>
            </a:r>
            <a:r>
              <a:rPr lang="de-CH" altLang="de-DE" b="1" kern="0" dirty="0"/>
              <a:t>N</a:t>
            </a:r>
            <a:r>
              <a:rPr lang="de-CH" altLang="de-DE" kern="0" dirty="0"/>
              <a:t>ucleic </a:t>
            </a:r>
            <a:r>
              <a:rPr lang="de-CH" altLang="de-DE" b="1" kern="0" dirty="0"/>
              <a:t>A</a:t>
            </a:r>
            <a:r>
              <a:rPr lang="de-CH" altLang="de-DE" kern="0" dirty="0"/>
              <a:t>cid» (HNA) Bakterien und der Gesamtkeimzahl «</a:t>
            </a:r>
            <a:r>
              <a:rPr lang="de-CH" altLang="de-DE" b="1" kern="0" dirty="0"/>
              <a:t>T</a:t>
            </a:r>
            <a:r>
              <a:rPr lang="de-CH" altLang="de-DE" kern="0" dirty="0"/>
              <a:t>otal </a:t>
            </a:r>
            <a:r>
              <a:rPr lang="de-CH" altLang="de-DE" b="1" kern="0" dirty="0"/>
              <a:t>C</a:t>
            </a:r>
            <a:r>
              <a:rPr lang="de-CH" altLang="de-DE" kern="0" dirty="0"/>
              <a:t>ell </a:t>
            </a:r>
            <a:r>
              <a:rPr lang="de-CH" altLang="de-DE" b="1" kern="0" dirty="0"/>
              <a:t>C</a:t>
            </a:r>
            <a:r>
              <a:rPr lang="de-CH" altLang="de-DE" kern="0" dirty="0"/>
              <a:t>ount» (TCC) sind ein frühes Zeichen eines Bakterienwachstums</a:t>
            </a:r>
            <a:endParaRPr lang="de-DE" altLang="de-DE" kern="0" dirty="0"/>
          </a:p>
        </p:txBody>
      </p:sp>
      <p:cxnSp>
        <p:nvCxnSpPr>
          <p:cNvPr id="8" name="Gerade Verbindung mit Pfeil 7"/>
          <p:cNvCxnSpPr/>
          <p:nvPr/>
        </p:nvCxnSpPr>
        <p:spPr>
          <a:xfrm flipH="1">
            <a:off x="4509889" y="2602235"/>
            <a:ext cx="1584175" cy="872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Datumsplatzhalter 3"/>
          <p:cNvSpPr>
            <a:spLocks noGrp="1"/>
          </p:cNvSpPr>
          <p:nvPr>
            <p:ph type="dt" sz="half" idx="11"/>
          </p:nvPr>
        </p:nvSpPr>
        <p:spPr>
          <a:xfrm>
            <a:off x="617538" y="65087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7586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repeatCount="500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02678"/>
            <a:ext cx="7214672" cy="903856"/>
          </a:xfrm>
        </p:spPr>
        <p:txBody>
          <a:bodyPr>
            <a:normAutofit/>
          </a:bodyPr>
          <a:lstStyle/>
          <a:p>
            <a:pPr algn="l"/>
            <a:r>
              <a:rPr lang="de-CH" sz="2800" dirty="0"/>
              <a:t>Bakterielle Selbstkontrolle ohne Filtration</a:t>
            </a:r>
          </a:p>
        </p:txBody>
      </p:sp>
      <p:sp>
        <p:nvSpPr>
          <p:cNvPr id="3" name="Inhaltsplatzhalter 2"/>
          <p:cNvSpPr>
            <a:spLocks noGrp="1"/>
          </p:cNvSpPr>
          <p:nvPr>
            <p:ph idx="1"/>
          </p:nvPr>
        </p:nvSpPr>
        <p:spPr>
          <a:xfrm>
            <a:off x="447377" y="1109685"/>
            <a:ext cx="8638699" cy="556921"/>
          </a:xfrm>
        </p:spPr>
        <p:txBody>
          <a:bodyPr>
            <a:normAutofit/>
          </a:bodyPr>
          <a:lstStyle/>
          <a:p>
            <a:pPr>
              <a:buNone/>
            </a:pPr>
            <a:r>
              <a:rPr lang="de-CH" sz="1600" b="1" dirty="0"/>
              <a:t>Nährstoffindikator-Methode zur schnellen, einfachen und präzisen mikrobiologischen Kontrolle</a:t>
            </a:r>
          </a:p>
        </p:txBody>
      </p:sp>
      <p:sp>
        <p:nvSpPr>
          <p:cNvPr id="5" name="Inhaltsplatzhalter 2">
            <a:extLst>
              <a:ext uri="{FF2B5EF4-FFF2-40B4-BE49-F238E27FC236}">
                <a16:creationId xmlns:a16="http://schemas.microsoft.com/office/drawing/2014/main" xmlns="" id="{8D096B46-E7D0-4573-BBF4-7C34600CBFAF}"/>
              </a:ext>
            </a:extLst>
          </p:cNvPr>
          <p:cNvSpPr txBox="1">
            <a:spLocks/>
          </p:cNvSpPr>
          <p:nvPr/>
        </p:nvSpPr>
        <p:spPr>
          <a:xfrm>
            <a:off x="457059" y="1353883"/>
            <a:ext cx="8638700" cy="16451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de-CH" sz="1400" dirty="0"/>
          </a:p>
          <a:p>
            <a:pPr fontAlgn="auto">
              <a:spcAft>
                <a:spcPts val="0"/>
              </a:spcAft>
              <a:buBlip>
                <a:blip r:embed="rId2"/>
              </a:buBlip>
            </a:pPr>
            <a:r>
              <a:rPr lang="de-CH" sz="1400" dirty="0"/>
              <a:t>Nachweisgrenze: 1 Keim pro 100 ml Probe innerhalb von 18 / 24 h</a:t>
            </a:r>
          </a:p>
          <a:p>
            <a:pPr fontAlgn="auto">
              <a:spcAft>
                <a:spcPts val="0"/>
              </a:spcAft>
              <a:buBlip>
                <a:blip r:embed="rId2"/>
              </a:buBlip>
            </a:pPr>
            <a:r>
              <a:rPr lang="de-DE" sz="1400" dirty="0"/>
              <a:t>Für E.coli/ Coliforme, Enterokokken, Pseudomonas aeruginosa (verschiedene Reagenzien)</a:t>
            </a:r>
          </a:p>
          <a:p>
            <a:pPr>
              <a:buBlip>
                <a:blip r:embed="rId2"/>
              </a:buBlip>
            </a:pPr>
            <a:r>
              <a:rPr lang="de-CH" sz="1400" dirty="0">
                <a:ea typeface="Tahoma" pitchFamily="34" charset="0"/>
                <a:cs typeface="Tahoma" pitchFamily="34" charset="0"/>
              </a:rPr>
              <a:t>Reagenz  zu 100 ml Wasserprobe hinzufügen + schütteln </a:t>
            </a:r>
          </a:p>
          <a:p>
            <a:pPr>
              <a:buBlip>
                <a:blip r:embed="rId2"/>
              </a:buBlip>
            </a:pPr>
            <a:r>
              <a:rPr lang="de-DE" sz="1400" dirty="0">
                <a:ea typeface="Tahoma" pitchFamily="34" charset="0"/>
                <a:cs typeface="Tahoma" pitchFamily="34" charset="0"/>
              </a:rPr>
              <a:t>Bebrüten (Zeit und Temperatur je Test verschieden)</a:t>
            </a:r>
            <a:endParaRPr lang="de-DE" sz="1200" dirty="0">
              <a:ea typeface="Tahoma" pitchFamily="34" charset="0"/>
              <a:cs typeface="Tahoma" pitchFamily="34" charset="0"/>
            </a:endParaRPr>
          </a:p>
          <a:p>
            <a:pPr fontAlgn="auto">
              <a:spcAft>
                <a:spcPts val="0"/>
              </a:spcAft>
              <a:buBlip>
                <a:blip r:embed="rId2"/>
              </a:buBlip>
            </a:pPr>
            <a:endParaRPr lang="de-CH" sz="1400" dirty="0"/>
          </a:p>
          <a:p>
            <a:pPr marL="0" indent="0" fontAlgn="auto">
              <a:spcAft>
                <a:spcPts val="0"/>
              </a:spcAft>
              <a:buNone/>
            </a:pPr>
            <a:endParaRPr lang="de-CH" sz="1400" dirty="0"/>
          </a:p>
        </p:txBody>
      </p:sp>
      <p:pic>
        <p:nvPicPr>
          <p:cNvPr id="15" name="Picture 5">
            <a:extLst>
              <a:ext uri="{FF2B5EF4-FFF2-40B4-BE49-F238E27FC236}">
                <a16:creationId xmlns:a16="http://schemas.microsoft.com/office/drawing/2014/main" xmlns="" id="{1073C3EE-2AF4-408A-A005-4EC1113A9E7F}"/>
              </a:ext>
            </a:extLst>
          </p:cNvPr>
          <p:cNvPicPr>
            <a:picLocks noChangeArrowheads="1"/>
          </p:cNvPicPr>
          <p:nvPr/>
        </p:nvPicPr>
        <p:blipFill>
          <a:blip r:embed="rId3" cstate="print"/>
          <a:srcRect/>
          <a:stretch>
            <a:fillRect/>
          </a:stretch>
        </p:blipFill>
        <p:spPr bwMode="auto">
          <a:xfrm>
            <a:off x="335249" y="2939372"/>
            <a:ext cx="3076799" cy="2952328"/>
          </a:xfrm>
          <a:prstGeom prst="rect">
            <a:avLst/>
          </a:prstGeom>
          <a:ln>
            <a:noFill/>
          </a:ln>
          <a:effectLst>
            <a:outerShdw blurRad="292100" dist="139700" dir="2700000" algn="tl" rotWithShape="0">
              <a:srgbClr val="333333">
                <a:alpha val="65000"/>
              </a:srgbClr>
            </a:outerShdw>
          </a:effectLst>
        </p:spPr>
      </p:pic>
      <p:pic>
        <p:nvPicPr>
          <p:cNvPr id="16" name="Picture 2" descr="http://www.idexx.de/images/water/enterolert-dw-step2.jpg">
            <a:extLst>
              <a:ext uri="{FF2B5EF4-FFF2-40B4-BE49-F238E27FC236}">
                <a16:creationId xmlns:a16="http://schemas.microsoft.com/office/drawing/2014/main" xmlns="" id="{52BDA4CD-E9BB-4FA5-9F8D-5509D77865CE}"/>
              </a:ext>
            </a:extLst>
          </p:cNvPr>
          <p:cNvPicPr>
            <a:picLocks noChangeAspect="1" noChangeArrowheads="1"/>
          </p:cNvPicPr>
          <p:nvPr/>
        </p:nvPicPr>
        <p:blipFill>
          <a:blip r:embed="rId4"/>
          <a:srcRect/>
          <a:stretch>
            <a:fillRect/>
          </a:stretch>
        </p:blipFill>
        <p:spPr bwMode="auto">
          <a:xfrm>
            <a:off x="3282159" y="3927154"/>
            <a:ext cx="1785950" cy="1785950"/>
          </a:xfrm>
          <a:prstGeom prst="rect">
            <a:avLst/>
          </a:prstGeom>
          <a:noFill/>
        </p:spPr>
      </p:pic>
      <p:pic>
        <p:nvPicPr>
          <p:cNvPr id="17" name="Picture 7" descr="http://www.labmarket.com/Images/Kendro/FL_Incubators.jpg">
            <a:extLst>
              <a:ext uri="{FF2B5EF4-FFF2-40B4-BE49-F238E27FC236}">
                <a16:creationId xmlns:a16="http://schemas.microsoft.com/office/drawing/2014/main" xmlns="" id="{514EE8AC-A456-4406-9D46-2E249F7E7C0E}"/>
              </a:ext>
            </a:extLst>
          </p:cNvPr>
          <p:cNvPicPr>
            <a:picLocks noChangeAspect="1" noChangeArrowheads="1"/>
          </p:cNvPicPr>
          <p:nvPr/>
        </p:nvPicPr>
        <p:blipFill>
          <a:blip r:embed="rId5" cstate="print"/>
          <a:srcRect/>
          <a:stretch>
            <a:fillRect/>
          </a:stretch>
        </p:blipFill>
        <p:spPr bwMode="auto">
          <a:xfrm>
            <a:off x="5535833" y="3762272"/>
            <a:ext cx="3076799" cy="19303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 name="Pfeil nach rechts 10">
            <a:extLst>
              <a:ext uri="{FF2B5EF4-FFF2-40B4-BE49-F238E27FC236}">
                <a16:creationId xmlns:a16="http://schemas.microsoft.com/office/drawing/2014/main" xmlns="" id="{6B9CB6A0-50F7-46C2-90F2-C0BECA7BE32C}"/>
              </a:ext>
            </a:extLst>
          </p:cNvPr>
          <p:cNvSpPr/>
          <p:nvPr/>
        </p:nvSpPr>
        <p:spPr>
          <a:xfrm>
            <a:off x="3777720" y="3295359"/>
            <a:ext cx="100013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86932215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descr="http://www.idexx.de/images/water/enterolert-dw-positive.jpg">
            <a:extLst>
              <a:ext uri="{FF2B5EF4-FFF2-40B4-BE49-F238E27FC236}">
                <a16:creationId xmlns:a16="http://schemas.microsoft.com/office/drawing/2014/main" xmlns="" id="{7C4581F6-3AED-47F1-917F-1FE2EE11E585}"/>
              </a:ext>
            </a:extLst>
          </p:cNvPr>
          <p:cNvPicPr>
            <a:picLocks noChangeAspect="1" noChangeArrowheads="1"/>
          </p:cNvPicPr>
          <p:nvPr/>
        </p:nvPicPr>
        <p:blipFill>
          <a:blip r:embed="rId2"/>
          <a:srcRect/>
          <a:stretch>
            <a:fillRect/>
          </a:stretch>
        </p:blipFill>
        <p:spPr bwMode="auto">
          <a:xfrm rot="1360091">
            <a:off x="5921689" y="2435556"/>
            <a:ext cx="1801485" cy="2292799"/>
          </a:xfrm>
          <a:prstGeom prst="rect">
            <a:avLst/>
          </a:prstGeom>
          <a:noFill/>
        </p:spPr>
      </p:pic>
      <p:sp>
        <p:nvSpPr>
          <p:cNvPr id="5" name="Inhaltsplatzhalter 2">
            <a:extLst>
              <a:ext uri="{FF2B5EF4-FFF2-40B4-BE49-F238E27FC236}">
                <a16:creationId xmlns:a16="http://schemas.microsoft.com/office/drawing/2014/main" xmlns="" id="{8D096B46-E7D0-4573-BBF4-7C34600CBFAF}"/>
              </a:ext>
            </a:extLst>
          </p:cNvPr>
          <p:cNvSpPr txBox="1">
            <a:spLocks/>
          </p:cNvSpPr>
          <p:nvPr/>
        </p:nvSpPr>
        <p:spPr>
          <a:xfrm>
            <a:off x="465138" y="1115611"/>
            <a:ext cx="8638700" cy="37147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endParaRPr lang="de-CH" sz="1400" dirty="0"/>
          </a:p>
          <a:p>
            <a:pPr fontAlgn="auto">
              <a:spcAft>
                <a:spcPts val="0"/>
              </a:spcAft>
              <a:buBlip>
                <a:blip r:embed="rId3"/>
              </a:buBlip>
            </a:pPr>
            <a:r>
              <a:rPr lang="de-CH" sz="1400" dirty="0"/>
              <a:t>Nachweisgrenze: 1 Keim pro 100 ml Probe innerhalb von 18 / 24 h</a:t>
            </a:r>
          </a:p>
          <a:p>
            <a:pPr fontAlgn="auto">
              <a:spcAft>
                <a:spcPts val="0"/>
              </a:spcAft>
              <a:buBlip>
                <a:blip r:embed="rId3"/>
              </a:buBlip>
            </a:pPr>
            <a:r>
              <a:rPr lang="de-DE" sz="1400" dirty="0"/>
              <a:t>Für E.coli/ Coliforme, Enterokokken, Pseudomonas aeruginosa (verschiedene Reagenzien)</a:t>
            </a:r>
            <a:endParaRPr lang="de-CH" sz="1400" dirty="0"/>
          </a:p>
          <a:p>
            <a:pPr marL="0" indent="0" fontAlgn="auto">
              <a:spcAft>
                <a:spcPts val="0"/>
              </a:spcAft>
              <a:buNone/>
            </a:pPr>
            <a:endParaRPr lang="de-CH" sz="1400" dirty="0"/>
          </a:p>
        </p:txBody>
      </p:sp>
      <p:pic>
        <p:nvPicPr>
          <p:cNvPr id="7" name="Grafik 6">
            <a:extLst>
              <a:ext uri="{FF2B5EF4-FFF2-40B4-BE49-F238E27FC236}">
                <a16:creationId xmlns:a16="http://schemas.microsoft.com/office/drawing/2014/main" xmlns="" id="{03D51588-3F74-488D-BAC2-77440A914E73}"/>
              </a:ext>
            </a:extLst>
          </p:cNvPr>
          <p:cNvPicPr>
            <a:picLocks noChangeAspect="1"/>
          </p:cNvPicPr>
          <p:nvPr/>
        </p:nvPicPr>
        <p:blipFill>
          <a:blip r:embed="rId4"/>
          <a:stretch>
            <a:fillRect/>
          </a:stretch>
        </p:blipFill>
        <p:spPr>
          <a:xfrm>
            <a:off x="514162" y="2796431"/>
            <a:ext cx="3307427" cy="2998022"/>
          </a:xfrm>
          <a:prstGeom prst="rect">
            <a:avLst/>
          </a:prstGeom>
        </p:spPr>
      </p:pic>
      <p:pic>
        <p:nvPicPr>
          <p:cNvPr id="8" name="Grafik 7">
            <a:extLst>
              <a:ext uri="{FF2B5EF4-FFF2-40B4-BE49-F238E27FC236}">
                <a16:creationId xmlns:a16="http://schemas.microsoft.com/office/drawing/2014/main" xmlns="" id="{265D6034-8B81-45BE-92FF-D8F9B2F59BD2}"/>
              </a:ext>
            </a:extLst>
          </p:cNvPr>
          <p:cNvPicPr>
            <a:picLocks noChangeAspect="1"/>
          </p:cNvPicPr>
          <p:nvPr/>
        </p:nvPicPr>
        <p:blipFill>
          <a:blip r:embed="rId5"/>
          <a:stretch>
            <a:fillRect/>
          </a:stretch>
        </p:blipFill>
        <p:spPr>
          <a:xfrm>
            <a:off x="2994452" y="4531196"/>
            <a:ext cx="1877019" cy="837317"/>
          </a:xfrm>
          <a:prstGeom prst="rect">
            <a:avLst/>
          </a:prstGeom>
        </p:spPr>
      </p:pic>
      <p:pic>
        <p:nvPicPr>
          <p:cNvPr id="9" name="Grafik 8">
            <a:extLst>
              <a:ext uri="{FF2B5EF4-FFF2-40B4-BE49-F238E27FC236}">
                <a16:creationId xmlns:a16="http://schemas.microsoft.com/office/drawing/2014/main" xmlns="" id="{685CA321-9152-4C2C-A1A2-8C921997F1C5}"/>
              </a:ext>
            </a:extLst>
          </p:cNvPr>
          <p:cNvPicPr>
            <a:picLocks noChangeAspect="1"/>
          </p:cNvPicPr>
          <p:nvPr/>
        </p:nvPicPr>
        <p:blipFill>
          <a:blip r:embed="rId6"/>
          <a:stretch>
            <a:fillRect/>
          </a:stretch>
        </p:blipFill>
        <p:spPr>
          <a:xfrm>
            <a:off x="106016" y="5177811"/>
            <a:ext cx="2086521" cy="957078"/>
          </a:xfrm>
          <a:prstGeom prst="rect">
            <a:avLst/>
          </a:prstGeom>
        </p:spPr>
      </p:pic>
      <p:pic>
        <p:nvPicPr>
          <p:cNvPr id="10" name="Grafik 9">
            <a:extLst>
              <a:ext uri="{FF2B5EF4-FFF2-40B4-BE49-F238E27FC236}">
                <a16:creationId xmlns:a16="http://schemas.microsoft.com/office/drawing/2014/main" xmlns="" id="{565CFF05-9ACB-4353-AF47-F526E835F32D}"/>
              </a:ext>
            </a:extLst>
          </p:cNvPr>
          <p:cNvPicPr>
            <a:picLocks noChangeAspect="1"/>
          </p:cNvPicPr>
          <p:nvPr/>
        </p:nvPicPr>
        <p:blipFill>
          <a:blip r:embed="rId7"/>
          <a:stretch>
            <a:fillRect/>
          </a:stretch>
        </p:blipFill>
        <p:spPr>
          <a:xfrm>
            <a:off x="1691680" y="5410327"/>
            <a:ext cx="2016224" cy="369563"/>
          </a:xfrm>
          <a:prstGeom prst="rect">
            <a:avLst/>
          </a:prstGeom>
        </p:spPr>
      </p:pic>
      <p:pic>
        <p:nvPicPr>
          <p:cNvPr id="11" name="Grafik 10">
            <a:extLst>
              <a:ext uri="{FF2B5EF4-FFF2-40B4-BE49-F238E27FC236}">
                <a16:creationId xmlns:a16="http://schemas.microsoft.com/office/drawing/2014/main" xmlns="" id="{7E19B2A6-412D-4EA0-8E95-17F0D74B15DB}"/>
              </a:ext>
            </a:extLst>
          </p:cNvPr>
          <p:cNvPicPr>
            <a:picLocks noChangeAspect="1"/>
          </p:cNvPicPr>
          <p:nvPr/>
        </p:nvPicPr>
        <p:blipFill>
          <a:blip r:embed="rId8"/>
          <a:stretch>
            <a:fillRect/>
          </a:stretch>
        </p:blipFill>
        <p:spPr>
          <a:xfrm rot="16200000">
            <a:off x="3576652" y="1624904"/>
            <a:ext cx="823031" cy="2121592"/>
          </a:xfrm>
          <a:prstGeom prst="rect">
            <a:avLst/>
          </a:prstGeom>
        </p:spPr>
      </p:pic>
      <p:sp>
        <p:nvSpPr>
          <p:cNvPr id="12" name="Textfeld 11">
            <a:extLst>
              <a:ext uri="{FF2B5EF4-FFF2-40B4-BE49-F238E27FC236}">
                <a16:creationId xmlns:a16="http://schemas.microsoft.com/office/drawing/2014/main" xmlns="" id="{4681C34F-D4FF-4BDC-9C9D-D0EC9FB6420A}"/>
              </a:ext>
            </a:extLst>
          </p:cNvPr>
          <p:cNvSpPr txBox="1"/>
          <p:nvPr/>
        </p:nvSpPr>
        <p:spPr>
          <a:xfrm>
            <a:off x="496193" y="2552211"/>
            <a:ext cx="2431178" cy="369332"/>
          </a:xfrm>
          <a:prstGeom prst="rect">
            <a:avLst/>
          </a:prstGeom>
          <a:noFill/>
        </p:spPr>
        <p:txBody>
          <a:bodyPr wrap="none" rtlCol="0">
            <a:spAutoFit/>
          </a:bodyPr>
          <a:lstStyle/>
          <a:p>
            <a:r>
              <a:rPr lang="de-DE" b="1" dirty="0">
                <a:solidFill>
                  <a:srgbClr val="FF0000"/>
                </a:solidFill>
              </a:rPr>
              <a:t>Resultat: E.coli Ja/ Nein</a:t>
            </a:r>
            <a:endParaRPr lang="de-CH" b="1" dirty="0">
              <a:solidFill>
                <a:srgbClr val="FF0000"/>
              </a:solidFill>
            </a:endParaRPr>
          </a:p>
        </p:txBody>
      </p:sp>
      <p:sp>
        <p:nvSpPr>
          <p:cNvPr id="14" name="Textfeld 13">
            <a:extLst>
              <a:ext uri="{FF2B5EF4-FFF2-40B4-BE49-F238E27FC236}">
                <a16:creationId xmlns:a16="http://schemas.microsoft.com/office/drawing/2014/main" xmlns="" id="{169B0F67-3A2A-44B6-92F6-B7F6851DBA9D}"/>
              </a:ext>
            </a:extLst>
          </p:cNvPr>
          <p:cNvSpPr txBox="1"/>
          <p:nvPr/>
        </p:nvSpPr>
        <p:spPr>
          <a:xfrm>
            <a:off x="2426882" y="1941605"/>
            <a:ext cx="2935419" cy="369332"/>
          </a:xfrm>
          <a:prstGeom prst="rect">
            <a:avLst/>
          </a:prstGeom>
          <a:noFill/>
        </p:spPr>
        <p:txBody>
          <a:bodyPr wrap="none" rtlCol="0">
            <a:spAutoFit/>
          </a:bodyPr>
          <a:lstStyle/>
          <a:p>
            <a:r>
              <a:rPr lang="de-DE" b="1" dirty="0">
                <a:solidFill>
                  <a:srgbClr val="FF0000"/>
                </a:solidFill>
              </a:rPr>
              <a:t>Resultat: E.coli Anzahl Keime</a:t>
            </a:r>
            <a:endParaRPr lang="de-CH" b="1" dirty="0">
              <a:solidFill>
                <a:srgbClr val="FF0000"/>
              </a:solidFill>
            </a:endParaRPr>
          </a:p>
        </p:txBody>
      </p:sp>
      <p:sp>
        <p:nvSpPr>
          <p:cNvPr id="13" name="Titel 1">
            <a:extLst>
              <a:ext uri="{FF2B5EF4-FFF2-40B4-BE49-F238E27FC236}">
                <a16:creationId xmlns:a16="http://schemas.microsoft.com/office/drawing/2014/main" xmlns="" id="{64BFC8D3-E93B-4A3D-A324-5DE78200AC4B}"/>
              </a:ext>
            </a:extLst>
          </p:cNvPr>
          <p:cNvSpPr txBox="1">
            <a:spLocks/>
          </p:cNvSpPr>
          <p:nvPr/>
        </p:nvSpPr>
        <p:spPr>
          <a:xfrm>
            <a:off x="465138" y="265915"/>
            <a:ext cx="751522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de-CH" sz="2800" b="1" dirty="0">
                <a:solidFill>
                  <a:schemeClr val="bg1">
                    <a:lumMod val="50000"/>
                  </a:schemeClr>
                </a:solidFill>
              </a:rPr>
              <a:t>Bsp. Auslesung Resultat</a:t>
            </a:r>
            <a:r>
              <a:rPr lang="de-CH" sz="2800" b="1" dirty="0"/>
              <a:t/>
            </a:r>
            <a:br>
              <a:rPr lang="de-CH" sz="2800" b="1" dirty="0"/>
            </a:br>
            <a:r>
              <a:rPr lang="de-CH" sz="2400" b="1" dirty="0"/>
              <a:t>für Colilert-18/ Enterolert-DW/ Pseudalert</a:t>
            </a:r>
          </a:p>
        </p:txBody>
      </p:sp>
      <p:pic>
        <p:nvPicPr>
          <p:cNvPr id="18" name="Grafik 17" descr="http://www.idexx.com/pubwebresources/images/en_us/water/jpg/simhome2.jpg">
            <a:extLst>
              <a:ext uri="{FF2B5EF4-FFF2-40B4-BE49-F238E27FC236}">
                <a16:creationId xmlns:a16="http://schemas.microsoft.com/office/drawing/2014/main" xmlns="" id="{558EA424-9816-46DB-BD0A-0055D67034FF}"/>
              </a:ext>
            </a:extLst>
          </p:cNvPr>
          <p:cNvPicPr/>
          <p:nvPr/>
        </p:nvPicPr>
        <p:blipFill>
          <a:blip r:embed="rId9"/>
          <a:srcRect/>
          <a:stretch>
            <a:fillRect/>
          </a:stretch>
        </p:blipFill>
        <p:spPr bwMode="auto">
          <a:xfrm>
            <a:off x="6301879" y="5143488"/>
            <a:ext cx="1785950" cy="1714512"/>
          </a:xfrm>
          <a:prstGeom prst="rect">
            <a:avLst/>
          </a:prstGeom>
          <a:noFill/>
          <a:ln w="9525">
            <a:noFill/>
            <a:miter lim="800000"/>
            <a:headEnd/>
            <a:tailEnd/>
          </a:ln>
        </p:spPr>
      </p:pic>
      <p:sp>
        <p:nvSpPr>
          <p:cNvPr id="19" name="Textfeld 18">
            <a:extLst>
              <a:ext uri="{FF2B5EF4-FFF2-40B4-BE49-F238E27FC236}">
                <a16:creationId xmlns:a16="http://schemas.microsoft.com/office/drawing/2014/main" xmlns="" id="{645B727F-A0A5-40DB-B017-C9CA03CC0B4E}"/>
              </a:ext>
            </a:extLst>
          </p:cNvPr>
          <p:cNvSpPr txBox="1"/>
          <p:nvPr/>
        </p:nvSpPr>
        <p:spPr>
          <a:xfrm>
            <a:off x="6156176" y="4800390"/>
            <a:ext cx="2816348" cy="369332"/>
          </a:xfrm>
          <a:prstGeom prst="rect">
            <a:avLst/>
          </a:prstGeom>
          <a:noFill/>
        </p:spPr>
        <p:txBody>
          <a:bodyPr wrap="none" rtlCol="0">
            <a:spAutoFit/>
          </a:bodyPr>
          <a:lstStyle/>
          <a:p>
            <a:r>
              <a:rPr lang="de-DE" b="1" dirty="0">
                <a:solidFill>
                  <a:srgbClr val="FF0000"/>
                </a:solidFill>
              </a:rPr>
              <a:t>Resultat: GKZ Anzahl Keime</a:t>
            </a:r>
            <a:endParaRPr lang="de-CH" b="1" dirty="0">
              <a:solidFill>
                <a:srgbClr val="FF0000"/>
              </a:solidFill>
            </a:endParaRPr>
          </a:p>
        </p:txBody>
      </p:sp>
      <p:sp>
        <p:nvSpPr>
          <p:cNvPr id="21" name="Textfeld 20">
            <a:extLst>
              <a:ext uri="{FF2B5EF4-FFF2-40B4-BE49-F238E27FC236}">
                <a16:creationId xmlns:a16="http://schemas.microsoft.com/office/drawing/2014/main" xmlns="" id="{8C083EAD-BA44-4944-962A-463484A14A9B}"/>
              </a:ext>
            </a:extLst>
          </p:cNvPr>
          <p:cNvSpPr txBox="1"/>
          <p:nvPr/>
        </p:nvSpPr>
        <p:spPr>
          <a:xfrm>
            <a:off x="5453276" y="2297570"/>
            <a:ext cx="3741537" cy="369332"/>
          </a:xfrm>
          <a:prstGeom prst="rect">
            <a:avLst/>
          </a:prstGeom>
          <a:noFill/>
        </p:spPr>
        <p:txBody>
          <a:bodyPr wrap="none" rtlCol="0">
            <a:spAutoFit/>
          </a:bodyPr>
          <a:lstStyle/>
          <a:p>
            <a:r>
              <a:rPr lang="de-DE" b="1" dirty="0">
                <a:solidFill>
                  <a:srgbClr val="FF0000"/>
                </a:solidFill>
              </a:rPr>
              <a:t>Resultat: Enterokokken Anzahl Keime</a:t>
            </a:r>
            <a:endParaRPr lang="de-CH" b="1" dirty="0">
              <a:solidFill>
                <a:srgbClr val="FF0000"/>
              </a:solidFill>
            </a:endParaRPr>
          </a:p>
        </p:txBody>
      </p:sp>
      <p:sp>
        <p:nvSpPr>
          <p:cNvPr id="23" name="Rechteck 22">
            <a:extLst>
              <a:ext uri="{FF2B5EF4-FFF2-40B4-BE49-F238E27FC236}">
                <a16:creationId xmlns:a16="http://schemas.microsoft.com/office/drawing/2014/main" xmlns="" id="{597AE528-57BD-43DE-B1B4-AEBA2506F70B}"/>
              </a:ext>
            </a:extLst>
          </p:cNvPr>
          <p:cNvSpPr/>
          <p:nvPr/>
        </p:nvSpPr>
        <p:spPr>
          <a:xfrm>
            <a:off x="7149319" y="3811717"/>
            <a:ext cx="1877019" cy="698727"/>
          </a:xfrm>
          <a:prstGeom prst="rect">
            <a:avLst/>
          </a:prstGeom>
          <a:solidFill>
            <a:srgbClr val="C7F8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accent1">
                    <a:lumMod val="75000"/>
                  </a:schemeClr>
                </a:solidFill>
                <a:latin typeface="Arial" panose="020B0604020202020204" pitchFamily="34" charset="0"/>
                <a:cs typeface="Arial" panose="020B0604020202020204" pitchFamily="34" charset="0"/>
              </a:rPr>
              <a:t>Positiv für Enterokokken:</a:t>
            </a:r>
          </a:p>
          <a:p>
            <a:pPr algn="ctr"/>
            <a:r>
              <a:rPr lang="de-DE" sz="1400" dirty="0">
                <a:solidFill>
                  <a:schemeClr val="accent1">
                    <a:lumMod val="75000"/>
                  </a:schemeClr>
                </a:solidFill>
                <a:latin typeface="Arial" panose="020B0604020202020204" pitchFamily="34" charset="0"/>
                <a:cs typeface="Arial" panose="020B0604020202020204" pitchFamily="34" charset="0"/>
              </a:rPr>
              <a:t>Probe wird gelb-grün</a:t>
            </a:r>
            <a:endParaRPr lang="de-CH" sz="1400" dirty="0">
              <a:solidFill>
                <a:schemeClr val="accent1">
                  <a:lumMod val="75000"/>
                </a:schemeClr>
              </a:solidFill>
              <a:latin typeface="Arial" panose="020B0604020202020204" pitchFamily="34" charset="0"/>
              <a:cs typeface="Arial" panose="020B0604020202020204" pitchFamily="34" charset="0"/>
            </a:endParaRPr>
          </a:p>
        </p:txBody>
      </p:sp>
      <p:sp>
        <p:nvSpPr>
          <p:cNvPr id="17"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3662253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332656"/>
            <a:ext cx="7515220" cy="1143000"/>
          </a:xfrm>
        </p:spPr>
        <p:txBody>
          <a:bodyPr>
            <a:normAutofit/>
          </a:bodyPr>
          <a:lstStyle/>
          <a:p>
            <a:pPr algn="l"/>
            <a:r>
              <a:rPr lang="de-CH" sz="2800" b="1" dirty="0">
                <a:solidFill>
                  <a:schemeClr val="bg1">
                    <a:lumMod val="50000"/>
                  </a:schemeClr>
                </a:solidFill>
              </a:rPr>
              <a:t>Allgemeine Zulassungen </a:t>
            </a:r>
            <a:r>
              <a:rPr lang="de-CH" sz="2800" b="1" dirty="0"/>
              <a:t/>
            </a:r>
            <a:br>
              <a:rPr lang="de-CH" sz="2800" b="1" dirty="0"/>
            </a:br>
            <a:r>
              <a:rPr lang="de-CH" sz="2400" b="1" dirty="0"/>
              <a:t>für Colilert-18/ Enterolert-DW/ Pseudalert</a:t>
            </a:r>
          </a:p>
        </p:txBody>
      </p:sp>
      <p:sp>
        <p:nvSpPr>
          <p:cNvPr id="3" name="Inhaltsplatzhalter 2"/>
          <p:cNvSpPr>
            <a:spLocks noGrp="1"/>
          </p:cNvSpPr>
          <p:nvPr>
            <p:ph idx="1"/>
          </p:nvPr>
        </p:nvSpPr>
        <p:spPr>
          <a:xfrm>
            <a:off x="395536" y="1916832"/>
            <a:ext cx="8280920" cy="3306098"/>
          </a:xfrm>
        </p:spPr>
        <p:txBody>
          <a:bodyPr>
            <a:normAutofit fontScale="92500" lnSpcReduction="10000"/>
          </a:bodyPr>
          <a:lstStyle/>
          <a:p>
            <a:pPr>
              <a:buBlip>
                <a:blip r:embed="rId2"/>
              </a:buBlip>
            </a:pPr>
            <a:r>
              <a:rPr lang="de-CH" sz="2000" dirty="0"/>
              <a:t>Weltweit in vielen Ländern zugelassen oder als offizielle Methode erklärt</a:t>
            </a:r>
          </a:p>
          <a:p>
            <a:pPr>
              <a:buBlip>
                <a:blip r:embed="rId2"/>
              </a:buBlip>
            </a:pPr>
            <a:endParaRPr lang="de-CH" sz="2000" dirty="0"/>
          </a:p>
          <a:p>
            <a:pPr>
              <a:buBlip>
                <a:blip r:embed="rId2"/>
              </a:buBlip>
            </a:pPr>
            <a:r>
              <a:rPr lang="de-CH" sz="2000" dirty="0"/>
              <a:t>AFNOR validiert gegenüber ISO Methoden</a:t>
            </a:r>
            <a:br>
              <a:rPr lang="de-CH" sz="2000" dirty="0"/>
            </a:br>
            <a:endParaRPr lang="de-CH" sz="2000" dirty="0"/>
          </a:p>
          <a:p>
            <a:pPr>
              <a:buBlip>
                <a:blip r:embed="rId2"/>
              </a:buBlip>
            </a:pPr>
            <a:r>
              <a:rPr lang="de-CH" sz="2000" dirty="0"/>
              <a:t>EU – weit in 14 Ländern validiert und </a:t>
            </a:r>
          </a:p>
          <a:p>
            <a:pPr marL="0" indent="0">
              <a:buNone/>
            </a:pPr>
            <a:endParaRPr lang="de-CH" sz="2000" dirty="0"/>
          </a:p>
          <a:p>
            <a:pPr>
              <a:buBlip>
                <a:blip r:embed="rId2"/>
              </a:buBlip>
            </a:pPr>
            <a:r>
              <a:rPr lang="de-CH" sz="2000" dirty="0"/>
              <a:t>Colilert 18: ISO 9308.2:2012</a:t>
            </a:r>
            <a:br>
              <a:rPr lang="de-CH" sz="2000" dirty="0"/>
            </a:br>
            <a:endParaRPr lang="de-CH" sz="2000" dirty="0"/>
          </a:p>
          <a:p>
            <a:pPr>
              <a:buBlip>
                <a:blip r:embed="rId2"/>
              </a:buBlip>
            </a:pPr>
            <a:r>
              <a:rPr lang="de-CH" sz="2000" dirty="0"/>
              <a:t>Kantonale Labors und akkreditierte Wasserlabors von grossen Wasserversorgungen haben interne Validierungen durchgeführt und verwenden die Tests</a:t>
            </a:r>
          </a:p>
        </p:txBody>
      </p:sp>
      <p:sp>
        <p:nvSpPr>
          <p:cNvPr id="5" name="Datumsplatzhalter 3"/>
          <p:cNvSpPr>
            <a:spLocks noGrp="1"/>
          </p:cNvSpPr>
          <p:nvPr>
            <p:ph type="dt" sz="half" idx="11"/>
          </p:nvPr>
        </p:nvSpPr>
        <p:spPr>
          <a:xfrm>
            <a:off x="465138" y="6356350"/>
            <a:ext cx="3242766" cy="365125"/>
          </a:xfrm>
        </p:spPr>
        <p:txBody>
          <a:bodyPr/>
          <a:lstStyle/>
          <a:p>
            <a:pPr algn="l">
              <a:defRPr/>
            </a:pPr>
            <a:r>
              <a:rPr lang="de-DE" dirty="0"/>
              <a:t>SBV – Weitebildungskurse 2018</a:t>
            </a:r>
            <a:endParaRPr lang="de-CH" dirty="0"/>
          </a:p>
        </p:txBody>
      </p:sp>
    </p:spTree>
    <p:extLst>
      <p:ext uri="{BB962C8B-B14F-4D97-AF65-F5344CB8AC3E}">
        <p14:creationId xmlns:p14="http://schemas.microsoft.com/office/powerpoint/2010/main" val="125432053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4610" y="24036"/>
            <a:ext cx="7772400" cy="836712"/>
          </a:xfrm>
        </p:spPr>
        <p:txBody>
          <a:bodyPr>
            <a:normAutofit/>
          </a:bodyPr>
          <a:lstStyle/>
          <a:p>
            <a:r>
              <a:rPr lang="de-CH" sz="3200" dirty="0"/>
              <a:t>UV-Desinfektion</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6" name="Titel 1"/>
          <p:cNvSpPr txBox="1">
            <a:spLocks/>
          </p:cNvSpPr>
          <p:nvPr/>
        </p:nvSpPr>
        <p:spPr>
          <a:xfrm>
            <a:off x="484610" y="987196"/>
            <a:ext cx="7772400" cy="641604"/>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Trinkwasseraufbereitung mit On-Line Überwachung des Rohwassers und des</a:t>
            </a:r>
          </a:p>
          <a:p>
            <a:pPr fontAlgn="auto">
              <a:spcAft>
                <a:spcPts val="0"/>
              </a:spcAft>
            </a:pPr>
            <a:r>
              <a:rPr lang="de-CH" sz="2000" dirty="0"/>
              <a:t>aufbereiteten Wassers nach Mehrschichtfilter und UV-C Desinfektion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1628800"/>
            <a:ext cx="5088565" cy="3816424"/>
          </a:xfrm>
          <a:prstGeom prst="rect">
            <a:avLst/>
          </a:prstGeom>
        </p:spPr>
      </p:pic>
      <p:cxnSp>
        <p:nvCxnSpPr>
          <p:cNvPr id="8" name="Gerade Verbindung mit Pfeil 7"/>
          <p:cNvCxnSpPr/>
          <p:nvPr/>
        </p:nvCxnSpPr>
        <p:spPr>
          <a:xfrm flipH="1">
            <a:off x="3635896" y="2132856"/>
            <a:ext cx="2592288" cy="12241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 name="Gerade Verbindung mit Pfeil 9"/>
          <p:cNvCxnSpPr/>
          <p:nvPr/>
        </p:nvCxnSpPr>
        <p:spPr>
          <a:xfrm flipH="1">
            <a:off x="2915816" y="2886472"/>
            <a:ext cx="3312368" cy="123907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Gerade Verbindung mit Pfeil 10"/>
          <p:cNvCxnSpPr/>
          <p:nvPr/>
        </p:nvCxnSpPr>
        <p:spPr>
          <a:xfrm flipH="1">
            <a:off x="3412062" y="3537012"/>
            <a:ext cx="2816122" cy="124090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Textfeld 13"/>
          <p:cNvSpPr txBox="1"/>
          <p:nvPr/>
        </p:nvSpPr>
        <p:spPr>
          <a:xfrm>
            <a:off x="6228184" y="1955666"/>
            <a:ext cx="1798313" cy="369332"/>
          </a:xfrm>
          <a:prstGeom prst="rect">
            <a:avLst/>
          </a:prstGeom>
          <a:noFill/>
        </p:spPr>
        <p:txBody>
          <a:bodyPr wrap="none" rtlCol="0">
            <a:spAutoFit/>
          </a:bodyPr>
          <a:lstStyle/>
          <a:p>
            <a:r>
              <a:rPr lang="de-CH" dirty="0"/>
              <a:t>Mehrschichtfilter</a:t>
            </a:r>
          </a:p>
        </p:txBody>
      </p:sp>
      <p:sp>
        <p:nvSpPr>
          <p:cNvPr id="15" name="Textfeld 14"/>
          <p:cNvSpPr txBox="1"/>
          <p:nvPr/>
        </p:nvSpPr>
        <p:spPr>
          <a:xfrm>
            <a:off x="6228184" y="2685038"/>
            <a:ext cx="2406108" cy="369332"/>
          </a:xfrm>
          <a:prstGeom prst="rect">
            <a:avLst/>
          </a:prstGeom>
          <a:noFill/>
        </p:spPr>
        <p:txBody>
          <a:bodyPr wrap="none" rtlCol="0">
            <a:spAutoFit/>
          </a:bodyPr>
          <a:lstStyle/>
          <a:p>
            <a:r>
              <a:rPr lang="de-CH" dirty="0"/>
              <a:t>UV-C Anlage mit Sensor</a:t>
            </a:r>
          </a:p>
        </p:txBody>
      </p:sp>
      <p:sp>
        <p:nvSpPr>
          <p:cNvPr id="16" name="Textfeld 15"/>
          <p:cNvSpPr txBox="1"/>
          <p:nvPr/>
        </p:nvSpPr>
        <p:spPr>
          <a:xfrm>
            <a:off x="6224108" y="3182841"/>
            <a:ext cx="2311915" cy="646331"/>
          </a:xfrm>
          <a:prstGeom prst="rect">
            <a:avLst/>
          </a:prstGeom>
          <a:noFill/>
        </p:spPr>
        <p:txBody>
          <a:bodyPr wrap="none" rtlCol="0">
            <a:spAutoFit/>
          </a:bodyPr>
          <a:lstStyle/>
          <a:p>
            <a:r>
              <a:rPr lang="de-CH" dirty="0"/>
              <a:t>Trübung / SAK 254 nm</a:t>
            </a:r>
          </a:p>
          <a:p>
            <a:r>
              <a:rPr lang="de-CH" dirty="0"/>
              <a:t>Sensor</a:t>
            </a:r>
          </a:p>
        </p:txBody>
      </p:sp>
      <p:cxnSp>
        <p:nvCxnSpPr>
          <p:cNvPr id="17" name="Gerade Verbindung mit Pfeil 16"/>
          <p:cNvCxnSpPr/>
          <p:nvPr/>
        </p:nvCxnSpPr>
        <p:spPr>
          <a:xfrm flipH="1" flipV="1">
            <a:off x="1619672" y="4214264"/>
            <a:ext cx="4063385" cy="17350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0" name="Textfeld 19"/>
          <p:cNvSpPr txBox="1"/>
          <p:nvPr/>
        </p:nvSpPr>
        <p:spPr>
          <a:xfrm>
            <a:off x="5683057" y="5757790"/>
            <a:ext cx="3276025" cy="369332"/>
          </a:xfrm>
          <a:prstGeom prst="rect">
            <a:avLst/>
          </a:prstGeom>
          <a:noFill/>
        </p:spPr>
        <p:txBody>
          <a:bodyPr wrap="none" rtlCol="0">
            <a:spAutoFit/>
          </a:bodyPr>
          <a:lstStyle/>
          <a:p>
            <a:r>
              <a:rPr lang="de-CH" dirty="0"/>
              <a:t>Steuerung mit Fernüberwachung</a:t>
            </a:r>
          </a:p>
        </p:txBody>
      </p:sp>
    </p:spTree>
    <p:extLst>
      <p:ext uri="{BB962C8B-B14F-4D97-AF65-F5344CB8AC3E}">
        <p14:creationId xmlns:p14="http://schemas.microsoft.com/office/powerpoint/2010/main" val="1145419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pic>
        <p:nvPicPr>
          <p:cNvPr id="5" name="Grafik 4"/>
          <p:cNvPicPr>
            <a:picLocks noChangeAspect="1"/>
          </p:cNvPicPr>
          <p:nvPr/>
        </p:nvPicPr>
        <p:blipFill>
          <a:blip r:embed="rId2"/>
          <a:stretch>
            <a:fillRect/>
          </a:stretch>
        </p:blipFill>
        <p:spPr>
          <a:xfrm>
            <a:off x="465138" y="1347235"/>
            <a:ext cx="7995294" cy="5077047"/>
          </a:xfrm>
          <a:prstGeom prst="rect">
            <a:avLst/>
          </a:prstGeom>
        </p:spPr>
      </p:pic>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Trübung vs. SAK 254 nm</a:t>
            </a:r>
          </a:p>
        </p:txBody>
      </p:sp>
      <p:sp>
        <p:nvSpPr>
          <p:cNvPr id="7" name="Titel 1"/>
          <p:cNvSpPr>
            <a:spLocks noGrp="1"/>
          </p:cNvSpPr>
          <p:nvPr>
            <p:ph type="ctrTitle"/>
          </p:nvPr>
        </p:nvSpPr>
        <p:spPr>
          <a:xfrm>
            <a:off x="484610" y="24036"/>
            <a:ext cx="7772400" cy="836712"/>
          </a:xfrm>
        </p:spPr>
        <p:txBody>
          <a:bodyPr>
            <a:normAutofit/>
          </a:bodyPr>
          <a:lstStyle/>
          <a:p>
            <a:r>
              <a:rPr lang="de-CH" sz="3200" dirty="0"/>
              <a:t>UV-Desinfektion</a:t>
            </a:r>
          </a:p>
        </p:txBody>
      </p:sp>
    </p:spTree>
    <p:extLst>
      <p:ext uri="{BB962C8B-B14F-4D97-AF65-F5344CB8AC3E}">
        <p14:creationId xmlns:p14="http://schemas.microsoft.com/office/powerpoint/2010/main" val="10164272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Einfluss der Trübung auf die gemessene UV-C Intensität mit </a:t>
            </a:r>
          </a:p>
        </p:txBody>
      </p:sp>
      <p:pic>
        <p:nvPicPr>
          <p:cNvPr id="11" name="Grafik 10"/>
          <p:cNvPicPr>
            <a:picLocks noChangeAspect="1"/>
          </p:cNvPicPr>
          <p:nvPr/>
        </p:nvPicPr>
        <p:blipFill>
          <a:blip r:embed="rId3"/>
          <a:stretch>
            <a:fillRect/>
          </a:stretch>
        </p:blipFill>
        <p:spPr>
          <a:xfrm>
            <a:off x="484610" y="1318918"/>
            <a:ext cx="7399758" cy="5161668"/>
          </a:xfrm>
          <a:prstGeom prst="rect">
            <a:avLst/>
          </a:prstGeom>
        </p:spPr>
      </p:pic>
      <p:sp>
        <p:nvSpPr>
          <p:cNvPr id="7" name="Titel 1"/>
          <p:cNvSpPr>
            <a:spLocks noGrp="1"/>
          </p:cNvSpPr>
          <p:nvPr>
            <p:ph type="ctrTitle"/>
          </p:nvPr>
        </p:nvSpPr>
        <p:spPr>
          <a:xfrm>
            <a:off x="484610" y="24036"/>
            <a:ext cx="7772400" cy="836712"/>
          </a:xfrm>
        </p:spPr>
        <p:txBody>
          <a:bodyPr>
            <a:normAutofit/>
          </a:bodyPr>
          <a:lstStyle/>
          <a:p>
            <a:r>
              <a:rPr lang="de-CH" sz="3200" dirty="0"/>
              <a:t>UV-Desinfektion</a:t>
            </a:r>
          </a:p>
        </p:txBody>
      </p:sp>
    </p:spTree>
    <p:extLst>
      <p:ext uri="{BB962C8B-B14F-4D97-AF65-F5344CB8AC3E}">
        <p14:creationId xmlns:p14="http://schemas.microsoft.com/office/powerpoint/2010/main" val="2007341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Einfluss des SAK 254 nm auf die gemessene UV-C Intensität</a:t>
            </a:r>
          </a:p>
        </p:txBody>
      </p:sp>
      <p:pic>
        <p:nvPicPr>
          <p:cNvPr id="3" name="Grafik 2"/>
          <p:cNvPicPr>
            <a:picLocks noChangeAspect="1"/>
          </p:cNvPicPr>
          <p:nvPr/>
        </p:nvPicPr>
        <p:blipFill>
          <a:blip r:embed="rId2"/>
          <a:stretch>
            <a:fillRect/>
          </a:stretch>
        </p:blipFill>
        <p:spPr>
          <a:xfrm>
            <a:off x="484610" y="1347236"/>
            <a:ext cx="7945970" cy="5106100"/>
          </a:xfrm>
          <a:prstGeom prst="rect">
            <a:avLst/>
          </a:prstGeom>
        </p:spPr>
      </p:pic>
      <p:sp>
        <p:nvSpPr>
          <p:cNvPr id="7" name="Titel 1"/>
          <p:cNvSpPr>
            <a:spLocks noGrp="1"/>
          </p:cNvSpPr>
          <p:nvPr>
            <p:ph type="ctrTitle"/>
          </p:nvPr>
        </p:nvSpPr>
        <p:spPr>
          <a:xfrm>
            <a:off x="484610" y="24036"/>
            <a:ext cx="7772400" cy="836712"/>
          </a:xfrm>
        </p:spPr>
        <p:txBody>
          <a:bodyPr>
            <a:normAutofit/>
          </a:bodyPr>
          <a:lstStyle/>
          <a:p>
            <a:r>
              <a:rPr lang="de-CH" sz="3200" dirty="0"/>
              <a:t>UV-Desinfektion</a:t>
            </a:r>
          </a:p>
        </p:txBody>
      </p:sp>
    </p:spTree>
    <p:extLst>
      <p:ext uri="{BB962C8B-B14F-4D97-AF65-F5344CB8AC3E}">
        <p14:creationId xmlns:p14="http://schemas.microsoft.com/office/powerpoint/2010/main" val="644882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6" name="Titel 1"/>
          <p:cNvSpPr txBox="1">
            <a:spLocks/>
          </p:cNvSpPr>
          <p:nvPr/>
        </p:nvSpPr>
        <p:spPr>
          <a:xfrm>
            <a:off x="484610" y="987196"/>
            <a:ext cx="7772400" cy="360040"/>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Überwachung von Trübung und SAK-254 nm mit Verwurf Ansteuerung</a:t>
            </a:r>
          </a:p>
        </p:txBody>
      </p:sp>
      <p:pic>
        <p:nvPicPr>
          <p:cNvPr id="8" name="Grafik 7"/>
          <p:cNvPicPr>
            <a:picLocks noChangeAspect="1"/>
          </p:cNvPicPr>
          <p:nvPr/>
        </p:nvPicPr>
        <p:blipFill>
          <a:blip r:embed="rId2"/>
          <a:stretch>
            <a:fillRect/>
          </a:stretch>
        </p:blipFill>
        <p:spPr>
          <a:xfrm>
            <a:off x="484610" y="1347236"/>
            <a:ext cx="7327750" cy="5027586"/>
          </a:xfrm>
          <a:prstGeom prst="rect">
            <a:avLst/>
          </a:prstGeom>
        </p:spPr>
      </p:pic>
      <p:sp>
        <p:nvSpPr>
          <p:cNvPr id="7" name="Titel 1"/>
          <p:cNvSpPr>
            <a:spLocks noGrp="1"/>
          </p:cNvSpPr>
          <p:nvPr>
            <p:ph type="ctrTitle"/>
          </p:nvPr>
        </p:nvSpPr>
        <p:spPr>
          <a:xfrm>
            <a:off x="484610" y="24036"/>
            <a:ext cx="7772400" cy="836712"/>
          </a:xfrm>
        </p:spPr>
        <p:txBody>
          <a:bodyPr>
            <a:normAutofit/>
          </a:bodyPr>
          <a:lstStyle/>
          <a:p>
            <a:r>
              <a:rPr lang="de-CH" sz="3200" dirty="0"/>
              <a:t>UV-Desinfektion</a:t>
            </a:r>
          </a:p>
        </p:txBody>
      </p:sp>
    </p:spTree>
    <p:extLst>
      <p:ext uri="{BB962C8B-B14F-4D97-AF65-F5344CB8AC3E}">
        <p14:creationId xmlns:p14="http://schemas.microsoft.com/office/powerpoint/2010/main" val="182395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6" name="Titel 1"/>
          <p:cNvSpPr txBox="1">
            <a:spLocks/>
          </p:cNvSpPr>
          <p:nvPr/>
        </p:nvSpPr>
        <p:spPr>
          <a:xfrm>
            <a:off x="484610" y="987196"/>
            <a:ext cx="7772400" cy="641604"/>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Kombinierte Messung und Überwachung der Trübung, SAK 254 nm und UV-C Intensität</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10" y="1755247"/>
            <a:ext cx="3223294" cy="4297725"/>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709" y="1750342"/>
            <a:ext cx="2339113" cy="3118818"/>
          </a:xfrm>
          <a:prstGeom prst="rect">
            <a:avLst/>
          </a:prstGeom>
        </p:spPr>
      </p:pic>
      <p:sp>
        <p:nvSpPr>
          <p:cNvPr id="7" name="Ellipse 6"/>
          <p:cNvSpPr/>
          <p:nvPr/>
        </p:nvSpPr>
        <p:spPr>
          <a:xfrm>
            <a:off x="323528" y="4005064"/>
            <a:ext cx="1728192" cy="180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cxnSp>
        <p:nvCxnSpPr>
          <p:cNvPr id="10" name="Gerade Verbindung mit Pfeil 9"/>
          <p:cNvCxnSpPr>
            <a:stCxn id="7" idx="6"/>
          </p:cNvCxnSpPr>
          <p:nvPr/>
        </p:nvCxnSpPr>
        <p:spPr>
          <a:xfrm flipV="1">
            <a:off x="2051720" y="3068960"/>
            <a:ext cx="4536504" cy="18362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336769" y="4832736"/>
            <a:ext cx="3317383" cy="923330"/>
          </a:xfrm>
          <a:prstGeom prst="rect">
            <a:avLst/>
          </a:prstGeom>
          <a:noFill/>
        </p:spPr>
        <p:txBody>
          <a:bodyPr wrap="none" rtlCol="0">
            <a:spAutoFit/>
          </a:bodyPr>
          <a:lstStyle/>
          <a:p>
            <a:r>
              <a:rPr lang="de-CH" dirty="0"/>
              <a:t>i::scn Sonder zur In- oder On-Line</a:t>
            </a:r>
          </a:p>
          <a:p>
            <a:r>
              <a:rPr lang="de-CH" dirty="0"/>
              <a:t>- Messung der Trübung FNU </a:t>
            </a:r>
          </a:p>
          <a:p>
            <a:r>
              <a:rPr lang="de-CH" dirty="0"/>
              <a:t>- SAK 254 nm</a:t>
            </a:r>
          </a:p>
        </p:txBody>
      </p:sp>
      <p:sp>
        <p:nvSpPr>
          <p:cNvPr id="11" name="Titel 1"/>
          <p:cNvSpPr>
            <a:spLocks noGrp="1"/>
          </p:cNvSpPr>
          <p:nvPr>
            <p:ph type="ctrTitle"/>
          </p:nvPr>
        </p:nvSpPr>
        <p:spPr>
          <a:xfrm>
            <a:off x="484610" y="24036"/>
            <a:ext cx="7772400" cy="836712"/>
          </a:xfrm>
        </p:spPr>
        <p:txBody>
          <a:bodyPr>
            <a:normAutofit/>
          </a:bodyPr>
          <a:lstStyle/>
          <a:p>
            <a:r>
              <a:rPr lang="de-CH" sz="3200" dirty="0"/>
              <a:t>UV-Desinfektion</a:t>
            </a:r>
          </a:p>
        </p:txBody>
      </p:sp>
    </p:spTree>
    <p:extLst>
      <p:ext uri="{BB962C8B-B14F-4D97-AF65-F5344CB8AC3E}">
        <p14:creationId xmlns:p14="http://schemas.microsoft.com/office/powerpoint/2010/main" val="1067651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88640"/>
            <a:ext cx="6563072" cy="720080"/>
          </a:xfrm>
        </p:spPr>
        <p:txBody>
          <a:bodyPr/>
          <a:lstStyle/>
          <a:p>
            <a:pPr algn="l"/>
            <a:r>
              <a:rPr lang="de-CH" sz="3200" dirty="0"/>
              <a:t>Einleitung</a:t>
            </a:r>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a:xfrm>
            <a:off x="457200" y="1600200"/>
            <a:ext cx="8229600" cy="5257800"/>
          </a:xfrm>
        </p:spPr>
        <p:txBody>
          <a:bodyPr>
            <a:normAutofit fontScale="70000" lnSpcReduction="20000"/>
          </a:bodyPr>
          <a:lstStyle/>
          <a:p>
            <a:r>
              <a:rPr lang="de-CH" dirty="0"/>
              <a:t>Auf Basis der Gesetzgebung hat der SVGW die Richtlinie W12 ins Leben gerufen – eine Richtlinie für die gute Verfahrenspraxis in Trinkwasserversorgungen (GVP)</a:t>
            </a:r>
          </a:p>
          <a:p>
            <a:pPr marL="0" indent="0">
              <a:buNone/>
            </a:pPr>
            <a:endParaRPr lang="de-CH" dirty="0"/>
          </a:p>
          <a:p>
            <a:r>
              <a:rPr lang="de-CH" dirty="0"/>
              <a:t>Ende 2016 hat das BLV* die W12 des SVGW anerkannt</a:t>
            </a:r>
          </a:p>
          <a:p>
            <a:endParaRPr lang="de-CH" dirty="0"/>
          </a:p>
          <a:p>
            <a:r>
              <a:rPr lang="de-CH" dirty="0"/>
              <a:t>Die SVGW-Richtlinie W12 deckt alle Bereiche der Selbstkontrolle und der GVP für Trinkwasserversorger ab</a:t>
            </a:r>
          </a:p>
          <a:p>
            <a:pPr marL="0" indent="0">
              <a:buNone/>
            </a:pPr>
            <a:endParaRPr lang="de-CH" dirty="0"/>
          </a:p>
          <a:p>
            <a:pPr lvl="1"/>
            <a:r>
              <a:rPr lang="de-CH" dirty="0"/>
              <a:t>Vorgaben zur Einhaltung der Guten Herstellungs- und Hygienepraxis</a:t>
            </a:r>
          </a:p>
          <a:p>
            <a:pPr lvl="1"/>
            <a:r>
              <a:rPr lang="de-CH" dirty="0"/>
              <a:t>Gefahrenanalyse nach dem HACCP**-Konzept</a:t>
            </a:r>
          </a:p>
          <a:p>
            <a:pPr lvl="1"/>
            <a:r>
              <a:rPr lang="de-CH" dirty="0"/>
              <a:t>Vorgaben zur weiteren Qualitätssicherung</a:t>
            </a:r>
          </a:p>
          <a:p>
            <a:pPr lvl="1"/>
            <a:r>
              <a:rPr lang="de-CH" dirty="0"/>
              <a:t>Regelung der Verantwortlichkeiten</a:t>
            </a:r>
          </a:p>
          <a:p>
            <a:pPr marL="457200" lvl="1" indent="0">
              <a:buNone/>
            </a:pPr>
            <a:endParaRPr lang="de-CH" dirty="0"/>
          </a:p>
          <a:p>
            <a:pPr marL="57150" indent="0">
              <a:buNone/>
            </a:pPr>
            <a:endParaRPr lang="de-CH" sz="2000" baseline="30000" dirty="0"/>
          </a:p>
          <a:p>
            <a:pPr marL="57150" lvl="0" indent="0">
              <a:buNone/>
            </a:pPr>
            <a:r>
              <a:rPr lang="de-CH" sz="2000" baseline="30000" dirty="0"/>
              <a:t>*Bundesamt für Lebensmittelsicherheit und Veterinärwesen</a:t>
            </a:r>
          </a:p>
          <a:p>
            <a:pPr marL="57150" lvl="0" indent="0">
              <a:buNone/>
            </a:pPr>
            <a:r>
              <a:rPr lang="de-CH" sz="2000" baseline="30000" dirty="0"/>
              <a:t>** Hazard Analysis Critical Control Point</a:t>
            </a:r>
          </a:p>
          <a:p>
            <a:pPr marL="57150" lvl="0" indent="0">
              <a:buNone/>
            </a:pPr>
            <a:endParaRPr lang="de-CH" sz="3300"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SBV – Weitebildungskurse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5</a:t>
            </a:fld>
            <a:endParaRPr lang="de-CH" dirty="0"/>
          </a:p>
        </p:txBody>
      </p:sp>
    </p:spTree>
    <p:extLst>
      <p:ext uri="{BB962C8B-B14F-4D97-AF65-F5344CB8AC3E}">
        <p14:creationId xmlns:p14="http://schemas.microsoft.com/office/powerpoint/2010/main" val="344378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6" name="Titel 1"/>
          <p:cNvSpPr txBox="1">
            <a:spLocks/>
          </p:cNvSpPr>
          <p:nvPr/>
        </p:nvSpPr>
        <p:spPr>
          <a:xfrm>
            <a:off x="484610" y="987196"/>
            <a:ext cx="7772400" cy="641604"/>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pPr>
            <a:r>
              <a:rPr lang="de-CH" sz="2000" dirty="0"/>
              <a:t>Kombinierte Messung und Überwachung der Trübung, SAK 254 nm und UV-C Intensität</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10" y="1755247"/>
            <a:ext cx="3223294" cy="4297725"/>
          </a:xfrm>
          <a:prstGeom prst="rect">
            <a:avLst/>
          </a:prstGeom>
        </p:spPr>
      </p:pic>
      <p:sp>
        <p:nvSpPr>
          <p:cNvPr id="7" name="Ellipse 6"/>
          <p:cNvSpPr/>
          <p:nvPr/>
        </p:nvSpPr>
        <p:spPr>
          <a:xfrm>
            <a:off x="1641940" y="2174461"/>
            <a:ext cx="908633" cy="9005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Textfeld 11"/>
          <p:cNvSpPr txBox="1"/>
          <p:nvPr/>
        </p:nvSpPr>
        <p:spPr>
          <a:xfrm>
            <a:off x="4786624" y="3785377"/>
            <a:ext cx="4218784" cy="2585323"/>
          </a:xfrm>
          <a:prstGeom prst="rect">
            <a:avLst/>
          </a:prstGeom>
          <a:noFill/>
        </p:spPr>
        <p:txBody>
          <a:bodyPr wrap="none" rtlCol="0" anchor="t">
            <a:spAutoFit/>
          </a:bodyPr>
          <a:lstStyle/>
          <a:p>
            <a:r>
              <a:rPr lang="de-CH" dirty="0"/>
              <a:t>Multiparameter Anzeige für:</a:t>
            </a:r>
          </a:p>
          <a:p>
            <a:r>
              <a:rPr lang="de-CH" dirty="0"/>
              <a:t>- UV-C Intensität in W/m2</a:t>
            </a:r>
          </a:p>
          <a:p>
            <a:r>
              <a:rPr lang="de-CH" dirty="0"/>
              <a:t>- Berechnete UV-C Dosis in J/m2</a:t>
            </a:r>
          </a:p>
          <a:p>
            <a:r>
              <a:rPr lang="de-CH" dirty="0"/>
              <a:t>- Leistungsauslastung der UV-C Anlage in %</a:t>
            </a:r>
          </a:p>
          <a:p>
            <a:r>
              <a:rPr lang="de-CH" dirty="0"/>
              <a:t>- Durchfluss in m3/h</a:t>
            </a:r>
          </a:p>
          <a:p>
            <a:r>
              <a:rPr lang="de-CH" dirty="0"/>
              <a:t>- SAK 254 nm in E/m</a:t>
            </a:r>
          </a:p>
          <a:p>
            <a:r>
              <a:rPr lang="de-CH" dirty="0"/>
              <a:t>- Messung der Trübung in FNU </a:t>
            </a:r>
          </a:p>
          <a:p>
            <a:r>
              <a:rPr lang="de-CH" dirty="0"/>
              <a:t>- Wassertemperatur Einlauf in °C</a:t>
            </a:r>
          </a:p>
          <a:p>
            <a:r>
              <a:rPr lang="de-CH" dirty="0"/>
              <a:t>- Wassertemperatur Auslauf in °C</a:t>
            </a:r>
          </a:p>
        </p:txBody>
      </p:sp>
      <p:pic>
        <p:nvPicPr>
          <p:cNvPr id="11" name="Grafik 10"/>
          <p:cNvPicPr>
            <a:picLocks noChangeAspect="1"/>
          </p:cNvPicPr>
          <p:nvPr/>
        </p:nvPicPr>
        <p:blipFill>
          <a:blip r:embed="rId3"/>
          <a:stretch>
            <a:fillRect/>
          </a:stretch>
        </p:blipFill>
        <p:spPr>
          <a:xfrm>
            <a:off x="4786624" y="1724870"/>
            <a:ext cx="3465675" cy="2003871"/>
          </a:xfrm>
          <a:prstGeom prst="rect">
            <a:avLst/>
          </a:prstGeom>
        </p:spPr>
      </p:pic>
      <p:cxnSp>
        <p:nvCxnSpPr>
          <p:cNvPr id="10" name="Gerade Verbindung mit Pfeil 9"/>
          <p:cNvCxnSpPr>
            <a:endCxn id="11" idx="1"/>
          </p:cNvCxnSpPr>
          <p:nvPr/>
        </p:nvCxnSpPr>
        <p:spPr>
          <a:xfrm>
            <a:off x="2550573" y="2624746"/>
            <a:ext cx="2236051" cy="10206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el 1"/>
          <p:cNvSpPr>
            <a:spLocks noGrp="1"/>
          </p:cNvSpPr>
          <p:nvPr>
            <p:ph type="ctrTitle"/>
          </p:nvPr>
        </p:nvSpPr>
        <p:spPr>
          <a:xfrm>
            <a:off x="484610" y="24036"/>
            <a:ext cx="7772400" cy="836712"/>
          </a:xfrm>
        </p:spPr>
        <p:txBody>
          <a:bodyPr>
            <a:normAutofit/>
          </a:bodyPr>
          <a:lstStyle/>
          <a:p>
            <a:r>
              <a:rPr lang="de-CH" sz="3200" dirty="0"/>
              <a:t>UV-Desinfektion</a:t>
            </a:r>
          </a:p>
        </p:txBody>
      </p:sp>
    </p:spTree>
    <p:extLst>
      <p:ext uri="{BB962C8B-B14F-4D97-AF65-F5344CB8AC3E}">
        <p14:creationId xmlns:p14="http://schemas.microsoft.com/office/powerpoint/2010/main" val="17909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88640"/>
            <a:ext cx="6563072" cy="648072"/>
          </a:xfrm>
        </p:spPr>
        <p:txBody>
          <a:bodyPr>
            <a:normAutofit/>
          </a:bodyPr>
          <a:lstStyle/>
          <a:p>
            <a:pPr algn="l"/>
            <a:r>
              <a:rPr lang="de-CH" sz="3200" dirty="0"/>
              <a:t>Einleitung</a:t>
            </a:r>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p:txBody>
          <a:bodyPr>
            <a:normAutofit fontScale="85000" lnSpcReduction="20000"/>
          </a:bodyPr>
          <a:lstStyle/>
          <a:p>
            <a:r>
              <a:rPr lang="de-CH" dirty="0"/>
              <a:t>Folgende Fragen sollen in diesem Kurs behandelt werden</a:t>
            </a:r>
          </a:p>
          <a:p>
            <a:pPr lvl="1"/>
            <a:endParaRPr lang="de-CH" dirty="0"/>
          </a:p>
          <a:p>
            <a:pPr lvl="1"/>
            <a:r>
              <a:rPr lang="de-CH" dirty="0"/>
              <a:t>Welche Messgrössen sind sinnvoll und eignen sich zur Überwachung der kritischen Kontrollpunkte? </a:t>
            </a:r>
          </a:p>
          <a:p>
            <a:pPr lvl="1"/>
            <a:r>
              <a:rPr lang="de-CH" dirty="0"/>
              <a:t>Was ist die Bedeutung dieser Messgrössen und wo soll gemessen werden?</a:t>
            </a:r>
          </a:p>
          <a:p>
            <a:pPr lvl="1"/>
            <a:r>
              <a:rPr lang="de-CH" dirty="0"/>
              <a:t>Wie kann die Qualität der Messungen sicher gestellt werden? </a:t>
            </a:r>
          </a:p>
          <a:p>
            <a:pPr lvl="1"/>
            <a:r>
              <a:rPr lang="de-CH" dirty="0"/>
              <a:t>Was sind die Herausforderungen bei der Instandhaltung von Online-Messungen?</a:t>
            </a:r>
          </a:p>
          <a:p>
            <a:pPr lvl="1"/>
            <a:r>
              <a:rPr lang="de-CH" dirty="0"/>
              <a:t>Wie funktioniert eine UV-Entkeimung und wie kann diese überwacht werden?</a:t>
            </a:r>
          </a:p>
          <a:p>
            <a:pPr lvl="1"/>
            <a:endParaRPr lang="de-CH" dirty="0"/>
          </a:p>
          <a:p>
            <a:endParaRPr lang="de-CH"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SBV – Weitebildungskurse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6</a:t>
            </a:fld>
            <a:endParaRPr lang="de-CH" dirty="0"/>
          </a:p>
        </p:txBody>
      </p:sp>
    </p:spTree>
    <p:extLst>
      <p:ext uri="{BB962C8B-B14F-4D97-AF65-F5344CB8AC3E}">
        <p14:creationId xmlns:p14="http://schemas.microsoft.com/office/powerpoint/2010/main" val="302358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84B23F-9D8C-4CE0-ADEE-577461009B97}"/>
              </a:ext>
            </a:extLst>
          </p:cNvPr>
          <p:cNvSpPr>
            <a:spLocks noGrp="1"/>
          </p:cNvSpPr>
          <p:nvPr>
            <p:ph type="title"/>
          </p:nvPr>
        </p:nvSpPr>
        <p:spPr>
          <a:xfrm>
            <a:off x="457200" y="188640"/>
            <a:ext cx="6563072" cy="648072"/>
          </a:xfrm>
        </p:spPr>
        <p:txBody>
          <a:bodyPr/>
          <a:lstStyle/>
          <a:p>
            <a:pPr algn="l"/>
            <a:r>
              <a:rPr lang="de-CH" sz="3200" dirty="0"/>
              <a:t>Einleitung</a:t>
            </a:r>
          </a:p>
        </p:txBody>
      </p:sp>
      <p:sp>
        <p:nvSpPr>
          <p:cNvPr id="3" name="Inhaltsplatzhalter 2">
            <a:extLst>
              <a:ext uri="{FF2B5EF4-FFF2-40B4-BE49-F238E27FC236}">
                <a16:creationId xmlns:a16="http://schemas.microsoft.com/office/drawing/2014/main" xmlns="" id="{50C44DA6-C6B3-4A47-BDC6-D7C8746BE4AE}"/>
              </a:ext>
            </a:extLst>
          </p:cNvPr>
          <p:cNvSpPr>
            <a:spLocks noGrp="1"/>
          </p:cNvSpPr>
          <p:nvPr>
            <p:ph idx="1"/>
          </p:nvPr>
        </p:nvSpPr>
        <p:spPr>
          <a:xfrm>
            <a:off x="457200" y="1600200"/>
            <a:ext cx="8229600" cy="5257800"/>
          </a:xfrm>
        </p:spPr>
        <p:txBody>
          <a:bodyPr vert="horz" lIns="91440" tIns="45720" rIns="91440" bIns="45720" rtlCol="0" anchor="t">
            <a:normAutofit fontScale="55000" lnSpcReduction="20000"/>
          </a:bodyPr>
          <a:lstStyle/>
          <a:p>
            <a:r>
              <a:rPr lang="de-CH" dirty="0"/>
              <a:t>In diesem Kursteil wird aus zeitlichen Gründen hauptsächlich auf die Parameter pH, Leitfähigkeit (Lf), Trübung und SAK</a:t>
            </a:r>
            <a:r>
              <a:rPr lang="de-CH" baseline="-25000" dirty="0"/>
              <a:t>UV254nm</a:t>
            </a:r>
            <a:r>
              <a:rPr lang="de-CH" dirty="0"/>
              <a:t> eingegangen</a:t>
            </a:r>
          </a:p>
          <a:p>
            <a:pPr marL="0" indent="0">
              <a:buNone/>
            </a:pPr>
            <a:endParaRPr lang="de-CH" dirty="0"/>
          </a:p>
          <a:p>
            <a:r>
              <a:rPr lang="de-CH" dirty="0"/>
              <a:t>Aufgrund einer Gefahrenanalyse, die jeder Betreiber standortspezifisch durchführen sollte, können auch andere Parameter (Messgrössen) relevant sein</a:t>
            </a:r>
          </a:p>
          <a:p>
            <a:pPr marL="0" indent="0">
              <a:buNone/>
            </a:pPr>
            <a:endParaRPr lang="de-CH" dirty="0"/>
          </a:p>
          <a:p>
            <a:r>
              <a:rPr lang="de-CH" dirty="0"/>
              <a:t>Zur Illustration einige Beispiele </a:t>
            </a:r>
          </a:p>
          <a:p>
            <a:endParaRPr lang="de-CH" dirty="0"/>
          </a:p>
          <a:p>
            <a:pPr lvl="1"/>
            <a:r>
              <a:rPr lang="de-CH" dirty="0"/>
              <a:t>Öl in Wasser; bei Gefahren durch Treibstoffe </a:t>
            </a:r>
          </a:p>
          <a:p>
            <a:pPr lvl="1"/>
            <a:r>
              <a:rPr lang="de-CH" dirty="0"/>
              <a:t>Chlorid- oder Kaliummessung; bei intensiver landwirtschaftlichen Nutzung &amp; intensives Güllen</a:t>
            </a:r>
          </a:p>
          <a:p>
            <a:pPr lvl="1"/>
            <a:r>
              <a:rPr lang="de-CH" dirty="0"/>
              <a:t>Flowcytometrie, bei Infiltrationen von Oberflächenwässern  (Online-Messung Bakteriologie)</a:t>
            </a:r>
          </a:p>
          <a:p>
            <a:pPr lvl="1"/>
            <a:r>
              <a:rPr lang="de-CH" dirty="0"/>
              <a:t>Sauerstoff; beim Abzug von Tiefenwasser aus Seen </a:t>
            </a:r>
          </a:p>
          <a:p>
            <a:pPr lvl="1"/>
            <a:r>
              <a:rPr lang="de-CH" dirty="0"/>
              <a:t>Ozon, Chlor, Chlordioxid bei Dosierungseinrichtungen zur Desinfektion und Netzschutzmassnahmen</a:t>
            </a:r>
          </a:p>
          <a:p>
            <a:pPr lvl="1"/>
            <a:r>
              <a:rPr lang="de-CH" dirty="0"/>
              <a:t>Nitrat; in intensiv genutzten landwirtschaftlichen Zonen </a:t>
            </a:r>
          </a:p>
          <a:p>
            <a:pPr lvl="1"/>
            <a:r>
              <a:rPr lang="de-CH" dirty="0"/>
              <a:t>Ammonium; beim Einsatz von Wärmetauschern</a:t>
            </a:r>
          </a:p>
          <a:p>
            <a:pPr lvl="1"/>
            <a:r>
              <a:rPr lang="de-CH" dirty="0"/>
              <a:t>Härtemessung; beim Verschneiden von unterschiedlich harten Wässern</a:t>
            </a:r>
          </a:p>
          <a:p>
            <a:pPr lvl="1"/>
            <a:r>
              <a:rPr lang="de-CH" dirty="0"/>
              <a:t>Usw.</a:t>
            </a:r>
          </a:p>
          <a:p>
            <a:pPr marL="57150" lvl="0" indent="0">
              <a:buNone/>
            </a:pPr>
            <a:endParaRPr lang="de-CH" sz="3300" dirty="0"/>
          </a:p>
        </p:txBody>
      </p:sp>
      <p:sp>
        <p:nvSpPr>
          <p:cNvPr id="4" name="Datumsplatzhalter 3">
            <a:extLst>
              <a:ext uri="{FF2B5EF4-FFF2-40B4-BE49-F238E27FC236}">
                <a16:creationId xmlns:a16="http://schemas.microsoft.com/office/drawing/2014/main" xmlns="" id="{8BAC8205-60C6-44F9-8A30-5FB7D6750EBA}"/>
              </a:ext>
            </a:extLst>
          </p:cNvPr>
          <p:cNvSpPr>
            <a:spLocks noGrp="1"/>
          </p:cNvSpPr>
          <p:nvPr>
            <p:ph type="dt" sz="half" idx="10"/>
          </p:nvPr>
        </p:nvSpPr>
        <p:spPr/>
        <p:txBody>
          <a:bodyPr/>
          <a:lstStyle/>
          <a:p>
            <a:r>
              <a:rPr lang="de-DE" dirty="0"/>
              <a:t>SBV – Weitebildungskurse 2018</a:t>
            </a:r>
            <a:endParaRPr lang="de-CH" dirty="0"/>
          </a:p>
        </p:txBody>
      </p:sp>
      <p:sp>
        <p:nvSpPr>
          <p:cNvPr id="5" name="Foliennummernplatzhalter 4">
            <a:extLst>
              <a:ext uri="{FF2B5EF4-FFF2-40B4-BE49-F238E27FC236}">
                <a16:creationId xmlns:a16="http://schemas.microsoft.com/office/drawing/2014/main" xmlns="" id="{E148B3D9-0472-4B24-9AEB-CCD03F17351B}"/>
              </a:ext>
            </a:extLst>
          </p:cNvPr>
          <p:cNvSpPr>
            <a:spLocks noGrp="1"/>
          </p:cNvSpPr>
          <p:nvPr>
            <p:ph type="sldNum" sz="quarter" idx="12"/>
          </p:nvPr>
        </p:nvSpPr>
        <p:spPr/>
        <p:txBody>
          <a:bodyPr/>
          <a:lstStyle/>
          <a:p>
            <a:fld id="{AB4716B6-1B50-4A20-B06F-42AD2193150B}" type="slidenum">
              <a:rPr lang="de-CH" smtClean="0"/>
              <a:t>7</a:t>
            </a:fld>
            <a:endParaRPr lang="de-CH" dirty="0"/>
          </a:p>
        </p:txBody>
      </p:sp>
    </p:spTree>
    <p:extLst>
      <p:ext uri="{BB962C8B-B14F-4D97-AF65-F5344CB8AC3E}">
        <p14:creationId xmlns:p14="http://schemas.microsoft.com/office/powerpoint/2010/main" val="230721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88640"/>
            <a:ext cx="6624736" cy="720080"/>
          </a:xfrm>
        </p:spPr>
        <p:txBody>
          <a:bodyPr vert="horz" lIns="91440" tIns="45720" rIns="91440" bIns="45720" rtlCol="0" anchor="ctr">
            <a:normAutofit/>
          </a:bodyPr>
          <a:lstStyle/>
          <a:p>
            <a:r>
              <a:rPr lang="fr-CH" sz="3200" dirty="0"/>
              <a:t>Messparameter</a:t>
            </a:r>
          </a:p>
        </p:txBody>
      </p:sp>
      <p:sp>
        <p:nvSpPr>
          <p:cNvPr id="4" name="Datumsplatzhalter 3"/>
          <p:cNvSpPr>
            <a:spLocks noGrp="1"/>
          </p:cNvSpPr>
          <p:nvPr>
            <p:ph type="dt" sz="half" idx="11"/>
          </p:nvPr>
        </p:nvSpPr>
        <p:spPr/>
        <p:txBody>
          <a:bodyPr/>
          <a:lstStyle/>
          <a:p>
            <a:pPr>
              <a:defRPr/>
            </a:pPr>
            <a:r>
              <a:rPr lang="de-DE" dirty="0"/>
              <a:t>SBV – Weitebildungskurse 2018</a:t>
            </a:r>
            <a:endParaRPr lang="de-CH" dirty="0"/>
          </a:p>
        </p:txBody>
      </p:sp>
      <p:sp>
        <p:nvSpPr>
          <p:cNvPr id="11" name="Rectangle 2"/>
          <p:cNvSpPr txBox="1">
            <a:spLocks noChangeArrowheads="1"/>
          </p:cNvSpPr>
          <p:nvPr/>
        </p:nvSpPr>
        <p:spPr bwMode="auto">
          <a:xfrm>
            <a:off x="518864" y="908720"/>
            <a:ext cx="8229600" cy="504056"/>
          </a:xfrm>
          <a:prstGeom prst="rect">
            <a:avLst/>
          </a:prstGeom>
          <a:noFill/>
          <a:ln algn="ctr">
            <a:miter lim="800000"/>
            <a:headEnd/>
            <a:tailEnd/>
          </a:ln>
        </p:spPr>
        <p:txBody>
          <a:bodyPr vert="horz" wrap="square" lIns="91440" tIns="45720" rIns="91440" bIns="45720" numCol="1" anchor="ctr" anchorCtr="0" compatLnSpc="1">
            <a:prstTxWarp prst="textNoShape">
              <a:avLst/>
            </a:prstTxWarp>
          </a:bodyPr>
          <a:lstStyle/>
          <a:p>
            <a:pPr>
              <a:spcAft>
                <a:spcPts val="400"/>
              </a:spcAft>
              <a:buClr>
                <a:srgbClr val="669900"/>
              </a:buClr>
            </a:pPr>
            <a:r>
              <a:rPr lang="de-CH" sz="2000" dirty="0">
                <a:latin typeface="+mn-lt"/>
                <a:ea typeface="Arial Unicode MS" charset="0"/>
                <a:cs typeface="Arial Unicode MS" charset="0"/>
              </a:rPr>
              <a:t>Welche Werte können (heute) überhaupt Online gemessen werden?</a:t>
            </a:r>
          </a:p>
        </p:txBody>
      </p:sp>
      <p:graphicFrame>
        <p:nvGraphicFramePr>
          <p:cNvPr id="12" name="Tabelle 11"/>
          <p:cNvGraphicFramePr>
            <a:graphicFrameLocks noGrp="1"/>
          </p:cNvGraphicFramePr>
          <p:nvPr>
            <p:extLst>
              <p:ext uri="{D42A27DB-BD31-4B8C-83A1-F6EECF244321}">
                <p14:modId xmlns:p14="http://schemas.microsoft.com/office/powerpoint/2010/main" val="884535478"/>
              </p:ext>
            </p:extLst>
          </p:nvPr>
        </p:nvGraphicFramePr>
        <p:xfrm>
          <a:off x="644129" y="1428086"/>
          <a:ext cx="7419230" cy="4944755"/>
        </p:xfrm>
        <a:graphic>
          <a:graphicData uri="http://schemas.openxmlformats.org/drawingml/2006/table">
            <a:tbl>
              <a:tblPr firstRow="1" bandRow="1">
                <a:tableStyleId>{5940675A-B579-460E-94D1-54222C63F5DA}</a:tableStyleId>
              </a:tblPr>
              <a:tblGrid>
                <a:gridCol w="1898405">
                  <a:extLst>
                    <a:ext uri="{9D8B030D-6E8A-4147-A177-3AD203B41FA5}">
                      <a16:colId xmlns:a16="http://schemas.microsoft.com/office/drawing/2014/main" xmlns="" val="20000"/>
                    </a:ext>
                  </a:extLst>
                </a:gridCol>
                <a:gridCol w="5520825">
                  <a:extLst>
                    <a:ext uri="{9D8B030D-6E8A-4147-A177-3AD203B41FA5}">
                      <a16:colId xmlns:a16="http://schemas.microsoft.com/office/drawing/2014/main" xmlns="" val="20001"/>
                    </a:ext>
                  </a:extLst>
                </a:gridCol>
              </a:tblGrid>
              <a:tr h="243789">
                <a:tc>
                  <a:txBody>
                    <a:bodyPr/>
                    <a:lstStyle/>
                    <a:p>
                      <a:r>
                        <a:rPr lang="de-DE" sz="1200" b="1" dirty="0"/>
                        <a:t>Messparameter</a:t>
                      </a:r>
                    </a:p>
                  </a:txBody>
                  <a:tcPr/>
                </a:tc>
                <a:tc>
                  <a:txBody>
                    <a:bodyPr/>
                    <a:lstStyle/>
                    <a:p>
                      <a:r>
                        <a:rPr lang="de-DE" sz="1200" b="1" dirty="0"/>
                        <a:t>Stoffklasse</a:t>
                      </a:r>
                    </a:p>
                  </a:txBody>
                  <a:tcPr/>
                </a:tc>
                <a:extLst>
                  <a:ext uri="{0D108BD9-81ED-4DB2-BD59-A6C34878D82A}">
                    <a16:rowId xmlns:a16="http://schemas.microsoft.com/office/drawing/2014/main" xmlns="" val="10000"/>
                  </a:ext>
                </a:extLst>
              </a:tr>
              <a:tr h="267683">
                <a:tc>
                  <a:txBody>
                    <a:bodyPr/>
                    <a:lstStyle/>
                    <a:p>
                      <a:r>
                        <a:rPr lang="de-DE" sz="1200" dirty="0"/>
                        <a:t>Trübung</a:t>
                      </a:r>
                    </a:p>
                  </a:txBody>
                  <a:tcPr>
                    <a:noFill/>
                  </a:tcPr>
                </a:tc>
                <a:tc>
                  <a:txBody>
                    <a:bodyPr/>
                    <a:lstStyle/>
                    <a:p>
                      <a:r>
                        <a:rPr lang="de-DE" sz="1200" dirty="0"/>
                        <a:t>Partikel</a:t>
                      </a:r>
                    </a:p>
                  </a:txBody>
                  <a:tcPr>
                    <a:noFill/>
                  </a:tcPr>
                </a:tc>
                <a:extLst>
                  <a:ext uri="{0D108BD9-81ED-4DB2-BD59-A6C34878D82A}">
                    <a16:rowId xmlns:a16="http://schemas.microsoft.com/office/drawing/2014/main" xmlns="" val="10001"/>
                  </a:ext>
                </a:extLst>
              </a:tr>
              <a:tr h="281395">
                <a:tc>
                  <a:txBody>
                    <a:bodyPr/>
                    <a:lstStyle/>
                    <a:p>
                      <a:r>
                        <a:rPr lang="de-DE" sz="1200" dirty="0"/>
                        <a:t>SAK254 / DOC</a:t>
                      </a:r>
                    </a:p>
                  </a:txBody>
                  <a:tcPr>
                    <a:noFill/>
                  </a:tcPr>
                </a:tc>
                <a:tc>
                  <a:txBody>
                    <a:bodyPr/>
                    <a:lstStyle/>
                    <a:p>
                      <a:r>
                        <a:rPr lang="de-DE" sz="1200" dirty="0"/>
                        <a:t>Gelöste</a:t>
                      </a:r>
                      <a:r>
                        <a:rPr lang="de-DE" sz="1200" baseline="0" dirty="0"/>
                        <a:t> organische Substanzen </a:t>
                      </a:r>
                      <a:endParaRPr lang="de-DE" sz="1200" dirty="0"/>
                    </a:p>
                  </a:txBody>
                  <a:tcPr>
                    <a:noFill/>
                  </a:tcPr>
                </a:tc>
                <a:extLst>
                  <a:ext uri="{0D108BD9-81ED-4DB2-BD59-A6C34878D82A}">
                    <a16:rowId xmlns:a16="http://schemas.microsoft.com/office/drawing/2014/main" xmlns="" val="10002"/>
                  </a:ext>
                </a:extLst>
              </a:tr>
              <a:tr h="288032">
                <a:tc>
                  <a:txBody>
                    <a:bodyPr/>
                    <a:lstStyle/>
                    <a:p>
                      <a:r>
                        <a:rPr lang="de-DE" sz="1200" baseline="0" dirty="0"/>
                        <a:t>Leitfähigkeit</a:t>
                      </a:r>
                    </a:p>
                  </a:txBody>
                  <a:tcPr>
                    <a:noFill/>
                  </a:tcPr>
                </a:tc>
                <a:tc>
                  <a:txBody>
                    <a:bodyPr/>
                    <a:lstStyle/>
                    <a:p>
                      <a:r>
                        <a:rPr lang="de-DE" sz="1200" dirty="0"/>
                        <a:t>Summenparameter</a:t>
                      </a:r>
                      <a:r>
                        <a:rPr lang="de-DE" sz="1200" baseline="0" dirty="0"/>
                        <a:t> Salze (Ionen)</a:t>
                      </a:r>
                      <a:endParaRPr lang="de-DE" sz="1200" dirty="0"/>
                    </a:p>
                  </a:txBody>
                  <a:tcPr>
                    <a:noFill/>
                  </a:tcPr>
                </a:tc>
                <a:extLst>
                  <a:ext uri="{0D108BD9-81ED-4DB2-BD59-A6C34878D82A}">
                    <a16:rowId xmlns:a16="http://schemas.microsoft.com/office/drawing/2014/main" xmlns="" val="10003"/>
                  </a:ext>
                </a:extLst>
              </a:tr>
              <a:tr h="288032">
                <a:tc>
                  <a:txBody>
                    <a:bodyPr/>
                    <a:lstStyle/>
                    <a:p>
                      <a:r>
                        <a:rPr lang="de-DE" sz="1200" dirty="0"/>
                        <a:t>NO</a:t>
                      </a:r>
                      <a:r>
                        <a:rPr lang="de-DE" sz="1200" baseline="-25000" dirty="0"/>
                        <a:t>3</a:t>
                      </a:r>
                    </a:p>
                  </a:txBody>
                  <a:tcPr>
                    <a:noFill/>
                  </a:tcPr>
                </a:tc>
                <a:tc>
                  <a:txBody>
                    <a:bodyPr/>
                    <a:lstStyle/>
                    <a:p>
                      <a:r>
                        <a:rPr lang="de-DE" sz="1200" dirty="0"/>
                        <a:t>Nitrat-Ion</a:t>
                      </a:r>
                      <a:r>
                        <a:rPr lang="de-DE" sz="1200" baseline="0" dirty="0"/>
                        <a:t> (</a:t>
                      </a:r>
                      <a:r>
                        <a:rPr lang="de-DE" sz="1200" dirty="0"/>
                        <a:t>z.B.</a:t>
                      </a:r>
                      <a:r>
                        <a:rPr lang="de-DE" sz="1200" baseline="0" dirty="0"/>
                        <a:t> von HNO</a:t>
                      </a:r>
                      <a:r>
                        <a:rPr lang="de-DE" sz="1200" baseline="-25000" dirty="0"/>
                        <a:t>3</a:t>
                      </a:r>
                      <a:r>
                        <a:rPr lang="de-DE" sz="1200" baseline="0" dirty="0"/>
                        <a:t>, NaNO</a:t>
                      </a:r>
                      <a:r>
                        <a:rPr lang="de-DE" sz="1200" baseline="-25000" dirty="0"/>
                        <a:t>3</a:t>
                      </a:r>
                      <a:r>
                        <a:rPr lang="de-DE" sz="1200" baseline="0" dirty="0"/>
                        <a:t>)</a:t>
                      </a:r>
                      <a:endParaRPr lang="de-DE" sz="1200" dirty="0"/>
                    </a:p>
                  </a:txBody>
                  <a:tcPr>
                    <a:noFill/>
                  </a:tcPr>
                </a:tc>
                <a:extLst>
                  <a:ext uri="{0D108BD9-81ED-4DB2-BD59-A6C34878D82A}">
                    <a16:rowId xmlns:a16="http://schemas.microsoft.com/office/drawing/2014/main" xmlns="" val="10004"/>
                  </a:ext>
                </a:extLst>
              </a:tr>
              <a:tr h="288032">
                <a:tc>
                  <a:txBody>
                    <a:bodyPr/>
                    <a:lstStyle/>
                    <a:p>
                      <a:r>
                        <a:rPr lang="de-DE" sz="1200" baseline="0" dirty="0"/>
                        <a:t>pH</a:t>
                      </a:r>
                    </a:p>
                  </a:txBody>
                  <a:tcPr>
                    <a:noFill/>
                  </a:tcPr>
                </a:tc>
                <a:tc>
                  <a:txBody>
                    <a:bodyPr/>
                    <a:lstStyle/>
                    <a:p>
                      <a:r>
                        <a:rPr lang="de-DE" sz="1200" dirty="0"/>
                        <a:t>Säuren</a:t>
                      </a:r>
                      <a:r>
                        <a:rPr lang="de-DE" sz="1200" baseline="0" dirty="0"/>
                        <a:t> / Basen</a:t>
                      </a:r>
                      <a:endParaRPr lang="de-DE" sz="1200" dirty="0"/>
                    </a:p>
                  </a:txBody>
                  <a:tcPr>
                    <a:noFill/>
                  </a:tcPr>
                </a:tc>
                <a:extLst>
                  <a:ext uri="{0D108BD9-81ED-4DB2-BD59-A6C34878D82A}">
                    <a16:rowId xmlns:a16="http://schemas.microsoft.com/office/drawing/2014/main" xmlns="" val="10005"/>
                  </a:ext>
                </a:extLst>
              </a:tr>
              <a:tr h="288032">
                <a:tc>
                  <a:txBody>
                    <a:bodyPr/>
                    <a:lstStyle/>
                    <a:p>
                      <a:r>
                        <a:rPr lang="de-DE" sz="1200" baseline="0" dirty="0"/>
                        <a:t>Färbung (SAK436)</a:t>
                      </a:r>
                    </a:p>
                  </a:txBody>
                  <a:tcPr>
                    <a:noFill/>
                  </a:tcPr>
                </a:tc>
                <a:tc>
                  <a:txBody>
                    <a:bodyPr/>
                    <a:lstStyle/>
                    <a:p>
                      <a:r>
                        <a:rPr lang="de-DE" sz="1200" dirty="0"/>
                        <a:t>Gelbfärbung des Wassers –</a:t>
                      </a:r>
                      <a:r>
                        <a:rPr lang="de-DE" sz="1200" baseline="0" dirty="0"/>
                        <a:t> z. B. durch Huminsäuren </a:t>
                      </a:r>
                      <a:endParaRPr lang="de-DE" sz="1200" dirty="0"/>
                    </a:p>
                  </a:txBody>
                  <a:tcPr>
                    <a:noFill/>
                  </a:tcPr>
                </a:tc>
                <a:extLst>
                  <a:ext uri="{0D108BD9-81ED-4DB2-BD59-A6C34878D82A}">
                    <a16:rowId xmlns:a16="http://schemas.microsoft.com/office/drawing/2014/main" xmlns="" val="10006"/>
                  </a:ext>
                </a:extLst>
              </a:tr>
              <a:tr h="288032">
                <a:tc>
                  <a:txBody>
                    <a:bodyPr/>
                    <a:lstStyle/>
                    <a:p>
                      <a:r>
                        <a:rPr lang="de-DE" sz="1200" baseline="0" dirty="0"/>
                        <a:t>Redox-Potential</a:t>
                      </a:r>
                    </a:p>
                  </a:txBody>
                  <a:tcPr>
                    <a:noFill/>
                  </a:tcPr>
                </a:tc>
                <a:tc>
                  <a:txBody>
                    <a:bodyPr/>
                    <a:lstStyle/>
                    <a:p>
                      <a:r>
                        <a:rPr lang="de-DE" sz="1200" dirty="0"/>
                        <a:t>Oxidierbare und reduzierbare Stoffe,</a:t>
                      </a:r>
                      <a:r>
                        <a:rPr lang="de-DE" sz="1200" baseline="0" dirty="0"/>
                        <a:t> Organik, Oxidationsmittel</a:t>
                      </a:r>
                      <a:endParaRPr lang="de-DE" sz="1200" dirty="0"/>
                    </a:p>
                  </a:txBody>
                  <a:tcPr>
                    <a:noFill/>
                  </a:tcPr>
                </a:tc>
                <a:extLst>
                  <a:ext uri="{0D108BD9-81ED-4DB2-BD59-A6C34878D82A}">
                    <a16:rowId xmlns:a16="http://schemas.microsoft.com/office/drawing/2014/main" xmlns="" val="10007"/>
                  </a:ext>
                </a:extLst>
              </a:tr>
              <a:tr h="288032">
                <a:tc>
                  <a:txBody>
                    <a:bodyPr/>
                    <a:lstStyle/>
                    <a:p>
                      <a:r>
                        <a:rPr lang="de-DE" sz="1200" baseline="0" dirty="0"/>
                        <a:t>O</a:t>
                      </a:r>
                      <a:r>
                        <a:rPr lang="de-DE" sz="1200" baseline="-25000" dirty="0"/>
                        <a:t>2</a:t>
                      </a:r>
                      <a:endParaRPr lang="de-DE" sz="1200" baseline="0" dirty="0"/>
                    </a:p>
                  </a:txBody>
                  <a:tcPr/>
                </a:tc>
                <a:tc>
                  <a:txBody>
                    <a:bodyPr/>
                    <a:lstStyle/>
                    <a:p>
                      <a:r>
                        <a:rPr lang="de-DE" sz="1200" dirty="0"/>
                        <a:t>Gelöster Sauerstoff</a:t>
                      </a:r>
                    </a:p>
                  </a:txBody>
                  <a:tcPr/>
                </a:tc>
                <a:extLst>
                  <a:ext uri="{0D108BD9-81ED-4DB2-BD59-A6C34878D82A}">
                    <a16:rowId xmlns:a16="http://schemas.microsoft.com/office/drawing/2014/main" xmlns="" val="10008"/>
                  </a:ext>
                </a:extLst>
              </a:tr>
              <a:tr h="288032">
                <a:tc>
                  <a:txBody>
                    <a:bodyPr/>
                    <a:lstStyle/>
                    <a:p>
                      <a:r>
                        <a:rPr lang="de-DE" sz="1200" dirty="0"/>
                        <a:t>Cl</a:t>
                      </a:r>
                      <a:r>
                        <a:rPr lang="de-DE" sz="1200" baseline="30000" dirty="0"/>
                        <a:t>-</a:t>
                      </a:r>
                      <a:endParaRPr lang="de-DE" sz="1200" dirty="0"/>
                    </a:p>
                  </a:txBody>
                  <a:tcPr/>
                </a:tc>
                <a:tc>
                  <a:txBody>
                    <a:bodyPr/>
                    <a:lstStyle/>
                    <a:p>
                      <a:r>
                        <a:rPr lang="de-DE" sz="1200" dirty="0"/>
                        <a:t>Chlorid-Ion</a:t>
                      </a:r>
                      <a:r>
                        <a:rPr lang="de-DE" sz="1200" baseline="0" dirty="0"/>
                        <a:t> </a:t>
                      </a:r>
                      <a:r>
                        <a:rPr lang="de-DE" sz="1200" dirty="0"/>
                        <a:t>(z.B.</a:t>
                      </a:r>
                      <a:r>
                        <a:rPr lang="de-DE" sz="1200" baseline="0" dirty="0"/>
                        <a:t> von NaCl, HCl)</a:t>
                      </a:r>
                      <a:endParaRPr lang="de-DE" sz="1200" dirty="0"/>
                    </a:p>
                  </a:txBody>
                  <a:tcPr/>
                </a:tc>
                <a:extLst>
                  <a:ext uri="{0D108BD9-81ED-4DB2-BD59-A6C34878D82A}">
                    <a16:rowId xmlns:a16="http://schemas.microsoft.com/office/drawing/2014/main" xmlns="" val="10009"/>
                  </a:ext>
                </a:extLst>
              </a:tr>
              <a:tr h="288032">
                <a:tc>
                  <a:txBody>
                    <a:bodyPr/>
                    <a:lstStyle/>
                    <a:p>
                      <a:r>
                        <a:rPr lang="de-DE" sz="1200" dirty="0"/>
                        <a:t>NH</a:t>
                      </a:r>
                      <a:r>
                        <a:rPr lang="de-DE" sz="1200" baseline="-25000" dirty="0"/>
                        <a:t>4</a:t>
                      </a:r>
                    </a:p>
                  </a:txBody>
                  <a:tcPr>
                    <a:noFill/>
                  </a:tcPr>
                </a:tc>
                <a:tc>
                  <a:txBody>
                    <a:bodyPr/>
                    <a:lstStyle/>
                    <a:p>
                      <a:r>
                        <a:rPr lang="de-DE" sz="1200" dirty="0"/>
                        <a:t>Ammonium-Ion (z.B.</a:t>
                      </a:r>
                      <a:r>
                        <a:rPr lang="de-DE" sz="1200" baseline="0" dirty="0"/>
                        <a:t> von CH</a:t>
                      </a:r>
                      <a:r>
                        <a:rPr lang="de-DE" sz="1200" baseline="-25000" dirty="0"/>
                        <a:t>4</a:t>
                      </a:r>
                      <a:r>
                        <a:rPr lang="de-DE" sz="1200" baseline="0" dirty="0"/>
                        <a:t>N</a:t>
                      </a:r>
                      <a:r>
                        <a:rPr lang="de-DE" sz="1200" baseline="-25000" dirty="0"/>
                        <a:t>2</a:t>
                      </a:r>
                      <a:r>
                        <a:rPr lang="de-DE" sz="1200" baseline="0" dirty="0"/>
                        <a:t>O – Harnstoff, NH</a:t>
                      </a:r>
                      <a:r>
                        <a:rPr lang="de-DE" sz="1200" baseline="-25000" dirty="0"/>
                        <a:t>4</a:t>
                      </a:r>
                      <a:r>
                        <a:rPr lang="de-DE" sz="1200" baseline="0" dirty="0"/>
                        <a:t>NO</a:t>
                      </a:r>
                      <a:r>
                        <a:rPr lang="de-DE" sz="1200" baseline="-25000" dirty="0"/>
                        <a:t>3</a:t>
                      </a:r>
                      <a:r>
                        <a:rPr lang="de-DE" sz="1200" baseline="0" dirty="0"/>
                        <a:t>)</a:t>
                      </a:r>
                      <a:endParaRPr lang="de-DE" sz="1200" dirty="0"/>
                    </a:p>
                  </a:txBody>
                  <a:tcPr>
                    <a:noFill/>
                  </a:tcPr>
                </a:tc>
                <a:extLst>
                  <a:ext uri="{0D108BD9-81ED-4DB2-BD59-A6C34878D82A}">
                    <a16:rowId xmlns:a16="http://schemas.microsoft.com/office/drawing/2014/main" xmlns="" val="10010"/>
                  </a:ext>
                </a:extLst>
              </a:tr>
              <a:tr h="216024">
                <a:tc>
                  <a:txBody>
                    <a:bodyPr/>
                    <a:lstStyle/>
                    <a:p>
                      <a:r>
                        <a:rPr lang="de-DE" sz="1200" baseline="0" dirty="0"/>
                        <a:t>Kohlenwasserstoffe</a:t>
                      </a:r>
                    </a:p>
                  </a:txBody>
                  <a:tcPr/>
                </a:tc>
                <a:tc>
                  <a:txBody>
                    <a:bodyPr/>
                    <a:lstStyle/>
                    <a:p>
                      <a:r>
                        <a:rPr lang="de-DE" sz="1200" dirty="0"/>
                        <a:t>Öl</a:t>
                      </a:r>
                      <a:r>
                        <a:rPr lang="de-DE" sz="1200" baseline="0" dirty="0"/>
                        <a:t> in Rohwasser</a:t>
                      </a:r>
                      <a:endParaRPr lang="de-DE" sz="1200" dirty="0"/>
                    </a:p>
                  </a:txBody>
                  <a:tcPr/>
                </a:tc>
                <a:extLst>
                  <a:ext uri="{0D108BD9-81ED-4DB2-BD59-A6C34878D82A}">
                    <a16:rowId xmlns:a16="http://schemas.microsoft.com/office/drawing/2014/main" xmlns="" val="10011"/>
                  </a:ext>
                </a:extLst>
              </a:tr>
              <a:tr h="216024">
                <a:tc>
                  <a:txBody>
                    <a:bodyPr/>
                    <a:lstStyle/>
                    <a:p>
                      <a:r>
                        <a:rPr lang="de-DE" sz="1200" kern="1200" dirty="0">
                          <a:solidFill>
                            <a:schemeClr val="tx1"/>
                          </a:solidFill>
                          <a:latin typeface="+mn-lt"/>
                          <a:ea typeface="+mn-ea"/>
                          <a:cs typeface="+mn-cs"/>
                        </a:rPr>
                        <a:t>Gesamtchlor</a:t>
                      </a:r>
                      <a:endParaRPr lang="de-DE" sz="1200" baseline="0" dirty="0"/>
                    </a:p>
                  </a:txBody>
                  <a:tcPr/>
                </a:tc>
                <a:tc>
                  <a:txBody>
                    <a:bodyPr/>
                    <a:lstStyle/>
                    <a:p>
                      <a:r>
                        <a:rPr lang="de-DE" sz="1200" dirty="0"/>
                        <a:t>Summe aller Chlorverbindungen inkl. Chloraminen;</a:t>
                      </a:r>
                      <a:r>
                        <a:rPr lang="de-DE" sz="1200" baseline="0" dirty="0"/>
                        <a:t> Cl- KW Verbindungen</a:t>
                      </a:r>
                      <a:endParaRPr lang="de-DE" sz="1200" dirty="0"/>
                    </a:p>
                  </a:txBody>
                  <a:tcPr/>
                </a:tc>
                <a:extLst>
                  <a:ext uri="{0D108BD9-81ED-4DB2-BD59-A6C34878D82A}">
                    <a16:rowId xmlns:a16="http://schemas.microsoft.com/office/drawing/2014/main" xmlns="" val="10012"/>
                  </a:ext>
                </a:extLst>
              </a:tr>
              <a:tr h="315456">
                <a:tc>
                  <a:txBody>
                    <a:bodyPr/>
                    <a:lstStyle/>
                    <a:p>
                      <a:r>
                        <a:rPr lang="de-DE" sz="1200" baseline="0" dirty="0"/>
                        <a:t>Cl</a:t>
                      </a:r>
                      <a:r>
                        <a:rPr lang="de-DE" sz="1200" baseline="-25000" dirty="0"/>
                        <a:t>2</a:t>
                      </a:r>
                      <a:r>
                        <a:rPr lang="de-DE" sz="1200" baseline="0" dirty="0"/>
                        <a:t>; HOCl; OCl</a:t>
                      </a:r>
                      <a:r>
                        <a:rPr lang="de-DE" sz="1200" baseline="30000" dirty="0"/>
                        <a:t>-</a:t>
                      </a:r>
                      <a:endParaRPr lang="de-DE" sz="1200" baseline="0" dirty="0"/>
                    </a:p>
                  </a:txBody>
                  <a:tcPr/>
                </a:tc>
                <a:tc>
                  <a:txBody>
                    <a:bodyPr/>
                    <a:lstStyle/>
                    <a:p>
                      <a:r>
                        <a:rPr lang="de-DE" sz="1200" dirty="0"/>
                        <a:t>Freies Chlor (Chlorgas; unterchlorige Säure; Hypochlorid) – reaktiver</a:t>
                      </a:r>
                      <a:r>
                        <a:rPr lang="de-DE" sz="1200" baseline="0" dirty="0"/>
                        <a:t> Anteil</a:t>
                      </a:r>
                      <a:endParaRPr lang="de-DE" sz="1200" dirty="0"/>
                    </a:p>
                  </a:txBody>
                  <a:tcPr/>
                </a:tc>
                <a:extLst>
                  <a:ext uri="{0D108BD9-81ED-4DB2-BD59-A6C34878D82A}">
                    <a16:rowId xmlns:a16="http://schemas.microsoft.com/office/drawing/2014/main" xmlns="" val="10013"/>
                  </a:ext>
                </a:extLst>
              </a:tr>
              <a:tr h="315456">
                <a:tc>
                  <a:txBody>
                    <a:bodyPr/>
                    <a:lstStyle/>
                    <a:p>
                      <a:r>
                        <a:rPr lang="de-DE" sz="1200" baseline="0" dirty="0"/>
                        <a:t>ClO</a:t>
                      </a:r>
                      <a:r>
                        <a:rPr lang="de-DE" sz="1200" baseline="-25000" dirty="0"/>
                        <a:t>2</a:t>
                      </a:r>
                    </a:p>
                  </a:txBody>
                  <a:tcPr/>
                </a:tc>
                <a:tc>
                  <a:txBody>
                    <a:bodyPr/>
                    <a:lstStyle/>
                    <a:p>
                      <a:r>
                        <a:rPr lang="de-DE" sz="1200" dirty="0"/>
                        <a:t>Chlordioxid zur Desinfektion von Trinkwasser: Produktionsüberwachung bei 436 nm</a:t>
                      </a:r>
                    </a:p>
                  </a:txBody>
                  <a:tcPr/>
                </a:tc>
                <a:extLst>
                  <a:ext uri="{0D108BD9-81ED-4DB2-BD59-A6C34878D82A}">
                    <a16:rowId xmlns:a16="http://schemas.microsoft.com/office/drawing/2014/main" xmlns="" val="10014"/>
                  </a:ext>
                </a:extLst>
              </a:tr>
              <a:tr h="315456">
                <a:tc>
                  <a:txBody>
                    <a:bodyPr/>
                    <a:lstStyle/>
                    <a:p>
                      <a:r>
                        <a:rPr lang="de-DE" sz="1200" baseline="0" dirty="0"/>
                        <a:t>O</a:t>
                      </a:r>
                      <a:r>
                        <a:rPr lang="de-DE" sz="1200" baseline="-25000" dirty="0"/>
                        <a:t>3</a:t>
                      </a:r>
                    </a:p>
                  </a:txBody>
                  <a:tcPr/>
                </a:tc>
                <a:tc>
                  <a:txBody>
                    <a:bodyPr/>
                    <a:lstStyle/>
                    <a:p>
                      <a:r>
                        <a:rPr lang="de-DE" sz="1200" dirty="0"/>
                        <a:t>Hoch</a:t>
                      </a:r>
                      <a:r>
                        <a:rPr lang="de-DE" sz="1200" baseline="0" dirty="0"/>
                        <a:t> reaktives Gas zur Desinfektion; SAK254 Messung</a:t>
                      </a:r>
                      <a:endParaRPr lang="de-DE" sz="1200" dirty="0"/>
                    </a:p>
                  </a:txBody>
                  <a:tcPr/>
                </a:tc>
                <a:extLst>
                  <a:ext uri="{0D108BD9-81ED-4DB2-BD59-A6C34878D82A}">
                    <a16:rowId xmlns:a16="http://schemas.microsoft.com/office/drawing/2014/main" xmlns="" val="10015"/>
                  </a:ext>
                </a:extLst>
              </a:tr>
              <a:tr h="315456">
                <a:tc>
                  <a:txBody>
                    <a:bodyPr/>
                    <a:lstStyle/>
                    <a:p>
                      <a:r>
                        <a:rPr lang="de-DE" sz="1200" baseline="0" dirty="0"/>
                        <a:t>Keimzahlen</a:t>
                      </a:r>
                    </a:p>
                  </a:txBody>
                  <a:tcPr/>
                </a:tc>
                <a:tc>
                  <a:txBody>
                    <a:bodyPr/>
                    <a:lstStyle/>
                    <a:p>
                      <a:r>
                        <a:rPr lang="de-DE" sz="1200" dirty="0"/>
                        <a:t>Gesamtkeimzahl mittels Flowcytometrie</a:t>
                      </a:r>
                    </a:p>
                  </a:txBody>
                  <a:tcP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55449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21044"/>
            <a:ext cx="8069179" cy="1977188"/>
          </a:xfrm>
        </p:spPr>
        <p:txBody>
          <a:bodyPr/>
          <a:lstStyle/>
          <a:p>
            <a:pPr marL="0" indent="0" algn="ctr">
              <a:buNone/>
            </a:pPr>
            <a:r>
              <a:rPr lang="de-CH" sz="4800" b="1" dirty="0"/>
              <a:t>Einführung in die On-Line </a:t>
            </a:r>
            <a:br>
              <a:rPr lang="de-CH" sz="4800" b="1" dirty="0"/>
            </a:br>
            <a:r>
              <a:rPr lang="de-CH" sz="4800" b="1" dirty="0"/>
              <a:t>Messtechnik</a:t>
            </a:r>
          </a:p>
          <a:p>
            <a:endParaRPr lang="de-CH" dirty="0"/>
          </a:p>
          <a:p>
            <a:endParaRPr lang="de-CH" dirty="0"/>
          </a:p>
        </p:txBody>
      </p:sp>
      <p:sp>
        <p:nvSpPr>
          <p:cNvPr id="5" name="Titel 4">
            <a:extLst>
              <a:ext uri="{FF2B5EF4-FFF2-40B4-BE49-F238E27FC236}">
                <a16:creationId xmlns:a16="http://schemas.microsoft.com/office/drawing/2014/main" xmlns="" id="{9C6759A1-97A2-41B9-AC87-27DA85CD055C}"/>
              </a:ext>
            </a:extLst>
          </p:cNvPr>
          <p:cNvSpPr>
            <a:spLocks noGrp="1"/>
          </p:cNvSpPr>
          <p:nvPr>
            <p:ph type="title"/>
          </p:nvPr>
        </p:nvSpPr>
        <p:spPr/>
        <p:txBody>
          <a:bodyPr/>
          <a:lstStyle/>
          <a:p>
            <a:endParaRPr lang="de-DE" dirty="0"/>
          </a:p>
        </p:txBody>
      </p:sp>
      <p:sp>
        <p:nvSpPr>
          <p:cNvPr id="4" name="Datumsplatzhalter 3"/>
          <p:cNvSpPr>
            <a:spLocks noGrp="1"/>
          </p:cNvSpPr>
          <p:nvPr>
            <p:ph type="dt" sz="half" idx="11"/>
          </p:nvPr>
        </p:nvSpPr>
        <p:spPr>
          <a:xfrm>
            <a:off x="465138" y="6356350"/>
            <a:ext cx="3242766" cy="365125"/>
          </a:xfrm>
        </p:spPr>
        <p:txBody>
          <a:bodyPr/>
          <a:lstStyle/>
          <a:p>
            <a:pPr>
              <a:defRPr/>
            </a:pPr>
            <a:r>
              <a:rPr lang="de-DE" dirty="0"/>
              <a:t>SBV – Weitebildungskurse 2018</a:t>
            </a:r>
            <a:endParaRPr lang="de-CH" dirty="0"/>
          </a:p>
        </p:txBody>
      </p:sp>
    </p:spTree>
    <p:extLst>
      <p:ext uri="{BB962C8B-B14F-4D97-AF65-F5344CB8AC3E}">
        <p14:creationId xmlns:p14="http://schemas.microsoft.com/office/powerpoint/2010/main" val="182848352"/>
      </p:ext>
    </p:extLst>
  </p:cSld>
  <p:clrMapOvr>
    <a:masterClrMapping/>
  </p:clrMapOvr>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2357</Words>
  <Application>Microsoft Office PowerPoint</Application>
  <PresentationFormat>Bildschirmpräsentation (4:3)</PresentationFormat>
  <Paragraphs>509</Paragraphs>
  <Slides>50</Slides>
  <Notes>10</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Benutzerdefiniertes Design</vt:lpstr>
      <vt:lpstr>Online Messungen Monitoring Kombinatorik</vt:lpstr>
      <vt:lpstr>PowerPoint-Präsentation</vt:lpstr>
      <vt:lpstr>Einleitung</vt:lpstr>
      <vt:lpstr>Einleitung</vt:lpstr>
      <vt:lpstr>Einleitung</vt:lpstr>
      <vt:lpstr>Einleitung</vt:lpstr>
      <vt:lpstr>Einleitung</vt:lpstr>
      <vt:lpstr>Messparameter</vt:lpstr>
      <vt:lpstr>PowerPoint-Präsentation</vt:lpstr>
      <vt:lpstr>On-Line Messung &amp; W12</vt:lpstr>
      <vt:lpstr>Produktionsprozesse</vt:lpstr>
      <vt:lpstr>Schema einer Trinkwasser-Aufbereitung</vt:lpstr>
      <vt:lpstr>On Line Parameter</vt:lpstr>
      <vt:lpstr>HINWEIS!</vt:lpstr>
      <vt:lpstr>PowerPoint-Präsentation</vt:lpstr>
      <vt:lpstr>Leitwert</vt:lpstr>
      <vt:lpstr>Leitwert</vt:lpstr>
      <vt:lpstr>Leitwert Beispiele</vt:lpstr>
      <vt:lpstr>PowerPoint-Präsentation</vt:lpstr>
      <vt:lpstr>Trübung</vt:lpstr>
      <vt:lpstr>Trübungsmessung</vt:lpstr>
      <vt:lpstr>PowerPoint-Präsentation</vt:lpstr>
      <vt:lpstr>SAK(254) als Indikator von  organischem Kohlenstoff</vt:lpstr>
      <vt:lpstr>SAK(254) als Indikator von  organischem Kohlenstoff</vt:lpstr>
      <vt:lpstr>Typische DOC Gehalte  natürlicher Wässer</vt:lpstr>
      <vt:lpstr>PowerPoint-Präsentation</vt:lpstr>
      <vt:lpstr>Datenauswertung</vt:lpstr>
      <vt:lpstr>Datenauswertung</vt:lpstr>
      <vt:lpstr>Datenauswertung</vt:lpstr>
      <vt:lpstr>Datenauswertung</vt:lpstr>
      <vt:lpstr>Qualitätssicherung</vt:lpstr>
      <vt:lpstr>PowerPoint-Präsentation</vt:lpstr>
      <vt:lpstr> Mikrobiologische Wassertests </vt:lpstr>
      <vt:lpstr>Heutige etablierte Trink- und  Badewasser Hygienestandards</vt:lpstr>
      <vt:lpstr>Traditionelle Methode - AMK</vt:lpstr>
      <vt:lpstr>Traditionelle Methode AMK - Schwächen</vt:lpstr>
      <vt:lpstr>PowerPoint-Präsentation</vt:lpstr>
      <vt:lpstr>Durchflusszytometrie  Anwendungsmöglichkeiten</vt:lpstr>
      <vt:lpstr>Durchflusszytometrie - Anwendungsbeispiel</vt:lpstr>
      <vt:lpstr>Durchflusszytometrie - Anwendungsbeispiel</vt:lpstr>
      <vt:lpstr>Bakterielle Selbstkontrolle ohne Filtration</vt:lpstr>
      <vt:lpstr>PowerPoint-Präsentation</vt:lpstr>
      <vt:lpstr>Allgemeine Zulassungen  für Colilert-18/ Enterolert-DW/ Pseudalert</vt:lpstr>
      <vt:lpstr>UV-Desinfektion</vt:lpstr>
      <vt:lpstr>UV-Desinfektion</vt:lpstr>
      <vt:lpstr>UV-Desinfektion</vt:lpstr>
      <vt:lpstr>UV-Desinfektion</vt:lpstr>
      <vt:lpstr>UV-Desinfektion</vt:lpstr>
      <vt:lpstr>UV-Desinfektion</vt:lpstr>
      <vt:lpstr>UV-Desinfektion</vt:lpstr>
    </vt:vector>
  </TitlesOfParts>
  <Company>BGV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Sonja Furer</dc:creator>
  <cp:lastModifiedBy>Meier Franziska (I-AT-IU-IB-AMT2)</cp:lastModifiedBy>
  <cp:revision>247</cp:revision>
  <cp:lastPrinted>2018-01-02T08:35:45Z</cp:lastPrinted>
  <dcterms:created xsi:type="dcterms:W3CDTF">2012-01-06T09:44:05Z</dcterms:created>
  <dcterms:modified xsi:type="dcterms:W3CDTF">2018-04-13T12:11:33Z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