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55" r:id="rId6"/>
    <p:sldId id="316" r:id="rId7"/>
    <p:sldId id="272" r:id="rId8"/>
    <p:sldId id="384" r:id="rId9"/>
    <p:sldId id="356" r:id="rId10"/>
    <p:sldId id="357" r:id="rId11"/>
    <p:sldId id="359" r:id="rId12"/>
    <p:sldId id="388" r:id="rId13"/>
    <p:sldId id="385" r:id="rId14"/>
    <p:sldId id="361" r:id="rId15"/>
    <p:sldId id="362" r:id="rId16"/>
    <p:sldId id="375" r:id="rId17"/>
    <p:sldId id="386" r:id="rId18"/>
    <p:sldId id="376" r:id="rId19"/>
    <p:sldId id="377" r:id="rId20"/>
    <p:sldId id="273" r:id="rId21"/>
    <p:sldId id="387" r:id="rId22"/>
    <p:sldId id="317" r:id="rId23"/>
    <p:sldId id="319" r:id="rId24"/>
    <p:sldId id="320" r:id="rId25"/>
    <p:sldId id="321" r:id="rId26"/>
    <p:sldId id="383" r:id="rId2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CCFF"/>
    <a:srgbClr val="37767D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>
        <p:scale>
          <a:sx n="137" d="100"/>
          <a:sy n="137" d="100"/>
        </p:scale>
        <p:origin x="-7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8A825-A1EB-435F-8EF2-0CC1A42E8B9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DE2F541-FF59-473A-AC0A-9C362BE8090B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tabLst>
              <a:tab pos="273050" algn="l"/>
            </a:tabLst>
          </a:pPr>
          <a:r>
            <a:rPr lang="de-CH" sz="3200" dirty="0" smtClean="0">
              <a:solidFill>
                <a:schemeClr val="tx1"/>
              </a:solidFill>
            </a:rPr>
            <a:t>Qualität</a:t>
          </a:r>
          <a:endParaRPr lang="de-CH" sz="3200" dirty="0">
            <a:solidFill>
              <a:schemeClr val="tx1"/>
            </a:solidFill>
          </a:endParaRPr>
        </a:p>
      </dgm:t>
    </dgm:pt>
    <dgm:pt modelId="{F7848279-9527-4440-BDC5-397D42D46C39}" type="parTrans" cxnId="{79FEC0CF-C591-4573-AE61-AD3C453A73FA}">
      <dgm:prSet/>
      <dgm:spPr/>
      <dgm:t>
        <a:bodyPr/>
        <a:lstStyle/>
        <a:p>
          <a:endParaRPr lang="de-CH"/>
        </a:p>
      </dgm:t>
    </dgm:pt>
    <dgm:pt modelId="{D51492E6-9942-4A3E-BF44-19AD16D23AC9}" type="sibTrans" cxnId="{79FEC0CF-C591-4573-AE61-AD3C453A73FA}">
      <dgm:prSet/>
      <dgm:spPr/>
      <dgm:t>
        <a:bodyPr/>
        <a:lstStyle/>
        <a:p>
          <a:endParaRPr lang="de-CH"/>
        </a:p>
      </dgm:t>
    </dgm:pt>
    <dgm:pt modelId="{EF954D37-FB6E-4FF3-9380-711525B721C1}">
      <dgm:prSet phldrT="[Text]"/>
      <dgm:spPr>
        <a:solidFill>
          <a:schemeClr val="bg1">
            <a:lumMod val="85000"/>
            <a:alpha val="90000"/>
          </a:schemeClr>
        </a:solidFill>
        <a:ln w="12700"/>
      </dgm:spPr>
      <dgm:t>
        <a:bodyPr/>
        <a:lstStyle/>
        <a:p>
          <a:r>
            <a:rPr lang="de-CH" b="1" dirty="0" smtClean="0"/>
            <a:t>Verarbeitungsqualität</a:t>
          </a:r>
          <a:r>
            <a:rPr lang="de-CH" dirty="0" smtClean="0"/>
            <a:t/>
          </a:r>
          <a:br>
            <a:rPr lang="de-CH" dirty="0" smtClean="0"/>
          </a:br>
          <a:r>
            <a:rPr lang="de-CH" dirty="0" smtClean="0"/>
            <a:t>(Technisch hochstehende, aktuelle Ausbildungsunterlagen und Verlegerichtlinien)</a:t>
          </a:r>
          <a:endParaRPr lang="de-CH" dirty="0"/>
        </a:p>
      </dgm:t>
    </dgm:pt>
    <dgm:pt modelId="{EB1615FE-8AE9-40E1-8266-8ACB2EE85025}" type="parTrans" cxnId="{2A0B6D49-0D68-40A0-AD39-2CC67BA4D724}">
      <dgm:prSet/>
      <dgm:spPr/>
      <dgm:t>
        <a:bodyPr/>
        <a:lstStyle/>
        <a:p>
          <a:endParaRPr lang="de-CH"/>
        </a:p>
      </dgm:t>
    </dgm:pt>
    <dgm:pt modelId="{6C0EB876-F29B-4304-84DF-B23BACEA828B}" type="sibTrans" cxnId="{2A0B6D49-0D68-40A0-AD39-2CC67BA4D724}">
      <dgm:prSet/>
      <dgm:spPr/>
      <dgm:t>
        <a:bodyPr/>
        <a:lstStyle/>
        <a:p>
          <a:endParaRPr lang="de-CH"/>
        </a:p>
      </dgm:t>
    </dgm:pt>
    <dgm:pt modelId="{767D62B1-FD3A-471C-827B-D6C317F0EFD3}">
      <dgm:prSet phldrT="[Text]"/>
      <dgm:spPr>
        <a:solidFill>
          <a:schemeClr val="bg1">
            <a:lumMod val="85000"/>
            <a:alpha val="90000"/>
          </a:schemeClr>
        </a:solidFill>
        <a:ln w="12700"/>
      </dgm:spPr>
      <dgm:t>
        <a:bodyPr/>
        <a:lstStyle/>
        <a:p>
          <a:r>
            <a:rPr lang="de-CH" b="1" dirty="0" smtClean="0"/>
            <a:t>Produktequalität</a:t>
          </a:r>
          <a:br>
            <a:rPr lang="de-CH" b="1" dirty="0" smtClean="0"/>
          </a:br>
          <a:r>
            <a:rPr lang="de-CH" dirty="0" smtClean="0"/>
            <a:t>(Güteanforderungen, Vernetzung mit Qplus und/oder SVGW)</a:t>
          </a:r>
          <a:endParaRPr lang="de-CH" dirty="0"/>
        </a:p>
      </dgm:t>
    </dgm:pt>
    <dgm:pt modelId="{365EA0F0-DFC2-4BE4-9BE0-AA3DDD204EC9}" type="parTrans" cxnId="{D6C7868C-BFDE-45FD-8962-6DB64ABFD61E}">
      <dgm:prSet/>
      <dgm:spPr/>
      <dgm:t>
        <a:bodyPr/>
        <a:lstStyle/>
        <a:p>
          <a:endParaRPr lang="de-CH"/>
        </a:p>
      </dgm:t>
    </dgm:pt>
    <dgm:pt modelId="{08508D04-9418-4FD3-8CDB-88E2C9F69456}" type="sibTrans" cxnId="{D6C7868C-BFDE-45FD-8962-6DB64ABFD61E}">
      <dgm:prSet/>
      <dgm:spPr/>
      <dgm:t>
        <a:bodyPr/>
        <a:lstStyle/>
        <a:p>
          <a:endParaRPr lang="de-CH"/>
        </a:p>
      </dgm:t>
    </dgm:pt>
    <dgm:pt modelId="{C775C902-4242-4719-A6DD-D3BADBE1A761}">
      <dgm:prSet phldrT="[Tex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CH" sz="2000" dirty="0" smtClean="0">
              <a:solidFill>
                <a:schemeClr val="tx1"/>
              </a:solidFill>
            </a:rPr>
            <a:t>Einflussnahme zu Gunsten Kunststoff Rohrsystemen</a:t>
          </a:r>
          <a:endParaRPr lang="de-CH" sz="2000" dirty="0">
            <a:solidFill>
              <a:schemeClr val="tx1"/>
            </a:solidFill>
          </a:endParaRPr>
        </a:p>
      </dgm:t>
    </dgm:pt>
    <dgm:pt modelId="{B2E5D025-A1C5-4494-BBBE-458A2A8A90A2}" type="parTrans" cxnId="{9C90E5ED-F78C-44D8-BD85-9020C4DC4454}">
      <dgm:prSet/>
      <dgm:spPr/>
      <dgm:t>
        <a:bodyPr/>
        <a:lstStyle/>
        <a:p>
          <a:endParaRPr lang="de-CH"/>
        </a:p>
      </dgm:t>
    </dgm:pt>
    <dgm:pt modelId="{38880F3E-3E42-44A5-A118-ECD357AD5AD4}" type="sibTrans" cxnId="{9C90E5ED-F78C-44D8-BD85-9020C4DC4454}">
      <dgm:prSet/>
      <dgm:spPr/>
      <dgm:t>
        <a:bodyPr/>
        <a:lstStyle/>
        <a:p>
          <a:endParaRPr lang="de-CH"/>
        </a:p>
      </dgm:t>
    </dgm:pt>
    <dgm:pt modelId="{9C26A301-AEB4-407A-B1C7-6FB6CC869C88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smtClean="0"/>
            <a:t>Kompetenzzentrum für Fragen zu Kunststoffrohrleitungssystemen</a:t>
          </a:r>
          <a:endParaRPr lang="de-CH" sz="1600" dirty="0"/>
        </a:p>
      </dgm:t>
    </dgm:pt>
    <dgm:pt modelId="{A0783DCD-B008-4326-B039-543233090299}" type="parTrans" cxnId="{A7B4AD9C-3AF1-4E46-9CA7-DE1F5E9F38BC}">
      <dgm:prSet/>
      <dgm:spPr/>
      <dgm:t>
        <a:bodyPr/>
        <a:lstStyle/>
        <a:p>
          <a:endParaRPr lang="de-CH"/>
        </a:p>
      </dgm:t>
    </dgm:pt>
    <dgm:pt modelId="{E932F2C0-F51E-45A0-8C40-1B23459B15BD}" type="sibTrans" cxnId="{A7B4AD9C-3AF1-4E46-9CA7-DE1F5E9F38BC}">
      <dgm:prSet/>
      <dgm:spPr/>
      <dgm:t>
        <a:bodyPr/>
        <a:lstStyle/>
        <a:p>
          <a:endParaRPr lang="de-CH"/>
        </a:p>
      </dgm:t>
    </dgm:pt>
    <dgm:pt modelId="{ACC52116-AE81-436A-85CC-35F5E0A2A858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smtClean="0"/>
            <a:t>Liefert Input für Grund- und Weiterbildung von Fachleuten</a:t>
          </a:r>
          <a:endParaRPr lang="de-CH" sz="1600" dirty="0"/>
        </a:p>
      </dgm:t>
    </dgm:pt>
    <dgm:pt modelId="{4C9DA4A8-3161-4F08-804B-EAE6E51C5E61}" type="parTrans" cxnId="{14EC972E-BA67-4755-98AD-3CACBB21E869}">
      <dgm:prSet/>
      <dgm:spPr/>
      <dgm:t>
        <a:bodyPr/>
        <a:lstStyle/>
        <a:p>
          <a:endParaRPr lang="de-CH"/>
        </a:p>
      </dgm:t>
    </dgm:pt>
    <dgm:pt modelId="{38F3F61E-6714-4586-B70D-6ECEE5AB4C4C}" type="sibTrans" cxnId="{14EC972E-BA67-4755-98AD-3CACBB21E869}">
      <dgm:prSet/>
      <dgm:spPr/>
      <dgm:t>
        <a:bodyPr/>
        <a:lstStyle/>
        <a:p>
          <a:endParaRPr lang="de-CH"/>
        </a:p>
      </dgm:t>
    </dgm:pt>
    <dgm:pt modelId="{CF756CE7-C029-4A89-B487-E9B3F03B17F7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smtClean="0"/>
            <a:t>Ökologie und Recycling</a:t>
          </a:r>
          <a:endParaRPr lang="de-CH" sz="1600" dirty="0"/>
        </a:p>
      </dgm:t>
    </dgm:pt>
    <dgm:pt modelId="{45E87A39-5723-41B1-AF79-A25F395D22A4}" type="parTrans" cxnId="{9D189B0A-00B2-4488-9421-A2D528FC3987}">
      <dgm:prSet/>
      <dgm:spPr/>
      <dgm:t>
        <a:bodyPr/>
        <a:lstStyle/>
        <a:p>
          <a:endParaRPr lang="de-CH"/>
        </a:p>
      </dgm:t>
    </dgm:pt>
    <dgm:pt modelId="{BD982357-04BD-483A-8D90-F379B7B9719D}" type="sibTrans" cxnId="{9D189B0A-00B2-4488-9421-A2D528FC3987}">
      <dgm:prSet/>
      <dgm:spPr/>
      <dgm:t>
        <a:bodyPr/>
        <a:lstStyle/>
        <a:p>
          <a:endParaRPr lang="de-CH"/>
        </a:p>
      </dgm:t>
    </dgm:pt>
    <dgm:pt modelId="{8DCADDCC-4342-40F5-B7D6-58007D620215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smtClean="0"/>
            <a:t>Stärkt Produkte wie c+s und Schweisserpass</a:t>
          </a:r>
          <a:endParaRPr lang="de-CH" sz="1600" dirty="0"/>
        </a:p>
      </dgm:t>
    </dgm:pt>
    <dgm:pt modelId="{CE401EE4-B01D-475F-BB67-00485AB5164E}" type="parTrans" cxnId="{FDBF1FE4-49C2-4190-A3EF-AAEF2FB27F3A}">
      <dgm:prSet/>
      <dgm:spPr/>
      <dgm:t>
        <a:bodyPr/>
        <a:lstStyle/>
        <a:p>
          <a:endParaRPr lang="de-CH"/>
        </a:p>
      </dgm:t>
    </dgm:pt>
    <dgm:pt modelId="{2BA325A4-70F0-404E-9BDC-60F1AA8DEA55}" type="sibTrans" cxnId="{FDBF1FE4-49C2-4190-A3EF-AAEF2FB27F3A}">
      <dgm:prSet/>
      <dgm:spPr/>
      <dgm:t>
        <a:bodyPr/>
        <a:lstStyle/>
        <a:p>
          <a:endParaRPr lang="de-CH"/>
        </a:p>
      </dgm:t>
    </dgm:pt>
    <dgm:pt modelId="{7BECB07C-395B-4FB1-9B01-D427FAEFD1CB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smtClean="0"/>
            <a:t>Sucht enge Zusammenarbeit mit anderen Organisationen (SwissPlastics, SVGW, VSA, SBV, SNV, SIA etc.)</a:t>
          </a:r>
          <a:endParaRPr lang="de-CH" sz="1600" dirty="0"/>
        </a:p>
      </dgm:t>
    </dgm:pt>
    <dgm:pt modelId="{F18599D4-E0C4-4739-8FB9-7018AD0DE371}" type="parTrans" cxnId="{F3FE3554-8CDF-4493-A7F5-05BE5B82CFCF}">
      <dgm:prSet/>
      <dgm:spPr/>
      <dgm:t>
        <a:bodyPr/>
        <a:lstStyle/>
        <a:p>
          <a:endParaRPr lang="de-CH"/>
        </a:p>
      </dgm:t>
    </dgm:pt>
    <dgm:pt modelId="{92B915BC-87B5-40F2-8008-3F06D646CB03}" type="sibTrans" cxnId="{F3FE3554-8CDF-4493-A7F5-05BE5B82CFCF}">
      <dgm:prSet/>
      <dgm:spPr/>
      <dgm:t>
        <a:bodyPr/>
        <a:lstStyle/>
        <a:p>
          <a:endParaRPr lang="de-CH"/>
        </a:p>
      </dgm:t>
    </dgm:pt>
    <dgm:pt modelId="{93BB7230-32F5-482C-83B3-726ED1805036}">
      <dgm:prSet phldrT="[Text]" custT="1"/>
      <dgm:spPr>
        <a:solidFill>
          <a:schemeClr val="bg1">
            <a:lumMod val="85000"/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de-CH" sz="1600" dirty="0" smtClean="0"/>
            <a:t>Verfolgt die Aktivitäten der TEPPFA und des KRV</a:t>
          </a:r>
          <a:endParaRPr lang="de-CH" sz="1600" dirty="0"/>
        </a:p>
      </dgm:t>
    </dgm:pt>
    <dgm:pt modelId="{A97A9C8A-3937-4702-A09D-E88F36084C73}" type="parTrans" cxnId="{4302CAA3-40F1-47B9-AE0D-425B7FAA5395}">
      <dgm:prSet/>
      <dgm:spPr/>
      <dgm:t>
        <a:bodyPr/>
        <a:lstStyle/>
        <a:p>
          <a:endParaRPr lang="de-CH"/>
        </a:p>
      </dgm:t>
    </dgm:pt>
    <dgm:pt modelId="{60AC78D0-996C-41BD-A297-C1BFD52643B3}" type="sibTrans" cxnId="{4302CAA3-40F1-47B9-AE0D-425B7FAA5395}">
      <dgm:prSet/>
      <dgm:spPr/>
      <dgm:t>
        <a:bodyPr/>
        <a:lstStyle/>
        <a:p>
          <a:endParaRPr lang="de-CH"/>
        </a:p>
      </dgm:t>
    </dgm:pt>
    <dgm:pt modelId="{A9D251D1-C943-42C9-90D7-3BFE32C7F150}" type="pres">
      <dgm:prSet presAssocID="{A7D8A825-A1EB-435F-8EF2-0CC1A42E8B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4B2B6695-2E85-4071-8AD8-5A4F4FC315A4}" type="pres">
      <dgm:prSet presAssocID="{6DE2F541-FF59-473A-AC0A-9C362BE8090B}" presName="linNode" presStyleCnt="0"/>
      <dgm:spPr/>
    </dgm:pt>
    <dgm:pt modelId="{72A2ACF4-5BF9-47B8-8CDE-908588FC4E62}" type="pres">
      <dgm:prSet presAssocID="{6DE2F541-FF59-473A-AC0A-9C362BE8090B}" presName="parentShp" presStyleLbl="node1" presStyleIdx="0" presStyleCnt="2" custScaleX="82203" custLinFactNeighborX="-2082" custLinFactNeighborY="-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825C0F-1695-47B2-AD7F-D02EE0B5266F}" type="pres">
      <dgm:prSet presAssocID="{6DE2F541-FF59-473A-AC0A-9C362BE8090B}" presName="childShp" presStyleLbl="bgAccFollowNode1" presStyleIdx="0" presStyleCnt="2" custScaleX="102599" custLinFactNeighborX="-161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64BA9AE-3CA6-41AD-BFAC-1393E3F8C9B0}" type="pres">
      <dgm:prSet presAssocID="{D51492E6-9942-4A3E-BF44-19AD16D23AC9}" presName="spacing" presStyleCnt="0"/>
      <dgm:spPr/>
    </dgm:pt>
    <dgm:pt modelId="{769D9692-5B31-45B8-9A2D-717333328E1A}" type="pres">
      <dgm:prSet presAssocID="{C775C902-4242-4719-A6DD-D3BADBE1A761}" presName="linNode" presStyleCnt="0"/>
      <dgm:spPr/>
    </dgm:pt>
    <dgm:pt modelId="{7EE59E6F-22B3-43ED-B501-46EB2305A875}" type="pres">
      <dgm:prSet presAssocID="{C775C902-4242-4719-A6DD-D3BADBE1A761}" presName="parentShp" presStyleLbl="node1" presStyleIdx="1" presStyleCnt="2" custScaleX="82137" custLinFactNeighborX="-2087" custLinFactNeighborY="-72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0B6AA6-0985-43CF-A4EE-4D45212A2673}" type="pres">
      <dgm:prSet presAssocID="{C775C902-4242-4719-A6DD-D3BADBE1A761}" presName="childShp" presStyleLbl="bgAccFollowNode1" presStyleIdx="1" presStyleCnt="2" custScaleX="102599" custScaleY="180404" custLinFactNeighborX="-1615" custLinFactNeighborY="-85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667731C-C47A-4831-AA79-56D5E893610B}" type="presOf" srcId="{9C26A301-AEB4-407A-B1C7-6FB6CC869C88}" destId="{6F0B6AA6-0985-43CF-A4EE-4D45212A2673}" srcOrd="0" destOrd="0" presId="urn:microsoft.com/office/officeart/2005/8/layout/vList6"/>
    <dgm:cxn modelId="{79FEC0CF-C591-4573-AE61-AD3C453A73FA}" srcId="{A7D8A825-A1EB-435F-8EF2-0CC1A42E8B92}" destId="{6DE2F541-FF59-473A-AC0A-9C362BE8090B}" srcOrd="0" destOrd="0" parTransId="{F7848279-9527-4440-BDC5-397D42D46C39}" sibTransId="{D51492E6-9942-4A3E-BF44-19AD16D23AC9}"/>
    <dgm:cxn modelId="{E17EF543-3FA8-4113-9DC7-992764AA2ED8}" type="presOf" srcId="{EF954D37-FB6E-4FF3-9380-711525B721C1}" destId="{8A825C0F-1695-47B2-AD7F-D02EE0B5266F}" srcOrd="0" destOrd="0" presId="urn:microsoft.com/office/officeart/2005/8/layout/vList6"/>
    <dgm:cxn modelId="{9D189B0A-00B2-4488-9421-A2D528FC3987}" srcId="{C775C902-4242-4719-A6DD-D3BADBE1A761}" destId="{CF756CE7-C029-4A89-B487-E9B3F03B17F7}" srcOrd="2" destOrd="0" parTransId="{45E87A39-5723-41B1-AF79-A25F395D22A4}" sibTransId="{BD982357-04BD-483A-8D90-F379B7B9719D}"/>
    <dgm:cxn modelId="{77955E77-3BE7-46C1-9FF4-3C2B9F533F75}" type="presOf" srcId="{767D62B1-FD3A-471C-827B-D6C317F0EFD3}" destId="{8A825C0F-1695-47B2-AD7F-D02EE0B5266F}" srcOrd="0" destOrd="1" presId="urn:microsoft.com/office/officeart/2005/8/layout/vList6"/>
    <dgm:cxn modelId="{4302CAA3-40F1-47B9-AE0D-425B7FAA5395}" srcId="{C775C902-4242-4719-A6DD-D3BADBE1A761}" destId="{93BB7230-32F5-482C-83B3-726ED1805036}" srcOrd="5" destOrd="0" parTransId="{A97A9C8A-3937-4702-A09D-E88F36084C73}" sibTransId="{60AC78D0-996C-41BD-A297-C1BFD52643B3}"/>
    <dgm:cxn modelId="{D0F71CB4-0A13-4AB6-93F6-7813EAE34D0E}" type="presOf" srcId="{A7D8A825-A1EB-435F-8EF2-0CC1A42E8B92}" destId="{A9D251D1-C943-42C9-90D7-3BFE32C7F150}" srcOrd="0" destOrd="0" presId="urn:microsoft.com/office/officeart/2005/8/layout/vList6"/>
    <dgm:cxn modelId="{9C90E5ED-F78C-44D8-BD85-9020C4DC4454}" srcId="{A7D8A825-A1EB-435F-8EF2-0CC1A42E8B92}" destId="{C775C902-4242-4719-A6DD-D3BADBE1A761}" srcOrd="1" destOrd="0" parTransId="{B2E5D025-A1C5-4494-BBBE-458A2A8A90A2}" sibTransId="{38880F3E-3E42-44A5-A118-ECD357AD5AD4}"/>
    <dgm:cxn modelId="{A7B4AD9C-3AF1-4E46-9CA7-DE1F5E9F38BC}" srcId="{C775C902-4242-4719-A6DD-D3BADBE1A761}" destId="{9C26A301-AEB4-407A-B1C7-6FB6CC869C88}" srcOrd="0" destOrd="0" parTransId="{A0783DCD-B008-4326-B039-543233090299}" sibTransId="{E932F2C0-F51E-45A0-8C40-1B23459B15BD}"/>
    <dgm:cxn modelId="{14EC972E-BA67-4755-98AD-3CACBB21E869}" srcId="{C775C902-4242-4719-A6DD-D3BADBE1A761}" destId="{ACC52116-AE81-436A-85CC-35F5E0A2A858}" srcOrd="1" destOrd="0" parTransId="{4C9DA4A8-3161-4F08-804B-EAE6E51C5E61}" sibTransId="{38F3F61E-6714-4586-B70D-6ECEE5AB4C4C}"/>
    <dgm:cxn modelId="{AA564A66-C0B6-43C1-BD2F-D4F317AE7B42}" type="presOf" srcId="{ACC52116-AE81-436A-85CC-35F5E0A2A858}" destId="{6F0B6AA6-0985-43CF-A4EE-4D45212A2673}" srcOrd="0" destOrd="1" presId="urn:microsoft.com/office/officeart/2005/8/layout/vList6"/>
    <dgm:cxn modelId="{E1BA9DB4-5A7F-4F2E-9D6B-1713F6D39DBF}" type="presOf" srcId="{8DCADDCC-4342-40F5-B7D6-58007D620215}" destId="{6F0B6AA6-0985-43CF-A4EE-4D45212A2673}" srcOrd="0" destOrd="3" presId="urn:microsoft.com/office/officeart/2005/8/layout/vList6"/>
    <dgm:cxn modelId="{31F38303-1420-4585-90A0-06B1C8833686}" type="presOf" srcId="{93BB7230-32F5-482C-83B3-726ED1805036}" destId="{6F0B6AA6-0985-43CF-A4EE-4D45212A2673}" srcOrd="0" destOrd="5" presId="urn:microsoft.com/office/officeart/2005/8/layout/vList6"/>
    <dgm:cxn modelId="{8C6B6EA2-93B0-482A-B894-76F574471CD2}" type="presOf" srcId="{6DE2F541-FF59-473A-AC0A-9C362BE8090B}" destId="{72A2ACF4-5BF9-47B8-8CDE-908588FC4E62}" srcOrd="0" destOrd="0" presId="urn:microsoft.com/office/officeart/2005/8/layout/vList6"/>
    <dgm:cxn modelId="{FDBF1FE4-49C2-4190-A3EF-AAEF2FB27F3A}" srcId="{C775C902-4242-4719-A6DD-D3BADBE1A761}" destId="{8DCADDCC-4342-40F5-B7D6-58007D620215}" srcOrd="3" destOrd="0" parTransId="{CE401EE4-B01D-475F-BB67-00485AB5164E}" sibTransId="{2BA325A4-70F0-404E-9BDC-60F1AA8DEA55}"/>
    <dgm:cxn modelId="{0B4B8654-0F3F-4191-9E23-AB9D8FE6A56C}" type="presOf" srcId="{C775C902-4242-4719-A6DD-D3BADBE1A761}" destId="{7EE59E6F-22B3-43ED-B501-46EB2305A875}" srcOrd="0" destOrd="0" presId="urn:microsoft.com/office/officeart/2005/8/layout/vList6"/>
    <dgm:cxn modelId="{7DC40D37-5381-4F91-853F-1B97278F1247}" type="presOf" srcId="{7BECB07C-395B-4FB1-9B01-D427FAEFD1CB}" destId="{6F0B6AA6-0985-43CF-A4EE-4D45212A2673}" srcOrd="0" destOrd="4" presId="urn:microsoft.com/office/officeart/2005/8/layout/vList6"/>
    <dgm:cxn modelId="{D6C7868C-BFDE-45FD-8962-6DB64ABFD61E}" srcId="{6DE2F541-FF59-473A-AC0A-9C362BE8090B}" destId="{767D62B1-FD3A-471C-827B-D6C317F0EFD3}" srcOrd="1" destOrd="0" parTransId="{365EA0F0-DFC2-4BE4-9BE0-AA3DDD204EC9}" sibTransId="{08508D04-9418-4FD3-8CDB-88E2C9F69456}"/>
    <dgm:cxn modelId="{2A0B6D49-0D68-40A0-AD39-2CC67BA4D724}" srcId="{6DE2F541-FF59-473A-AC0A-9C362BE8090B}" destId="{EF954D37-FB6E-4FF3-9380-711525B721C1}" srcOrd="0" destOrd="0" parTransId="{EB1615FE-8AE9-40E1-8266-8ACB2EE85025}" sibTransId="{6C0EB876-F29B-4304-84DF-B23BACEA828B}"/>
    <dgm:cxn modelId="{F3FE3554-8CDF-4493-A7F5-05BE5B82CFCF}" srcId="{C775C902-4242-4719-A6DD-D3BADBE1A761}" destId="{7BECB07C-395B-4FB1-9B01-D427FAEFD1CB}" srcOrd="4" destOrd="0" parTransId="{F18599D4-E0C4-4739-8FB9-7018AD0DE371}" sibTransId="{92B915BC-87B5-40F2-8008-3F06D646CB03}"/>
    <dgm:cxn modelId="{CB277BCD-43B6-43B7-AB36-409867644397}" type="presOf" srcId="{CF756CE7-C029-4A89-B487-E9B3F03B17F7}" destId="{6F0B6AA6-0985-43CF-A4EE-4D45212A2673}" srcOrd="0" destOrd="2" presId="urn:microsoft.com/office/officeart/2005/8/layout/vList6"/>
    <dgm:cxn modelId="{6F90162B-79B4-4394-A5FB-E57099E8E6F3}" type="presParOf" srcId="{A9D251D1-C943-42C9-90D7-3BFE32C7F150}" destId="{4B2B6695-2E85-4071-8AD8-5A4F4FC315A4}" srcOrd="0" destOrd="0" presId="urn:microsoft.com/office/officeart/2005/8/layout/vList6"/>
    <dgm:cxn modelId="{ADB03630-C762-40AE-A4D7-37FEAB55A044}" type="presParOf" srcId="{4B2B6695-2E85-4071-8AD8-5A4F4FC315A4}" destId="{72A2ACF4-5BF9-47B8-8CDE-908588FC4E62}" srcOrd="0" destOrd="0" presId="urn:microsoft.com/office/officeart/2005/8/layout/vList6"/>
    <dgm:cxn modelId="{ED7D74AF-9449-49D9-A23B-5D778FEB8334}" type="presParOf" srcId="{4B2B6695-2E85-4071-8AD8-5A4F4FC315A4}" destId="{8A825C0F-1695-47B2-AD7F-D02EE0B5266F}" srcOrd="1" destOrd="0" presId="urn:microsoft.com/office/officeart/2005/8/layout/vList6"/>
    <dgm:cxn modelId="{8312A406-5050-4C1F-9EDC-D25099A8F010}" type="presParOf" srcId="{A9D251D1-C943-42C9-90D7-3BFE32C7F150}" destId="{364BA9AE-3CA6-41AD-BFAC-1393E3F8C9B0}" srcOrd="1" destOrd="0" presId="urn:microsoft.com/office/officeart/2005/8/layout/vList6"/>
    <dgm:cxn modelId="{9647B06C-298E-4074-B85F-6FA3DCAED6A9}" type="presParOf" srcId="{A9D251D1-C943-42C9-90D7-3BFE32C7F150}" destId="{769D9692-5B31-45B8-9A2D-717333328E1A}" srcOrd="2" destOrd="0" presId="urn:microsoft.com/office/officeart/2005/8/layout/vList6"/>
    <dgm:cxn modelId="{9084DC57-F582-46ED-B9B7-EB3BBD4EA023}" type="presParOf" srcId="{769D9692-5B31-45B8-9A2D-717333328E1A}" destId="{7EE59E6F-22B3-43ED-B501-46EB2305A875}" srcOrd="0" destOrd="0" presId="urn:microsoft.com/office/officeart/2005/8/layout/vList6"/>
    <dgm:cxn modelId="{DEB1AE8D-7E45-457A-BBAB-901F6D25096C}" type="presParOf" srcId="{769D9692-5B31-45B8-9A2D-717333328E1A}" destId="{6F0B6AA6-0985-43CF-A4EE-4D45212A26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25C0F-1695-47B2-AD7F-D02EE0B5266F}">
      <dsp:nvSpPr>
        <dsp:cNvPr id="0" name=""/>
        <dsp:cNvSpPr/>
      </dsp:nvSpPr>
      <dsp:spPr>
        <a:xfrm>
          <a:off x="3277908" y="843"/>
          <a:ext cx="5762600" cy="182487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b="1" kern="1200" dirty="0" smtClean="0"/>
            <a:t>Verarbeitungsqualität</a:t>
          </a:r>
          <a:r>
            <a:rPr lang="de-CH" sz="1600" kern="1200" dirty="0" smtClean="0"/>
            <a:t/>
          </a:r>
          <a:br>
            <a:rPr lang="de-CH" sz="1600" kern="1200" dirty="0" smtClean="0"/>
          </a:br>
          <a:r>
            <a:rPr lang="de-CH" sz="1600" kern="1200" dirty="0" smtClean="0"/>
            <a:t>(Technisch hochstehende, aktuelle Ausbildungsunterlagen und Verlegerichtlinien)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b="1" kern="1200" dirty="0" smtClean="0"/>
            <a:t>Produktequalität</a:t>
          </a:r>
          <a:br>
            <a:rPr lang="de-CH" sz="1600" b="1" kern="1200" dirty="0" smtClean="0"/>
          </a:br>
          <a:r>
            <a:rPr lang="de-CH" sz="1600" kern="1200" dirty="0" smtClean="0"/>
            <a:t>(Güteanforderungen, Vernetzung mit Qplus und/oder SVGW)</a:t>
          </a:r>
          <a:endParaRPr lang="de-CH" sz="1600" kern="1200" dirty="0"/>
        </a:p>
      </dsp:txBody>
      <dsp:txXfrm>
        <a:off x="3277908" y="228953"/>
        <a:ext cx="5078271" cy="1368658"/>
      </dsp:txXfrm>
    </dsp:sp>
    <dsp:sp modelId="{72A2ACF4-5BF9-47B8-8CDE-908588FC4E62}">
      <dsp:nvSpPr>
        <dsp:cNvPr id="0" name=""/>
        <dsp:cNvSpPr/>
      </dsp:nvSpPr>
      <dsp:spPr>
        <a:xfrm>
          <a:off x="143270" y="4"/>
          <a:ext cx="3078022" cy="182487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73050" algn="l"/>
            </a:tabLst>
          </a:pPr>
          <a:r>
            <a:rPr lang="de-CH" sz="3200" kern="1200" dirty="0" smtClean="0">
              <a:solidFill>
                <a:schemeClr val="tx1"/>
              </a:solidFill>
            </a:rPr>
            <a:t>Qualität</a:t>
          </a:r>
          <a:endParaRPr lang="de-CH" sz="3200" kern="1200" dirty="0">
            <a:solidFill>
              <a:schemeClr val="tx1"/>
            </a:solidFill>
          </a:endParaRPr>
        </a:p>
      </dsp:txBody>
      <dsp:txXfrm>
        <a:off x="232353" y="89087"/>
        <a:ext cx="2899856" cy="1646712"/>
      </dsp:txXfrm>
    </dsp:sp>
    <dsp:sp modelId="{6F0B6AA6-0985-43CF-A4EE-4D45212A2673}">
      <dsp:nvSpPr>
        <dsp:cNvPr id="0" name=""/>
        <dsp:cNvSpPr/>
      </dsp:nvSpPr>
      <dsp:spPr>
        <a:xfrm>
          <a:off x="3277894" y="1852858"/>
          <a:ext cx="5756972" cy="329215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Kompetenzzentrum für Fragen zu Kunststoffrohrleitungssystemen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Liefert Input für Grund- und Weiterbildung von Fachleuten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Ökologie und Recycling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Stärkt Produkte wie c+s und Schweisserpass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Sucht enge Zusammenarbeit mit anderen Organisationen (SwissPlastics, SVGW, VSA, SBV, SNV, SIA etc.)</a:t>
          </a:r>
          <a:endParaRPr lang="de-CH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600" kern="1200" dirty="0" smtClean="0"/>
            <a:t>Verfolgt die Aktivitäten der TEPPFA und des KRV</a:t>
          </a:r>
          <a:endParaRPr lang="de-CH" sz="1600" kern="1200" dirty="0"/>
        </a:p>
      </dsp:txBody>
      <dsp:txXfrm>
        <a:off x="3277894" y="2264377"/>
        <a:ext cx="4522414" cy="2469116"/>
      </dsp:txXfrm>
    </dsp:sp>
    <dsp:sp modelId="{7EE59E6F-22B3-43ED-B501-46EB2305A875}">
      <dsp:nvSpPr>
        <dsp:cNvPr id="0" name=""/>
        <dsp:cNvSpPr/>
      </dsp:nvSpPr>
      <dsp:spPr>
        <a:xfrm>
          <a:off x="148655" y="2609270"/>
          <a:ext cx="3072547" cy="182487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chemeClr val="tx1"/>
              </a:solidFill>
            </a:rPr>
            <a:t>Einflussnahme zu Gunsten Kunststoff Rohrsystemen</a:t>
          </a:r>
          <a:endParaRPr lang="de-CH" sz="2000" kern="1200" dirty="0">
            <a:solidFill>
              <a:schemeClr val="tx1"/>
            </a:solidFill>
          </a:endParaRPr>
        </a:p>
      </dsp:txBody>
      <dsp:txXfrm>
        <a:off x="237738" y="2698353"/>
        <a:ext cx="2894381" cy="164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3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86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de-DE" sz="1200">
                <a:latin typeface="Arial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50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2018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de-DE" sz="1200">
                <a:latin typeface="Arial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de-DE" dirty="0"/>
              <a:t>Peter Stauffer</a:t>
            </a:r>
          </a:p>
        </p:txBody>
      </p:sp>
    </p:spTree>
    <p:extLst>
      <p:ext uri="{BB962C8B-B14F-4D97-AF65-F5344CB8AC3E}">
        <p14:creationId xmlns:p14="http://schemas.microsoft.com/office/powerpoint/2010/main" val="22799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160259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58329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3590" y="9873215"/>
            <a:ext cx="2944085" cy="5204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BF8B82-0B64-492A-8DD1-DD8EEA16207B}" type="slidenum">
              <a:rPr lang="de-DE" altLang="de-DE" sz="1100">
                <a:latin typeface="Times New Roman" panose="02020603050405020304" pitchFamily="18" charset="0"/>
              </a:rPr>
              <a:pPr/>
              <a:t>4</a:t>
            </a:fld>
            <a:endParaRPr lang="de-DE" altLang="de-DE" sz="11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36258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7788" y="9094788"/>
            <a:ext cx="2970212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BF8B82-0B64-492A-8DD1-DD8EEA16207B}" type="slidenum">
              <a:rPr lang="de-DE" altLang="de-DE" sz="1100">
                <a:latin typeface="Times New Roman" panose="02020603050405020304" pitchFamily="18" charset="0"/>
              </a:rPr>
              <a:pPr/>
              <a:t>5</a:t>
            </a:fld>
            <a:endParaRPr lang="de-DE" altLang="de-DE" sz="11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8406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de-DE" altLang="de-DE" sz="1200" dirty="0" smtClean="0"/>
              <a:t>Zusammenschluss von in der Schweiz domizilierten</a:t>
            </a:r>
            <a:br>
              <a:rPr lang="de-DE" altLang="de-DE" sz="1200" dirty="0" smtClean="0"/>
            </a:br>
            <a:r>
              <a:rPr lang="de-DE" altLang="de-DE" sz="1200" dirty="0" smtClean="0"/>
              <a:t>- Herstellern</a:t>
            </a:r>
            <a:br>
              <a:rPr lang="de-DE" altLang="de-DE" sz="1200" dirty="0" smtClean="0"/>
            </a:br>
            <a:r>
              <a:rPr lang="de-DE" altLang="de-DE" sz="1200" dirty="0" smtClean="0"/>
              <a:t>- Werksvertretern ausländischer Hersteller von Kunststoff-Rohren und –Rohrleitungsteilen</a:t>
            </a:r>
            <a:endParaRPr lang="de-CH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98888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52019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de-DE" sz="1200" dirty="0">
                <a:latin typeface="Arial" charset="0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11575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50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37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392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37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7788" y="9094788"/>
            <a:ext cx="2970212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7BA5F-B8B0-4CCA-AAB1-E8195092D6EC}" type="slidenum">
              <a:rPr lang="de-DE" altLang="de-DE" sz="1100">
                <a:latin typeface="Times New Roman" panose="02020603050405020304" pitchFamily="18" charset="0"/>
              </a:rPr>
              <a:pPr/>
              <a:t>13</a:t>
            </a:fld>
            <a:endParaRPr lang="de-DE" altLang="de-DE" sz="110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55703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632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079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37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403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41805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434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15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4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lastics_21stC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23415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313599"/>
            <a:ext cx="6946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908050"/>
            <a:ext cx="86756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1033" name="Picture 9" descr="VKR (ohne Text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38100"/>
            <a:ext cx="1692275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file:///C:\Daten\gesch&#228;ftlich\Kundendaten\VKR\Verlegerichtlinien\Dokumente\Bilder\Icon_Anlagen%20Verlegeleitfaden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file:///C:\Daten\gesch&#228;ftlich\Kundendaten\VKR\Verlegerichtlinien\Dokumente\Bilder\Icon_Anlagen%20Planungsgrundlagen.png" TargetMode="Externa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r.ch/rl02/warum_PE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kr.ch/rl02/Verlegeleitfaden" TargetMode="External"/><Relationship Id="rId4" Type="http://schemas.openxmlformats.org/officeDocument/2006/relationships/hyperlink" Target="http://www.vkr.ch/rl02/Planungsgrundlag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h/url?sa=i&amp;rct=j&amp;q=&amp;esrc=s&amp;source=images&amp;cd=&amp;cad=rja&amp;uact=8&amp;ved=0ahUKEwjRoZrFsfTLAhXIORQKHdNtDzQQjRwIBw&amp;url=http://www.brunnenmeister.ch/&amp;psig=AFQjCNHg2ja_omhjWZdANhGBwfS7BziFFQ&amp;ust=1459838820035050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sel-ingtech.de/pdf/restlebensdauer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Daten\gesch&#228;ftlich\Kundendaten\VKR\Dokumente\1%20Bilder\Sammlung\EA_01_PPT_VKR_Rohre.jpg" TargetMode="External"/><Relationship Id="rId13" Type="http://schemas.openxmlformats.org/officeDocument/2006/relationships/hyperlink" Target="http://www.google.ch/url?sa=i&amp;rct=j&amp;q=&amp;esrc=s&amp;source=images&amp;cd=&amp;cad=rja&amp;uact=8&amp;ved=0ahUKEwj31omNsfTLAhXIPRQKHcifCRYQjRwIBw&amp;url=http://www.vkr.ch/de/ueber-uns/partner/&amp;bvm=bv.118443451,d.d24&amp;psig=AFQjCNEKoSSUP5HZtKcspxiKt2ltVfVqBg&amp;ust=1459838696300159" TargetMode="External"/><Relationship Id="rId18" Type="http://schemas.openxmlformats.org/officeDocument/2006/relationships/hyperlink" Target="http://www.google.ch/url?sa=i&amp;rct=j&amp;q=&amp;esrc=s&amp;source=images&amp;cd=&amp;cad=rja&amp;uact=8&amp;ved=0ahUKEwjq6O-2svTLAhVHuBQKHdYNC38QjRwIBw&amp;url=http://www.burri.world/de/partner&amp;bvm=bv.118443451,d.d24&amp;psig=AFQjCNFwn1y0ac6SVD7R5ecijhmezRUn8Q&amp;ust=1459839058585865" TargetMode="External"/><Relationship Id="rId3" Type="http://schemas.openxmlformats.org/officeDocument/2006/relationships/hyperlink" Target="http://www.google.ch/url?sa=i&amp;rct=j&amp;q=&amp;esrc=s&amp;source=images&amp;cd=&amp;cad=rja&amp;uact=8&amp;ved=0ahUKEwjOxuKw3PTLAhWBvxoKHbbDD_kQjRwIBw&amp;url=http://www.strom.ch/&amp;psig=AFQjCNGuCVQh2RFFU4L8xytLT0hVJGnlog&amp;ust=1459850316942171" TargetMode="External"/><Relationship Id="rId21" Type="http://schemas.openxmlformats.org/officeDocument/2006/relationships/image" Target="../media/image4.jpeg"/><Relationship Id="rId7" Type="http://schemas.openxmlformats.org/officeDocument/2006/relationships/image" Target="../media/image35.jpeg"/><Relationship Id="rId12" Type="http://schemas.openxmlformats.org/officeDocument/2006/relationships/image" Target="../media/image37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jpeg"/><Relationship Id="rId20" Type="http://schemas.openxmlformats.org/officeDocument/2006/relationships/hyperlink" Target="http://www.google.ch/url?sa=i&amp;rct=j&amp;q=&amp;esrc=s&amp;source=images&amp;cd=&amp;cad=rja&amp;uact=8&amp;ved=0ahUKEwjRoZrFsfTLAhXIORQKHdNtDzQQjRwIBw&amp;url=http://www.brunnenmeister.ch/&amp;psig=AFQjCNHg2ja_omhjWZdANhGBwfS7BziFFQ&amp;ust=145983882003505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Daten\gesch&#228;ftlich\Kundendaten\VKR\Dokumente\1%20Bilder\Sammlung\EA_01_PPT_KATZ.png" TargetMode="External"/><Relationship Id="rId11" Type="http://schemas.openxmlformats.org/officeDocument/2006/relationships/hyperlink" Target="http://www.google.ch/url?sa=i&amp;rct=j&amp;q=&amp;esrc=s&amp;source=images&amp;cd=&amp;cad=rja&amp;uact=8&amp;ved=0ahUKEwiGkp3-sPTLAhWHbxQKHQ3bB2kQjRwIBw&amp;url=http://www.swisswaterpartnership.ch/item/svgwssige/&amp;bvm=bv.118443451,d.d24&amp;psig=AFQjCNE3zw7vTv2AUYs6xfZRpwU-TOpxXA&amp;ust=1459838669330992" TargetMode="External"/><Relationship Id="rId5" Type="http://schemas.openxmlformats.org/officeDocument/2006/relationships/image" Target="../media/image34.png"/><Relationship Id="rId15" Type="http://schemas.openxmlformats.org/officeDocument/2006/relationships/hyperlink" Target="http://www.google.ch/url?sa=i&amp;rct=j&amp;q=&amp;esrc=s&amp;source=images&amp;cd=&amp;cad=rja&amp;uact=8&amp;ved=0ahUKEwiuh6rksfTLAhVEchQKHeMsDMEQjRwIBw&amp;url=http://www.swisswaterpartnership.ch/item/vsa/&amp;psig=AFQjCNHmH9z_NYIeTmU4ZP2eItAqGkfqPg&amp;ust=1459838885539817" TargetMode="External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image" Target="../media/image33.jpeg"/><Relationship Id="rId9" Type="http://schemas.openxmlformats.org/officeDocument/2006/relationships/hyperlink" Target="http://www.google.ch/url?sa=i&amp;rct=j&amp;q=&amp;esrc=s&amp;source=images&amp;cd=&amp;cad=rja&amp;uact=8&amp;ved=0ahUKEwi_76vwsPTLAhXD0xQKHfTfC2QQjRwIBw&amp;url=http://www.meier-kopp.ch/ueber-uns/partner-sowie-mitgliedschaften/&amp;psig=AFQjCNG3XjXL93IKDfsofNficHvUB1g9Mw&amp;ust=1459838614503487" TargetMode="External"/><Relationship Id="rId1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6051" y="260648"/>
            <a:ext cx="839040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sz="3600" b="1" kern="0" dirty="0">
              <a:latin typeface="+mj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0636"/>
            <a:ext cx="4080044" cy="57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r>
              <a:rPr lang="de-CH" sz="2400" dirty="0" smtClean="0"/>
              <a:t>Kurzvorstellung VKR</a:t>
            </a:r>
          </a:p>
          <a:p>
            <a:r>
              <a:rPr lang="de-CH" sz="2400" dirty="0" smtClean="0">
                <a:solidFill>
                  <a:srgbClr val="FF0000"/>
                </a:solidFill>
              </a:rPr>
              <a:t>Ausgangslage</a:t>
            </a:r>
            <a:endParaRPr lang="de-CH" sz="2000" dirty="0">
              <a:solidFill>
                <a:srgbClr val="FF0000"/>
              </a:solidFill>
            </a:endParaRPr>
          </a:p>
          <a:p>
            <a:r>
              <a:rPr lang="de-CH" sz="2400" dirty="0" smtClean="0"/>
              <a:t>Konzept RL02-2017</a:t>
            </a:r>
          </a:p>
        </p:txBody>
      </p:sp>
    </p:spTree>
    <p:extLst>
      <p:ext uri="{BB962C8B-B14F-4D97-AF65-F5344CB8AC3E}">
        <p14:creationId xmlns:p14="http://schemas.microsoft.com/office/powerpoint/2010/main" val="299370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Kursunterlagen / Technische Dokumentationen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4525963"/>
          </a:xfrm>
        </p:spPr>
        <p:txBody>
          <a:bodyPr/>
          <a:lstStyle/>
          <a:p>
            <a:r>
              <a:rPr lang="de-CH" dirty="0" smtClean="0"/>
              <a:t>Die VKR Ausbildungsunterlagen wurden in den letzten 3 Jahren grundlegend überarbeitet, aktualisiert und in 3 Landessprachen übersetzt</a:t>
            </a:r>
          </a:p>
          <a:p>
            <a:pPr lvl="1"/>
            <a:r>
              <a:rPr lang="de-CH" dirty="0" smtClean="0"/>
              <a:t>Ordner für Grundausbildung</a:t>
            </a:r>
          </a:p>
          <a:p>
            <a:pPr lvl="1"/>
            <a:r>
              <a:rPr lang="de-CH" dirty="0" smtClean="0"/>
              <a:t>Kurzhandbuch für Verlängerungsausbildung</a:t>
            </a:r>
          </a:p>
          <a:p>
            <a:pPr lvl="1"/>
            <a:r>
              <a:rPr lang="de-CH" dirty="0" smtClean="0"/>
              <a:t>Präsentationen, Lernhilfen und Prüfungsunterlagen</a:t>
            </a:r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0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416">
            <a:off x="660048" y="2068426"/>
            <a:ext cx="3901628" cy="5489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59879"/>
            <a:ext cx="6946900" cy="504825"/>
          </a:xfrm>
        </p:spPr>
        <p:txBody>
          <a:bodyPr/>
          <a:lstStyle/>
          <a:p>
            <a:pPr marL="4763" lvl="1" indent="0">
              <a:tabLst>
                <a:tab pos="6638925" algn="l"/>
              </a:tabLst>
            </a:pPr>
            <a:r>
              <a:rPr lang="de-CH" sz="2400" dirty="0"/>
              <a:t>Überarbeitung der </a:t>
            </a:r>
            <a:r>
              <a:rPr lang="de-CH" sz="2400" dirty="0" err="1"/>
              <a:t>Verlegerichtlinien</a:t>
            </a:r>
            <a:r>
              <a:rPr lang="de-CH" sz="2400" dirty="0"/>
              <a:t> RL02 und RL03 </a:t>
            </a:r>
            <a:r>
              <a:rPr lang="de-CH" sz="2400" dirty="0" smtClean="0"/>
              <a:t>angezeigt</a:t>
            </a:r>
            <a:endParaRPr lang="de-CH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980728"/>
            <a:ext cx="8640959" cy="5145435"/>
          </a:xfrm>
        </p:spPr>
        <p:txBody>
          <a:bodyPr/>
          <a:lstStyle/>
          <a:p>
            <a:pPr marL="0" indent="0">
              <a:buNone/>
              <a:tabLst>
                <a:tab pos="6638925" algn="l"/>
              </a:tabLst>
            </a:pPr>
            <a:endParaRPr lang="de-CH" sz="2800" b="1" dirty="0" smtClean="0"/>
          </a:p>
          <a:p>
            <a:pPr marL="0" indent="0">
              <a:buFontTx/>
              <a:buNone/>
            </a:pPr>
            <a:endParaRPr lang="de-CH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292">
            <a:off x="4930531" y="1884349"/>
            <a:ext cx="3886554" cy="5383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ige Legende 3"/>
          <p:cNvSpPr/>
          <p:nvPr/>
        </p:nvSpPr>
        <p:spPr bwMode="auto">
          <a:xfrm>
            <a:off x="3779912" y="1481593"/>
            <a:ext cx="1152128" cy="720080"/>
          </a:xfrm>
          <a:prstGeom prst="wedgeRectCallout">
            <a:avLst>
              <a:gd name="adj1" fmla="val -69425"/>
              <a:gd name="adj2" fmla="val 84528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RL02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latin typeface="+mj-lt"/>
              </a:rPr>
              <a:t>07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hteckige Legende 8"/>
          <p:cNvSpPr/>
          <p:nvPr/>
        </p:nvSpPr>
        <p:spPr bwMode="auto">
          <a:xfrm>
            <a:off x="7740352" y="1484784"/>
            <a:ext cx="1152128" cy="720080"/>
          </a:xfrm>
          <a:prstGeom prst="wedgeRectCallout">
            <a:avLst>
              <a:gd name="adj1" fmla="val 9131"/>
              <a:gd name="adj2" fmla="val 1259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RL03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latin typeface="+mj-lt"/>
              </a:rPr>
              <a:t>03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9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11188" y="2708275"/>
            <a:ext cx="828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7742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323112" y="935463"/>
            <a:ext cx="87133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dirty="0" err="1" smtClean="0">
                <a:latin typeface="+mn-lt"/>
              </a:rPr>
              <a:t>Verlegerichtlinien</a:t>
            </a:r>
            <a:r>
              <a:rPr lang="de-DE" altLang="de-DE" sz="2400" dirty="0" smtClean="0">
                <a:latin typeface="+mn-lt"/>
              </a:rPr>
              <a:t> aktualisieren im Hinblick auf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Bedürfnisgerechte Inhalte für Planer und Betreiber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Optimale Nutzungsmöglichkeiten durch Online-Dokumentation </a:t>
            </a:r>
            <a:r>
              <a:rPr lang="de-DE" altLang="de-DE" sz="2400" dirty="0" smtClean="0"/>
              <a:t>(und langfristig mit </a:t>
            </a:r>
            <a:r>
              <a:rPr lang="de-DE" altLang="de-DE" sz="2400" dirty="0" err="1" smtClean="0"/>
              <a:t>zeitgemässen</a:t>
            </a:r>
            <a:r>
              <a:rPr lang="de-DE" altLang="de-DE" sz="2400" dirty="0" smtClean="0"/>
              <a:t> Tools)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Einfach und schnelle Anpassungsmöglichkeit </a:t>
            </a:r>
            <a:r>
              <a:rPr lang="de-DE" altLang="de-DE" sz="2400" dirty="0" smtClean="0">
                <a:latin typeface="+mn-lt"/>
              </a:rPr>
              <a:t>an normative Änderungen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Durch herausragende, online verfügbare </a:t>
            </a:r>
            <a:r>
              <a:rPr lang="de-DE" altLang="de-DE" sz="2400" dirty="0" err="1">
                <a:latin typeface="+mn-lt"/>
              </a:rPr>
              <a:t>Verlegerichtlinien</a:t>
            </a:r>
            <a:r>
              <a:rPr lang="de-DE" altLang="de-DE" sz="2400" dirty="0">
                <a:latin typeface="+mn-lt"/>
              </a:rPr>
              <a:t> die </a:t>
            </a:r>
            <a:r>
              <a:rPr lang="de-DE" altLang="de-DE" sz="2400" b="1" dirty="0" smtClean="0">
                <a:solidFill>
                  <a:srgbClr val="0099FF"/>
                </a:solidFill>
                <a:latin typeface="+mn-lt"/>
              </a:rPr>
              <a:t>Kompetenz </a:t>
            </a:r>
            <a:r>
              <a:rPr lang="de-DE" altLang="de-DE" sz="2400" b="1" dirty="0">
                <a:solidFill>
                  <a:srgbClr val="0099FF"/>
                </a:solidFill>
                <a:latin typeface="+mn-lt"/>
              </a:rPr>
              <a:t>des </a:t>
            </a:r>
            <a:r>
              <a:rPr lang="de-DE" altLang="de-DE" sz="2400" b="1" dirty="0" smtClean="0">
                <a:solidFill>
                  <a:srgbClr val="0099FF"/>
                </a:solidFill>
                <a:latin typeface="+mn-lt"/>
              </a:rPr>
              <a:t>VKRs als Ansprechpartner für Kunststoffrohrsysteme und deren sachgerechten Verarbeitung </a:t>
            </a:r>
            <a:r>
              <a:rPr lang="de-DE" altLang="de-DE" sz="2400" dirty="0">
                <a:latin typeface="+mn-lt"/>
              </a:rPr>
              <a:t>unterstreichen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-3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kern="0" dirty="0" smtClean="0"/>
              <a:t>Zielsetzung</a:t>
            </a:r>
            <a:endParaRPr lang="de-DE" sz="3200" kern="0" dirty="0"/>
          </a:p>
        </p:txBody>
      </p:sp>
    </p:spTree>
    <p:extLst>
      <p:ext uri="{BB962C8B-B14F-4D97-AF65-F5344CB8AC3E}">
        <p14:creationId xmlns:p14="http://schemas.microsoft.com/office/powerpoint/2010/main" val="32530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r>
              <a:rPr lang="de-CH" sz="2400" dirty="0" smtClean="0"/>
              <a:t>Kurzvorstellung VKR</a:t>
            </a:r>
          </a:p>
          <a:p>
            <a:r>
              <a:rPr lang="de-CH" sz="2400" dirty="0" smtClean="0"/>
              <a:t>Ausgangslage</a:t>
            </a:r>
            <a:endParaRPr lang="de-CH" sz="2000" dirty="0"/>
          </a:p>
          <a:p>
            <a:r>
              <a:rPr lang="de-CH" sz="2400" dirty="0" smtClean="0">
                <a:solidFill>
                  <a:srgbClr val="FF0000"/>
                </a:solidFill>
              </a:rPr>
              <a:t>Konzept RL02-2017</a:t>
            </a:r>
          </a:p>
        </p:txBody>
      </p:sp>
    </p:spTree>
    <p:extLst>
      <p:ext uri="{BB962C8B-B14F-4D97-AF65-F5344CB8AC3E}">
        <p14:creationId xmlns:p14="http://schemas.microsoft.com/office/powerpoint/2010/main" val="128102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08720"/>
            <a:ext cx="8760436" cy="5574630"/>
          </a:xfrm>
          <a:ln/>
        </p:spPr>
        <p:txBody>
          <a:bodyPr/>
          <a:lstStyle/>
          <a:p>
            <a:pPr algn="l">
              <a:tabLst>
                <a:tab pos="8432800" algn="r"/>
              </a:tabLst>
            </a:pPr>
            <a:r>
              <a:rPr lang="de-DE" sz="2400" dirty="0" smtClean="0"/>
              <a:t>Broschüre </a:t>
            </a:r>
            <a:r>
              <a:rPr lang="de-DE" sz="2400" dirty="0"/>
              <a:t>ist gegliedert in Hauptdokument mit spezifischen Anlagen für folgenden 3 Zielgruppen:</a:t>
            </a:r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 smtClean="0"/>
          </a:p>
          <a:p>
            <a:pPr algn="l">
              <a:tabLst>
                <a:tab pos="8432800" algn="r"/>
              </a:tabLst>
            </a:pPr>
            <a:endParaRPr lang="de-DE" sz="1800" dirty="0" smtClean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r>
              <a:rPr lang="de-DE" sz="2000" dirty="0"/>
              <a:t>Hauptdokument wird gedruckt. Anlagen nur elektronisch, aber aktuell im Internet zum Download verfügbar.</a:t>
            </a:r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  <a:p>
            <a:pPr algn="l">
              <a:tabLst>
                <a:tab pos="8432800" algn="r"/>
              </a:tabLst>
            </a:pPr>
            <a:endParaRPr lang="de-DE" sz="2400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17068" y="1413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kern="0" dirty="0" err="1"/>
              <a:t>Verlegerichtlinie</a:t>
            </a:r>
            <a:r>
              <a:rPr lang="de-DE" sz="3600" b="1" kern="0" dirty="0"/>
              <a:t> RL-02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87752"/>
              </p:ext>
            </p:extLst>
          </p:nvPr>
        </p:nvGraphicFramePr>
        <p:xfrm>
          <a:off x="1043608" y="1844824"/>
          <a:ext cx="6768752" cy="36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92188">
                  <a:extLst>
                    <a:ext uri="{9D8B030D-6E8A-4147-A177-3AD203B41FA5}">
                      <a16:colId xmlns="" xmlns:a16="http://schemas.microsoft.com/office/drawing/2014/main" val="462247778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223042274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2709889595"/>
                    </a:ext>
                  </a:extLst>
                </a:gridCol>
                <a:gridCol w="1692188">
                  <a:extLst>
                    <a:ext uri="{9D8B030D-6E8A-4147-A177-3AD203B41FA5}">
                      <a16:colId xmlns="" xmlns:a16="http://schemas.microsoft.com/office/drawing/2014/main" val="3306427078"/>
                    </a:ext>
                  </a:extLst>
                </a:gridCol>
              </a:tblGrid>
              <a:tr h="1083615">
                <a:tc>
                  <a:txBody>
                    <a:bodyPr/>
                    <a:lstStyle/>
                    <a:p>
                      <a:r>
                        <a:rPr lang="de-CH" dirty="0"/>
                        <a:t>Haupt-dokument</a:t>
                      </a:r>
                    </a:p>
                  </a:txBody>
                  <a:tcPr>
                    <a:lnL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Warum PE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Grundlagen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Rohre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Verbindungs-technik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Sicherheit &amp; Ergonomie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/>
                        <a:t>Verlege-technik</a:t>
                      </a:r>
                    </a:p>
                    <a:p>
                      <a:pPr marL="176213" indent="-176213">
                        <a:buFont typeface="Wingdings" panose="05000000000000000000" pitchFamily="2" charset="2"/>
                        <a:buChar char="§"/>
                      </a:pPr>
                      <a:r>
                        <a:rPr lang="de-CH" sz="1400" dirty="0" err="1"/>
                        <a:t>Inbetrieb-nahme</a:t>
                      </a:r>
                      <a:endParaRPr lang="de-CH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8627407"/>
                  </a:ext>
                </a:extLst>
              </a:tr>
              <a:tr h="489375">
                <a:tc>
                  <a:txBody>
                    <a:bodyPr/>
                    <a:lstStyle/>
                    <a:p>
                      <a:pPr indent="-540385"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Anlagen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Warum PE?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Planungs-</a:t>
                      </a:r>
                      <a:r>
                        <a:rPr lang="de-DE" sz="1400" dirty="0" err="1">
                          <a:effectLst/>
                        </a:rPr>
                        <a:t>grundlagen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Verlege-</a:t>
                      </a:r>
                    </a:p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leitfaden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9218989"/>
                  </a:ext>
                </a:extLst>
              </a:tr>
              <a:tr h="978749">
                <a:tc>
                  <a:txBody>
                    <a:bodyPr/>
                    <a:lstStyle/>
                    <a:p>
                      <a:pPr indent="-540385" algn="just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Zielgruppe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Alle Entscheider bei der Werkstoff-/ Material-Auswahl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Engineering- und</a:t>
                      </a:r>
                      <a:r>
                        <a:rPr lang="de-DE" sz="1400" baseline="0" dirty="0">
                          <a:effectLst/>
                        </a:rPr>
                        <a:t> </a:t>
                      </a:r>
                      <a:r>
                        <a:rPr lang="de-DE" sz="1400" dirty="0">
                          <a:effectLst/>
                        </a:rPr>
                        <a:t>Planungsbüros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Rohrnetz-</a:t>
                      </a:r>
                      <a:endParaRPr lang="de-CH" sz="1400" dirty="0">
                        <a:effectLst/>
                      </a:endParaRPr>
                    </a:p>
                    <a:p>
                      <a:pPr indent="-540385"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Monteure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9973518"/>
                  </a:ext>
                </a:extLst>
              </a:tr>
              <a:tr h="1048661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effectLst/>
                        </a:rPr>
                        <a:t>Symbol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endParaRPr lang="de-CH" dirty="0"/>
                    </a:p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908421"/>
                  </a:ext>
                </a:extLst>
              </a:tr>
            </a:tbl>
          </a:graphicData>
        </a:graphic>
      </p:graphicFrame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73421"/>
            <a:ext cx="795020" cy="899795"/>
          </a:xfrm>
          <a:prstGeom prst="rect">
            <a:avLst/>
          </a:prstGeom>
        </p:spPr>
      </p:pic>
      <p:pic>
        <p:nvPicPr>
          <p:cNvPr id="14" name="Icon_Anlagen Planungsgrundlagen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57" y="4473421"/>
            <a:ext cx="794385" cy="899795"/>
          </a:xfrm>
          <a:prstGeom prst="rect">
            <a:avLst/>
          </a:prstGeom>
        </p:spPr>
      </p:pic>
      <p:pic>
        <p:nvPicPr>
          <p:cNvPr id="15" name="Icon_Anlagen Verlegeleitfaden.png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27" y="4473421"/>
            <a:ext cx="79438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42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Gliederung des </a:t>
            </a:r>
            <a:r>
              <a:rPr lang="de-CH" b="1" dirty="0" err="1" smtClean="0"/>
              <a:t>Haupdokumentes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Allgemeines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Warum sie sich für ein PE-Rohrsystem entscheiden sollten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Grundlagen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Rohre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Verbindungstechnik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Sicherheit und Ergonomie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err="1" smtClean="0"/>
              <a:t>Verlegetechnik</a:t>
            </a:r>
            <a:endParaRPr lang="de-CH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Inbetriebnahme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Normen und Vorschriften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Anlagen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Impressum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0203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92" y="1124744"/>
            <a:ext cx="7632196" cy="500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13599"/>
            <a:ext cx="7774954" cy="504825"/>
          </a:xfrm>
        </p:spPr>
        <p:txBody>
          <a:bodyPr/>
          <a:lstStyle/>
          <a:p>
            <a:r>
              <a:rPr lang="de-CH" altLang="de-DE" sz="2800" dirty="0" smtClean="0"/>
              <a:t>Aktuelle Version im Internet verfügbar</a:t>
            </a:r>
            <a:endParaRPr lang="de-CH" altLang="de-DE" sz="2800" dirty="0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561507" y="1263650"/>
            <a:ext cx="1090613" cy="581025"/>
          </a:xfrm>
          <a:prstGeom prst="ellips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de-CH" altLang="de-DE" sz="2400">
              <a:latin typeface="Times New Roman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-1971438">
            <a:off x="2598360" y="2995613"/>
            <a:ext cx="5761037" cy="154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www.vkr.ch</a:t>
            </a:r>
          </a:p>
        </p:txBody>
      </p:sp>
    </p:spTree>
    <p:extLst>
      <p:ext uri="{BB962C8B-B14F-4D97-AF65-F5344CB8AC3E}">
        <p14:creationId xmlns:p14="http://schemas.microsoft.com/office/powerpoint/2010/main" val="24979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5029"/>
            <a:ext cx="7493097" cy="44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9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6E12417A-D4A6-46BA-BF57-8064D8DEE26A}"/>
              </a:ext>
            </a:extLst>
          </p:cNvPr>
          <p:cNvGrpSpPr/>
          <p:nvPr/>
        </p:nvGrpSpPr>
        <p:grpSpPr>
          <a:xfrm>
            <a:off x="467544" y="1052736"/>
            <a:ext cx="8294466" cy="4334169"/>
            <a:chOff x="467544" y="1340768"/>
            <a:chExt cx="8294466" cy="433416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47"/>
            <a:stretch/>
          </p:blipFill>
          <p:spPr>
            <a:xfrm>
              <a:off x="467544" y="1340768"/>
              <a:ext cx="8294466" cy="4334169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="" xmlns:a16="http://schemas.microsoft.com/office/drawing/2014/main" id="{79ECF0F5-1689-45B2-BDF4-76015C09C08C}"/>
                </a:ext>
              </a:extLst>
            </p:cNvPr>
            <p:cNvSpPr/>
            <p:nvPr/>
          </p:nvSpPr>
          <p:spPr>
            <a:xfrm>
              <a:off x="1306672" y="1450974"/>
              <a:ext cx="40862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spAutoFit/>
            </a:bodyPr>
            <a:lstStyle/>
            <a:p>
              <a:r>
                <a:rPr lang="de-CH" sz="900" dirty="0">
                  <a:latin typeface="+mn-lt"/>
                </a:rPr>
                <a:t>http://www.vkr.ch/de/download/richtlinie-leitfaden/</a:t>
              </a: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F18C548B-98FB-4A6D-9174-C7A6C9BDB535}"/>
              </a:ext>
            </a:extLst>
          </p:cNvPr>
          <p:cNvSpPr txBox="1"/>
          <p:nvPr/>
        </p:nvSpPr>
        <p:spPr>
          <a:xfrm>
            <a:off x="1979712" y="5373216"/>
            <a:ext cx="7199471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1800" dirty="0">
                <a:latin typeface="+mn-lt"/>
              </a:rPr>
              <a:t>Sie können alle aktuellen Anlagen auf folgenden Links herunterladen</a:t>
            </a:r>
          </a:p>
          <a:p>
            <a:r>
              <a:rPr lang="de-CH" sz="1800" dirty="0">
                <a:latin typeface="+mn-lt"/>
              </a:rPr>
              <a:t>Warum PE		</a:t>
            </a:r>
            <a:r>
              <a:rPr lang="de-CH" sz="1800" dirty="0">
                <a:latin typeface="+mn-lt"/>
                <a:hlinkClick r:id="rId3"/>
              </a:rPr>
              <a:t>www.vkr.ch/rl02/Warum_PE</a:t>
            </a:r>
            <a:endParaRPr lang="de-CH" sz="1800" dirty="0">
              <a:latin typeface="+mn-lt"/>
            </a:endParaRPr>
          </a:p>
          <a:p>
            <a:r>
              <a:rPr lang="de-CH" sz="1800" dirty="0">
                <a:latin typeface="+mn-lt"/>
              </a:rPr>
              <a:t>Planungsgrundlagen	</a:t>
            </a:r>
            <a:r>
              <a:rPr lang="de-CH" sz="1800" dirty="0">
                <a:latin typeface="+mn-lt"/>
                <a:hlinkClick r:id="rId4"/>
              </a:rPr>
              <a:t>www.vkr.ch/rl02/Planungsgrundlagen</a:t>
            </a:r>
            <a:endParaRPr lang="de-CH" sz="1800" dirty="0">
              <a:latin typeface="+mn-lt"/>
            </a:endParaRPr>
          </a:p>
          <a:p>
            <a:r>
              <a:rPr lang="de-CH" sz="1800" dirty="0" err="1">
                <a:latin typeface="+mn-lt"/>
              </a:rPr>
              <a:t>Verlegeleitfaden</a:t>
            </a:r>
            <a:r>
              <a:rPr lang="de-CH" sz="1800" dirty="0">
                <a:latin typeface="+mn-lt"/>
              </a:rPr>
              <a:t>	 	</a:t>
            </a:r>
            <a:r>
              <a:rPr lang="de-CH" sz="1800" dirty="0">
                <a:latin typeface="+mn-lt"/>
                <a:hlinkClick r:id="rId5"/>
              </a:rPr>
              <a:t>www.vkr.ch/rl02/Verlegeleitfaden</a:t>
            </a:r>
            <a:endParaRPr lang="de-CH" sz="1800" dirty="0">
              <a:latin typeface="+mn-lt"/>
            </a:endParaRPr>
          </a:p>
          <a:p>
            <a:endParaRPr lang="de-CH" sz="1800" dirty="0">
              <a:latin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EB166A8-0107-421B-AB7A-34CBCE7F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6946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Download Anlagen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5606059-F8D1-41DE-890D-CBBE37B2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14596"/>
            <a:ext cx="3598490" cy="16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200" b="1" kern="0" dirty="0">
                <a:solidFill>
                  <a:srgbClr val="0099FF"/>
                </a:solidFill>
              </a:rPr>
              <a:t>Nutzen für den</a:t>
            </a:r>
          </a:p>
          <a:p>
            <a:pPr marL="4763" lvl="1" algn="l">
              <a:tabLst>
                <a:tab pos="6638925" algn="l"/>
              </a:tabLst>
            </a:pPr>
            <a:r>
              <a:rPr lang="de-CH" sz="3200" b="1" kern="0" dirty="0">
                <a:solidFill>
                  <a:srgbClr val="0099FF"/>
                </a:solidFill>
              </a:rPr>
              <a:t>Anwender steckt </a:t>
            </a:r>
          </a:p>
          <a:p>
            <a:pPr marL="4763" lvl="1" algn="l">
              <a:tabLst>
                <a:tab pos="6638925" algn="l"/>
              </a:tabLst>
            </a:pPr>
            <a:r>
              <a:rPr lang="de-CH" sz="3200" b="1" kern="0" dirty="0">
                <a:solidFill>
                  <a:srgbClr val="0099FF"/>
                </a:solidFill>
              </a:rPr>
              <a:t>in den Anlagen!</a:t>
            </a:r>
          </a:p>
        </p:txBody>
      </p:sp>
    </p:spTree>
    <p:extLst>
      <p:ext uri="{BB962C8B-B14F-4D97-AF65-F5344CB8AC3E}">
        <p14:creationId xmlns:p14="http://schemas.microsoft.com/office/powerpoint/2010/main" val="22399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712968" cy="1974081"/>
          </a:xfrm>
        </p:spPr>
        <p:txBody>
          <a:bodyPr/>
          <a:lstStyle/>
          <a:p>
            <a:pPr algn="ctr"/>
            <a:r>
              <a:rPr lang="de-CH" sz="3200" b="1" dirty="0" smtClean="0"/>
              <a:t>VKR RL02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Richtlinie/Leitfaden für </a:t>
            </a:r>
            <a:r>
              <a:rPr lang="de-CH" dirty="0" err="1" smtClean="0"/>
              <a:t>erdverlegete</a:t>
            </a:r>
            <a:r>
              <a:rPr lang="de-CH" dirty="0" smtClean="0"/>
              <a:t> PE-Druckrohrleitungen in der Gas- und Wasserversorgung</a:t>
            </a:r>
            <a:endParaRPr lang="de-CH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1600" y="3980904"/>
            <a:ext cx="7200800" cy="2544440"/>
          </a:xfrm>
        </p:spPr>
        <p:txBody>
          <a:bodyPr/>
          <a:lstStyle/>
          <a:p>
            <a:r>
              <a:rPr lang="de-CH" sz="2400" dirty="0" err="1" smtClean="0"/>
              <a:t>Weiterbildungkurse</a:t>
            </a:r>
            <a:r>
              <a:rPr lang="de-CH" sz="2400" dirty="0" smtClean="0"/>
              <a:t> 2018</a:t>
            </a:r>
          </a:p>
          <a:p>
            <a:endParaRPr lang="de-CH" sz="2400" dirty="0"/>
          </a:p>
          <a:p>
            <a:endParaRPr lang="de-CH" sz="2400" dirty="0" smtClean="0"/>
          </a:p>
          <a:p>
            <a:endParaRPr lang="de-CH" sz="1200" dirty="0" smtClean="0"/>
          </a:p>
          <a:p>
            <a:pPr>
              <a:spcBef>
                <a:spcPts val="300"/>
              </a:spcBef>
            </a:pPr>
            <a:r>
              <a:rPr lang="de-CH" sz="2400" dirty="0" smtClean="0"/>
              <a:t>Schweizerischer Brunnenmeister-Verband</a:t>
            </a:r>
          </a:p>
          <a:p>
            <a:pPr>
              <a:spcBef>
                <a:spcPts val="300"/>
              </a:spcBef>
            </a:pPr>
            <a:r>
              <a:rPr lang="de-CH" sz="2400" dirty="0" smtClean="0"/>
              <a:t>Campus Sursee</a:t>
            </a:r>
            <a:endParaRPr lang="de-CH" sz="2400" dirty="0"/>
          </a:p>
        </p:txBody>
      </p:sp>
      <p:pic>
        <p:nvPicPr>
          <p:cNvPr id="6" name="Picture 10" descr="https://image.jimcdn.com/app/cms/image/transf/none/path/sf56258aed679f40a/image/i6608db083a563a4f/version/1439813811/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99" y="4509120"/>
            <a:ext cx="1257172" cy="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23528" y="251937"/>
            <a:ext cx="611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Vorstellung </a:t>
            </a:r>
            <a:r>
              <a:rPr lang="de-CH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VKR </a:t>
            </a:r>
            <a:r>
              <a:rPr lang="de-CH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RL02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6652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7820E026-89DD-49B6-92C5-7B9B37B2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70548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Anlagen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AE767E7B-3D32-4967-B237-10EE022BC196}"/>
              </a:ext>
            </a:extLst>
          </p:cNvPr>
          <p:cNvGrpSpPr/>
          <p:nvPr/>
        </p:nvGrpSpPr>
        <p:grpSpPr>
          <a:xfrm>
            <a:off x="4932040" y="1793846"/>
            <a:ext cx="4188363" cy="5115132"/>
            <a:chOff x="4932040" y="1793846"/>
            <a:chExt cx="4188363" cy="5115132"/>
          </a:xfrm>
        </p:grpSpPr>
        <p:pic>
          <p:nvPicPr>
            <p:cNvPr id="4" name="Grafik 3">
              <a:extLst>
                <a:ext uri="{FF2B5EF4-FFF2-40B4-BE49-F238E27FC236}">
                  <a16:creationId xmlns="" xmlns:a16="http://schemas.microsoft.com/office/drawing/2014/main" id="{BAE2057C-1864-4744-A461-88625307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6400" y="1844824"/>
              <a:ext cx="3574003" cy="50641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" name="Grafik 2">
              <a:hlinkClick r:id="rId3"/>
              <a:extLst>
                <a:ext uri="{FF2B5EF4-FFF2-40B4-BE49-F238E27FC236}">
                  <a16:creationId xmlns="" xmlns:a16="http://schemas.microsoft.com/office/drawing/2014/main" id="{FF79B434-903D-4252-BF81-D34699A9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793846"/>
              <a:ext cx="3568196" cy="50641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BF79255E-4EDD-432A-9995-98612F6555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1412776"/>
            <a:ext cx="4824536" cy="2956424"/>
          </a:xfrm>
          <a:prstGeom prst="rect">
            <a:avLst/>
          </a:prstGeom>
        </p:spPr>
      </p:pic>
      <p:sp>
        <p:nvSpPr>
          <p:cNvPr id="6" name="Pfeil: gebogen 5">
            <a:extLst>
              <a:ext uri="{FF2B5EF4-FFF2-40B4-BE49-F238E27FC236}">
                <a16:creationId xmlns="" xmlns:a16="http://schemas.microsoft.com/office/drawing/2014/main" id="{FA032958-623F-4052-AF99-46862A0CD1DC}"/>
              </a:ext>
            </a:extLst>
          </p:cNvPr>
          <p:cNvSpPr/>
          <p:nvPr/>
        </p:nvSpPr>
        <p:spPr bwMode="auto">
          <a:xfrm flipV="1">
            <a:off x="2574924" y="4077072"/>
            <a:ext cx="2158903" cy="864096"/>
          </a:xfrm>
          <a:prstGeom prst="ben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9DFEB48-5393-4B44-ADFE-7C027CF245AE}"/>
              </a:ext>
            </a:extLst>
          </p:cNvPr>
          <p:cNvSpPr txBox="1"/>
          <p:nvPr/>
        </p:nvSpPr>
        <p:spPr>
          <a:xfrm>
            <a:off x="325438" y="921616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n-lt"/>
              </a:rPr>
              <a:t>Beispiel Entscheider</a:t>
            </a:r>
          </a:p>
        </p:txBody>
      </p:sp>
    </p:spTree>
    <p:extLst>
      <p:ext uri="{BB962C8B-B14F-4D97-AF65-F5344CB8AC3E}">
        <p14:creationId xmlns:p14="http://schemas.microsoft.com/office/powerpoint/2010/main" val="24632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7820E026-89DD-49B6-92C5-7B9B37B2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70548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Anlagen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9DFEB48-5393-4B44-ADFE-7C027CF245AE}"/>
              </a:ext>
            </a:extLst>
          </p:cNvPr>
          <p:cNvSpPr txBox="1"/>
          <p:nvPr/>
        </p:nvSpPr>
        <p:spPr>
          <a:xfrm>
            <a:off x="325438" y="921616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n-lt"/>
              </a:rPr>
              <a:t>Beispiel Planer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1C02465-E09E-4833-9ADB-6FA7E1CCA6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1416770"/>
            <a:ext cx="4663864" cy="14974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EB8DEFB-828F-40A3-8805-D25F06EE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827" y="1574065"/>
            <a:ext cx="4410173" cy="528393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Pfeil: gebogen 5">
            <a:extLst>
              <a:ext uri="{FF2B5EF4-FFF2-40B4-BE49-F238E27FC236}">
                <a16:creationId xmlns="" xmlns:a16="http://schemas.microsoft.com/office/drawing/2014/main" id="{FA032958-623F-4052-AF99-46862A0CD1DC}"/>
              </a:ext>
            </a:extLst>
          </p:cNvPr>
          <p:cNvSpPr/>
          <p:nvPr/>
        </p:nvSpPr>
        <p:spPr bwMode="auto">
          <a:xfrm flipV="1">
            <a:off x="2258884" y="2713195"/>
            <a:ext cx="2158903" cy="864096"/>
          </a:xfrm>
          <a:prstGeom prst="ben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7820E026-89DD-49B6-92C5-7B9B37B2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59879"/>
            <a:ext cx="70548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600" b="1" kern="0" dirty="0"/>
              <a:t>RL02: Anlagen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9DFEB48-5393-4B44-ADFE-7C027CF245AE}"/>
              </a:ext>
            </a:extLst>
          </p:cNvPr>
          <p:cNvSpPr txBox="1"/>
          <p:nvPr/>
        </p:nvSpPr>
        <p:spPr>
          <a:xfrm>
            <a:off x="325438" y="921616"/>
            <a:ext cx="416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+mn-lt"/>
              </a:rPr>
              <a:t>Beispiel Rohrnetz-Monteur </a:t>
            </a:r>
          </a:p>
        </p:txBody>
      </p:sp>
      <p:sp>
        <p:nvSpPr>
          <p:cNvPr id="6" name="Pfeil: gebogen 5">
            <a:extLst>
              <a:ext uri="{FF2B5EF4-FFF2-40B4-BE49-F238E27FC236}">
                <a16:creationId xmlns="" xmlns:a16="http://schemas.microsoft.com/office/drawing/2014/main" id="{FA032958-623F-4052-AF99-46862A0CD1DC}"/>
              </a:ext>
            </a:extLst>
          </p:cNvPr>
          <p:cNvSpPr/>
          <p:nvPr/>
        </p:nvSpPr>
        <p:spPr bwMode="auto">
          <a:xfrm flipV="1">
            <a:off x="2483768" y="3429000"/>
            <a:ext cx="2158903" cy="864096"/>
          </a:xfrm>
          <a:prstGeom prst="bentArrow">
            <a:avLst/>
          </a:prstGeom>
          <a:solidFill>
            <a:srgbClr val="0099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47F5D7B5-358D-41E5-9856-13B14EB7D5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1416770"/>
            <a:ext cx="4501483" cy="18722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D7F7DAA-5FC9-42EC-9BA0-7813854E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48316"/>
            <a:ext cx="4355976" cy="5609684"/>
          </a:xfrm>
          <a:prstGeom prst="rect">
            <a:avLst/>
          </a:prstGeom>
          <a:ln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7163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Abschluss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CH" sz="2400" dirty="0" smtClean="0"/>
              <a:t>Umfrage</a:t>
            </a:r>
          </a:p>
        </p:txBody>
      </p:sp>
      <p:pic>
        <p:nvPicPr>
          <p:cNvPr id="1026" name="Picture 2" descr="http://www.traffic-bs.de/uploads/pics/umfrage_7734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68" y="1224357"/>
            <a:ext cx="19907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46856" y="5013176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kern="0" dirty="0" smtClean="0"/>
              <a:t>Herzlichen Dank für Ihre Aufmerksamkeit</a:t>
            </a:r>
            <a:endParaRPr lang="de-CH" kern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24358"/>
            <a:ext cx="2522197" cy="35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86EDD8BE-CE9E-440B-98B0-C713C7A553D5}"/>
              </a:ext>
            </a:extLst>
          </p:cNvPr>
          <p:cNvSpPr txBox="1"/>
          <p:nvPr/>
        </p:nvSpPr>
        <p:spPr>
          <a:xfrm>
            <a:off x="349857" y="2500752"/>
            <a:ext cx="4869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200" b="1" dirty="0">
                <a:solidFill>
                  <a:srgbClr val="0099FF"/>
                </a:solidFill>
                <a:latin typeface="Arial"/>
              </a:rPr>
              <a:t>Erdverlegte PE-Druckrohrleitungen in der Gas- und Wasserversorgung</a:t>
            </a:r>
            <a:endParaRPr kumimoji="0" lang="de-CH" sz="3200" b="1" i="0" u="none" strike="noStrike" kern="1200" cap="none" spc="0" normalizeH="0" baseline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0CD10C1-AD27-4206-9235-CDF12CBEA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564" y="1225423"/>
            <a:ext cx="3929372" cy="492137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3C55E92B-95B8-4321-A5A4-1E7FA9B5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2060079"/>
            <a:ext cx="424847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200" kern="0" dirty="0" smtClean="0"/>
              <a:t>Richtlinie/Leitfaden für</a:t>
            </a:r>
            <a:endParaRPr lang="de-CH" sz="3200" kern="0" dirty="0"/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C55E92B-95B8-4321-A5A4-1E7FA9B5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12776"/>
            <a:ext cx="739049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tabLst>
                <a:tab pos="6638925" algn="l"/>
              </a:tabLst>
            </a:pPr>
            <a:r>
              <a:rPr lang="de-CH" sz="3200" kern="0" dirty="0" smtClean="0"/>
              <a:t>RL02</a:t>
            </a:r>
            <a:endParaRPr lang="de-CH" sz="3200" kern="0" dirty="0"/>
          </a:p>
        </p:txBody>
      </p:sp>
    </p:spTree>
    <p:extLst>
      <p:ext uri="{BB962C8B-B14F-4D97-AF65-F5344CB8AC3E}">
        <p14:creationId xmlns:p14="http://schemas.microsoft.com/office/powerpoint/2010/main" val="19476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651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1150938" y="1124744"/>
            <a:ext cx="7200900" cy="5004594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800" b="1" dirty="0" smtClean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 smtClean="0"/>
              <a:t>Peter Stauffer</a:t>
            </a: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smtClean="0"/>
              <a:t>Geschäftsführer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smtClean="0"/>
              <a:t>peter.stauffer@vkr.ch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0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 smtClean="0"/>
              <a:t>VKR</a:t>
            </a: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smtClean="0"/>
              <a:t>Verband Kunststoff-Rohre und -Rohrleitungsteile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err="1" smtClean="0"/>
              <a:t>Schachenallee</a:t>
            </a:r>
            <a:r>
              <a:rPr lang="de-CH" altLang="de-DE" sz="2400" dirty="0" smtClean="0"/>
              <a:t> 29 C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smtClean="0"/>
              <a:t>5000 Aarau / AG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 smtClean="0"/>
              <a:t>www.vkr.ch</a:t>
            </a:r>
            <a:endParaRPr lang="de-CH" altLang="de-DE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-3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kern="0" dirty="0" smtClean="0"/>
              <a:t>Referent</a:t>
            </a:r>
            <a:endParaRPr lang="de-DE" sz="3600" b="1" kern="0" dirty="0"/>
          </a:p>
        </p:txBody>
      </p:sp>
    </p:spTree>
    <p:extLst>
      <p:ext uri="{BB962C8B-B14F-4D97-AF65-F5344CB8AC3E}">
        <p14:creationId xmlns:p14="http://schemas.microsoft.com/office/powerpoint/2010/main" val="23103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651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de-DE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971600" y="1124744"/>
            <a:ext cx="7560840" cy="5004594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/>
              <a:t>Mirko </a:t>
            </a:r>
            <a:r>
              <a:rPr lang="de-CH" altLang="de-DE" sz="2800" b="1" dirty="0" err="1"/>
              <a:t>Possamai</a:t>
            </a:r>
            <a:endParaRPr lang="de-CH" altLang="de-DE" sz="2800" b="1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/>
              <a:t>Anwendungstechnik / Produktmanagement Rohrsysteme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0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endParaRPr lang="de-CH" altLang="de-DE" sz="20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800" b="1" dirty="0" err="1"/>
              <a:t>Haka</a:t>
            </a:r>
            <a:r>
              <a:rPr lang="de-CH" altLang="de-DE" sz="2800" b="1" dirty="0"/>
              <a:t> </a:t>
            </a:r>
            <a:r>
              <a:rPr lang="de-CH" altLang="de-DE" sz="2800" b="1" dirty="0" err="1"/>
              <a:t>Gerodur</a:t>
            </a:r>
            <a:endParaRPr lang="de-CH" altLang="de-DE" sz="2800" b="1" dirty="0"/>
          </a:p>
          <a:p>
            <a:pPr lvl="0" indent="17463">
              <a:lnSpc>
                <a:spcPct val="90000"/>
              </a:lnSpc>
              <a:spcBef>
                <a:spcPct val="20000"/>
              </a:spcBef>
            </a:pPr>
            <a:r>
              <a:rPr lang="de-DE" altLang="de-DE" sz="2400" dirty="0" err="1"/>
              <a:t>Giessenstrasse</a:t>
            </a:r>
            <a:r>
              <a:rPr lang="de-DE" altLang="de-DE" sz="2400" dirty="0"/>
              <a:t> 3</a:t>
            </a:r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CH" altLang="de-DE" sz="2400" dirty="0"/>
              <a:t>8717 </a:t>
            </a:r>
            <a:r>
              <a:rPr lang="de-CH" altLang="de-DE" sz="2400" dirty="0" err="1"/>
              <a:t>Benken</a:t>
            </a:r>
            <a:endParaRPr lang="de-CH" altLang="de-DE" sz="2400" dirty="0"/>
          </a:p>
          <a:p>
            <a:pPr indent="17463">
              <a:lnSpc>
                <a:spcPct val="90000"/>
              </a:lnSpc>
              <a:spcBef>
                <a:spcPct val="20000"/>
              </a:spcBef>
            </a:pPr>
            <a:r>
              <a:rPr lang="de-DE" altLang="de-DE" sz="2400" dirty="0"/>
              <a:t>www.hakagerodur.ch</a:t>
            </a:r>
            <a:endParaRPr lang="de-CH" altLang="de-DE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-3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kern="0" dirty="0"/>
              <a:t>Referent</a:t>
            </a:r>
          </a:p>
        </p:txBody>
      </p:sp>
      <p:sp>
        <p:nvSpPr>
          <p:cNvPr id="3" name="AutoShape 2" descr="Logo_Signatur_Outlook"/>
          <p:cNvSpPr>
            <a:spLocks noChangeAspect="1" noChangeArrowheads="1"/>
          </p:cNvSpPr>
          <p:nvPr/>
        </p:nvSpPr>
        <p:spPr bwMode="auto">
          <a:xfrm>
            <a:off x="31750" y="-449263"/>
            <a:ext cx="14668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7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/>
          <a:lstStyle/>
          <a:p>
            <a:r>
              <a:rPr lang="de-CH" sz="2400" dirty="0" smtClean="0">
                <a:solidFill>
                  <a:srgbClr val="FF0000"/>
                </a:solidFill>
              </a:rPr>
              <a:t>Kurzvorstellung VKR</a:t>
            </a:r>
          </a:p>
          <a:p>
            <a:r>
              <a:rPr lang="de-CH" sz="2400" dirty="0" smtClean="0"/>
              <a:t>Ausgangslage</a:t>
            </a:r>
            <a:endParaRPr lang="de-CH" sz="2000" dirty="0"/>
          </a:p>
          <a:p>
            <a:r>
              <a:rPr lang="de-CH" sz="2400" dirty="0" smtClean="0"/>
              <a:t>Konzept RL02-2017</a:t>
            </a:r>
          </a:p>
        </p:txBody>
      </p:sp>
    </p:spTree>
    <p:extLst>
      <p:ext uri="{BB962C8B-B14F-4D97-AF65-F5344CB8AC3E}">
        <p14:creationId xmlns:p14="http://schemas.microsoft.com/office/powerpoint/2010/main" val="12544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s\Pictures\Logo Pumpen Lech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5600"/>
            <a:ext cx="1593548" cy="6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s\Pictures\Logo Etert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1" y="2108125"/>
            <a:ext cx="1730292" cy="6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:\2VKR\Kommunikation\Web\Vorstellung REHAU\REHAU LOGO_0000CF49 Kop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0" y="5208968"/>
            <a:ext cx="1767403" cy="8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S:\2VKR\Kommunikation\Web\Firmen_Logos\jpeg\INNOplastics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53" y="5649620"/>
            <a:ext cx="1315367" cy="11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VKR Mitgliedfirmen</a:t>
            </a:r>
            <a:endParaRPr lang="de-CH" dirty="0"/>
          </a:p>
        </p:txBody>
      </p:sp>
      <p:pic>
        <p:nvPicPr>
          <p:cNvPr id="2050" name="Picture 2" descr="S:\2VKR\Kommunikation\Web\Firmen_Logos\jpeg\WIDOS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49" y="2730809"/>
            <a:ext cx="960138" cy="7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2VKR\Kommunikation\Web\Firmen_Logos\jpeg\APR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56" y="2885199"/>
            <a:ext cx="1722476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2VKR\Kommunikation\Web\Firmen_Logos\jpeg\Borealis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93" y="5954240"/>
            <a:ext cx="2562013" cy="9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2VKR\Kommunikation\Web\Firmen_Logos\jpeg\CANPLAST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27" y="3648275"/>
            <a:ext cx="1323571" cy="3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2VKR\Kommunikation\Web\Firmen_Logos\jpeg\GeorgFischer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10" y="3123467"/>
            <a:ext cx="1631311" cy="5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:\2VKR\Kommunikation\Web\Firmen_Logos\jpeg\Haka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4" y="1989810"/>
            <a:ext cx="2662807" cy="4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:\2VKR\Kommunikation\Web\Firmen_Logos\jpeg\hawle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52" y="4696569"/>
            <a:ext cx="2004257" cy="5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:\2VKR\Kommunikation\Web\Firmen_Logos\jpeg\Herbert_Hofmann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1" y="4277058"/>
            <a:ext cx="3831939" cy="2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:\2VKR\Kommunikation\Web\Firmen_Logos\jpeg\hobas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47" y="4681098"/>
            <a:ext cx="1512490" cy="10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:\2VKR\Kommunikation\Web\Firmen_Logos\jpeg\InterApp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2" y="3917150"/>
            <a:ext cx="924379" cy="7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S:\2VKR\Kommunikation\Web\Firmen_Logos\jpeg\jansen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12" y="1197762"/>
            <a:ext cx="2592244" cy="4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:\2VKR\Kommunikation\Web\Firmen_Logos\jpeg\Macomass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7" y="4611748"/>
            <a:ext cx="934115" cy="11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S:\2VKR\Kommunikation\Web\Firmen_Logos\jpeg\Mauderli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47" y="1833204"/>
            <a:ext cx="960903" cy="8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:\2VKR\Kommunikation\Web\Firmen_Logos\jpeg\Omya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90" y="5954240"/>
            <a:ext cx="1114129" cy="7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S:\2VKR\Kommunikation\Web\Firmen_Logos\jpeg\rowate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36" y="4696569"/>
            <a:ext cx="1990356" cy="9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:\2VKR\Kommunikation\Web\Firmen_Logos\jpeg\Schaettin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70" y="5053080"/>
            <a:ext cx="1471957" cy="4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S:\2VKR\Kommunikation\Web\Firmen_Logos\jpeg\STALDER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60" y="2115551"/>
            <a:ext cx="2079229" cy="6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S:\2VKR\Kommunikation\Web\Firmen_Logos\jpeg\streng.jpe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2" y="1201443"/>
            <a:ext cx="2656470" cy="6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:\2VKR\Kommunikation\Web\Firmen_Logos\jpeg\symalit.jpe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92" y="1196752"/>
            <a:ext cx="2303711" cy="7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S:\2VKR\Kommunikation\Web\Firmen_Logos\jpeg\Total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21" y="5813304"/>
            <a:ext cx="1306467" cy="8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:\2VKR\Aliaxis_image001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5" y="2730809"/>
            <a:ext cx="1748992" cy="5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" y="3429000"/>
            <a:ext cx="1751951" cy="76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 rot="19907685">
            <a:off x="160690" y="3054968"/>
            <a:ext cx="8913017" cy="1323439"/>
          </a:xfrm>
          <a:prstGeom prst="rect">
            <a:avLst/>
          </a:prstGeom>
          <a:solidFill>
            <a:srgbClr val="A0FEFC">
              <a:alpha val="79000"/>
            </a:srgbClr>
          </a:solidFill>
        </p:spPr>
        <p:txBody>
          <a:bodyPr wrap="none" rtlCol="0">
            <a:spAutoFit/>
          </a:bodyPr>
          <a:lstStyle/>
          <a:p>
            <a:r>
              <a:rPr lang="de-CH" sz="4000" b="1" dirty="0" smtClean="0">
                <a:solidFill>
                  <a:srgbClr val="0000FF"/>
                </a:solidFill>
                <a:latin typeface="+mj-lt"/>
              </a:rPr>
              <a:t>26 Mitgliedfirmen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4000" b="1" dirty="0" smtClean="0">
                <a:solidFill>
                  <a:srgbClr val="0000FF"/>
                </a:solidFill>
                <a:latin typeface="+mj-lt"/>
              </a:rPr>
              <a:t>davon 5 assoziierte Mitgliedfirmen</a:t>
            </a:r>
            <a:endParaRPr lang="de-CH" sz="4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9" name="Picture 5" descr="C:\Users\ps\Downloads\Simona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41" y="4087026"/>
            <a:ext cx="1931629" cy="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rom.ch/fileadmin/templateRedesign/images/Logo_VSE_kle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6" y="4221088"/>
            <a:ext cx="1452314" cy="14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4" y="3525975"/>
            <a:ext cx="2042983" cy="936104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6051" y="490190"/>
            <a:ext cx="839040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1" kern="0" dirty="0" smtClean="0">
                <a:latin typeface="+mj-lt"/>
              </a:rPr>
              <a:t>Der VKR und seine Partner</a:t>
            </a:r>
          </a:p>
          <a:p>
            <a:r>
              <a:rPr lang="de-CH" sz="1800" dirty="0" smtClean="0"/>
              <a:t>Mit gemeinsamen </a:t>
            </a:r>
            <a:r>
              <a:rPr lang="de-CH" sz="1800" dirty="0"/>
              <a:t>Interessen </a:t>
            </a:r>
          </a:p>
          <a:p>
            <a:endParaRPr lang="de-DE" b="1" kern="0" dirty="0" smtClean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928"/>
            <a:ext cx="9144000" cy="2245056"/>
          </a:xfrm>
          <a:prstGeom prst="rect">
            <a:avLst/>
          </a:prstGeom>
          <a:ln>
            <a:solidFill>
              <a:srgbClr val="CCCCFF"/>
            </a:solidFill>
          </a:ln>
        </p:spPr>
      </p:pic>
      <p:sp>
        <p:nvSpPr>
          <p:cNvPr id="2" name="AutoShape 2" descr="Bildergebnis für suissete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pic>
        <p:nvPicPr>
          <p:cNvPr id="3076" name="Picture 4" descr="http://www.meier-kopp.ch/media/1005/suissetec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7" y="3443089"/>
            <a:ext cx="3647094" cy="7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wisswaterpartnership.ch/wp-content/uploads/2014/09/logo_SVGW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4" y="3715977"/>
            <a:ext cx="282892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vkr.ch/fileadmin/user_upload/VKR/Verband/Partner/QPlus_Logo.gif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41" y="5129559"/>
            <a:ext cx="1333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wisswaterpartnership.ch/wp-content/uploads/2014/09/logo_VSA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70" y="5540375"/>
            <a:ext cx="28289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6" y="4880098"/>
            <a:ext cx="1879290" cy="9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http://www.burri.world/sites/default/files/svs_web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658630"/>
            <a:ext cx="2932545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.jimcdn.com/app/cms/image/transf/none/path/sf56258aed679f40a/image/i6608db083a563a4f/version/1439813811/image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31200"/>
            <a:ext cx="1257172" cy="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8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de-CH" sz="2000" dirty="0"/>
              <a:t>Die Aktivitäten des VKR konzentrieren sich auf zwei </a:t>
            </a:r>
            <a:r>
              <a:rPr lang="de-CH" sz="2000" dirty="0" smtClean="0"/>
              <a:t>Säulen</a:t>
            </a:r>
            <a:endParaRPr lang="de-CH" dirty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062435205"/>
              </p:ext>
            </p:extLst>
          </p:nvPr>
        </p:nvGraphicFramePr>
        <p:xfrm>
          <a:off x="3597" y="1471728"/>
          <a:ext cx="936104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7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A2ACF4-5BF9-47B8-8CDE-908588FC4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25C0F-1695-47B2-AD7F-D02EE0B52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E59E6F-22B3-43ED-B501-46EB2305A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B6AA6-0985-43CF-A4EE-4D45212A2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VKR 2013 4zu3">
  <a:themeElements>
    <a:clrScheme name="VK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K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K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K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K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E17FCBCEC5C64783E08D059B329B72" ma:contentTypeVersion="0" ma:contentTypeDescription="Ein neues Dokument erstellen." ma:contentTypeScope="" ma:versionID="fc149d5d447f71802f56a4523b5527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b715de677b26ad619381b53932d72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906A4-C7EE-4758-AB7D-F2C0E92C0B0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439686-D6CD-4DFA-B3C0-837062514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A62B4-E2B8-4A2B-A1A1-C4B70ED1A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Bildschirmpräsentation (4:3)</PresentationFormat>
  <Paragraphs>150</Paragraphs>
  <Slides>23</Slides>
  <Notes>12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VKR 2013 4zu3</vt:lpstr>
      <vt:lpstr>PowerPoint-Präsentation</vt:lpstr>
      <vt:lpstr>VKR RL02 Richtlinie/Leitfaden für erdverlegete PE-Druckrohrleitungen in der Gas- und Wasserversorgung</vt:lpstr>
      <vt:lpstr>PowerPoint-Präsentation</vt:lpstr>
      <vt:lpstr>PowerPoint-Präsentation</vt:lpstr>
      <vt:lpstr>PowerPoint-Präsentation</vt:lpstr>
      <vt:lpstr>Agenda</vt:lpstr>
      <vt:lpstr>VKR Mitgliedfirmen</vt:lpstr>
      <vt:lpstr>PowerPoint-Präsentation</vt:lpstr>
      <vt:lpstr>Die Aktivitäten des VKR konzentrieren sich auf zwei Säulen</vt:lpstr>
      <vt:lpstr>Agenda</vt:lpstr>
      <vt:lpstr>Kursunterlagen / Technische Dokumentationen</vt:lpstr>
      <vt:lpstr>Überarbeitung der Verlegerichtlinien RL02 und RL03 angezeigt</vt:lpstr>
      <vt:lpstr>PowerPoint-Präsentation</vt:lpstr>
      <vt:lpstr>Agenda</vt:lpstr>
      <vt:lpstr>PowerPoint-Präsentation</vt:lpstr>
      <vt:lpstr>Gliederung des Haupdokumentes</vt:lpstr>
      <vt:lpstr>Aktuelle Version im Internet verfügbar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Abschluss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Stauffer</dc:creator>
  <cp:lastModifiedBy>Meier Franziska (I-AT-IU-IB-AMT2)</cp:lastModifiedBy>
  <cp:revision>83</cp:revision>
  <cp:lastPrinted>2017-01-12T12:59:22Z</cp:lastPrinted>
  <dcterms:created xsi:type="dcterms:W3CDTF">2014-10-08T12:38:19Z</dcterms:created>
  <dcterms:modified xsi:type="dcterms:W3CDTF">2018-04-06T13:30:23Z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0x010100E4E17FCBCEC5C64783E08D059B329B72</vt:lpwstr>
  </property>
</Properties>
</file>