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3" r:id="rId5"/>
    <p:sldId id="264" r:id="rId6"/>
    <p:sldId id="265" r:id="rId7"/>
    <p:sldId id="281" r:id="rId8"/>
    <p:sldId id="266" r:id="rId9"/>
    <p:sldId id="261" r:id="rId10"/>
    <p:sldId id="259" r:id="rId11"/>
    <p:sldId id="258" r:id="rId12"/>
    <p:sldId id="267" r:id="rId13"/>
    <p:sldId id="268" r:id="rId14"/>
    <p:sldId id="269" r:id="rId15"/>
    <p:sldId id="270" r:id="rId16"/>
    <p:sldId id="271" r:id="rId17"/>
    <p:sldId id="26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1" autoAdjust="0"/>
    <p:restoredTop sz="87086" autoAdjust="0"/>
  </p:normalViewPr>
  <p:slideViewPr>
    <p:cSldViewPr>
      <p:cViewPr varScale="1">
        <p:scale>
          <a:sx n="76" d="100"/>
          <a:sy n="76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0AAF57-EB6A-4F9B-AFD9-B3305086F82B}" type="datetimeFigureOut">
              <a:rPr lang="de-CH"/>
              <a:pPr>
                <a:defRPr/>
              </a:pPr>
              <a:t>23.03.2018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3FCFC7-7234-47EE-86DB-1CEDEF0AAD8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207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3ED12E-050A-4EC6-A96D-C310594409E4}" type="datetimeFigureOut">
              <a:rPr lang="de-CH"/>
              <a:pPr>
                <a:defRPr/>
              </a:pPr>
              <a:t>23.03.2018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0CEA87-5B24-4526-A1F1-73EBCAB763C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378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D435C-E8C7-4AC1-A9EC-F0D9A4CCC30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68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F0B1-1505-4192-B1AE-7D2723BBA92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9436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50825" y="6308725"/>
            <a:ext cx="2881313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063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E5E21-9F2B-4264-881D-C15FDC5F7B3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416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DEB5F-5FC6-4411-92AB-5E9EF5D6991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433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045DD0-9E7B-4F50-9993-575B503DE08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183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9EE27-657E-421B-80CF-D61DAA57EB2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01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 descr="Logo_SBV_mText_JPG_300p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71C57-E942-4BDD-BA3D-A59426229B7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98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 rtlCol="0">
            <a:normAutofit/>
          </a:bodyPr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3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93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421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5F774D-6D01-4D47-877E-E4F384CD0BF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pic>
        <p:nvPicPr>
          <p:cNvPr id="1031" name="Bild 2" descr="Logo_SBV_mText_JPG_300ppi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source=images&amp;cd=&amp;cad=rja&amp;uact=8&amp;ved=0ahUKEwjUmeqWhsbXAhXP6qQKHRiFDZQQjRwIBw&amp;url=http://www.zindel-maienfeld.ch/Aktuelle-Projekte/reference/Rckbau-Textilfabrik-Stoffel-in-Mels/id/4640&amp;psig=AOvVaw0gVkCvd_cE5UPvprDZifoN&amp;ust=1511023090844841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h/url?sa=i&amp;rct=j&amp;q=&amp;esrc=s&amp;source=images&amp;cd=&amp;cad=rja&amp;uact=8&amp;ved=0ahUKEwir8ZjMi8bXAhUB_aQKHRFqDToQjRwIBw&amp;url=http://www.egis-bv.com/index.php/de/bewaesserung-duengung-de&amp;psig=AOvVaw0j6l4F3t6ZtyOinzLdPSj5&amp;ust=1511024638604443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h/url?sa=i&amp;rct=j&amp;q=&amp;esrc=s&amp;source=images&amp;cd=&amp;cad=rja&amp;uact=8&amp;ved=0ahUKEwiBk6zTk8bXAhXGuBoKHcgSBswQjRwIBw&amp;url=http://www.swp.de/schwaebisch_hall/lokales/schwaebisch_hall/_abkochen-ist-noch-ratsam_-13259209.html&amp;psig=AOvVaw1VSm-vzF0_sFj8u76K-vu5&amp;ust=1511026764356984" TargetMode="Externa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465138" y="188913"/>
            <a:ext cx="7772400" cy="2278062"/>
          </a:xfrm>
        </p:spPr>
        <p:txBody>
          <a:bodyPr/>
          <a:lstStyle/>
          <a:p>
            <a:pPr eaLnBrk="1" hangingPunct="1"/>
            <a:r>
              <a:rPr lang="de-CH" altLang="de-DE" sz="4000" b="1" dirty="0" smtClean="0"/>
              <a:t>Neue Vollzugsgrundlagen</a:t>
            </a:r>
            <a:br>
              <a:rPr lang="de-CH" altLang="de-DE" sz="4000" b="1" dirty="0" smtClean="0"/>
            </a:br>
            <a:r>
              <a:rPr lang="de-CH" altLang="de-DE" sz="4000" b="1" dirty="0" smtClean="0"/>
              <a:t>	Gute Verfahrenspraxis</a:t>
            </a:r>
            <a:br>
              <a:rPr lang="de-CH" altLang="de-DE" sz="4000" b="1" dirty="0" smtClean="0"/>
            </a:br>
            <a:r>
              <a:rPr lang="de-CH" altLang="de-DE" sz="4000" b="1" dirty="0" smtClean="0"/>
              <a:t>		Weg vom Chlor</a:t>
            </a:r>
            <a:endParaRPr lang="de-CH" altLang="de-DE" sz="4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SBV – Weitebildungskurse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840038"/>
            <a:ext cx="81391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>
                <a:latin typeface="+mn-lt"/>
              </a:rPr>
              <a:t>Referate zusammengestellt von den Trinkwasserinspektoren:</a:t>
            </a:r>
          </a:p>
          <a:p>
            <a:pPr eaLnBrk="1" hangingPunct="1">
              <a:defRPr/>
            </a:pPr>
            <a:endParaRPr lang="de-CH" sz="2400" dirty="0">
              <a:latin typeface="+mn-lt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Dr. Irina Nüesch, KL-AG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Jürg </a:t>
            </a:r>
            <a:r>
              <a:rPr lang="de-CH" sz="2400" dirty="0" err="1">
                <a:latin typeface="+mn-lt"/>
              </a:rPr>
              <a:t>Grimbichler</a:t>
            </a:r>
            <a:r>
              <a:rPr lang="de-CH" sz="2400" dirty="0">
                <a:latin typeface="+mn-lt"/>
              </a:rPr>
              <a:t>, KL-AG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Stephan Christ, KL-SO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Rudi </a:t>
            </a:r>
            <a:r>
              <a:rPr lang="de-CH" sz="2400" dirty="0" err="1">
                <a:latin typeface="+mn-lt"/>
              </a:rPr>
              <a:t>Robbi</a:t>
            </a:r>
            <a:r>
              <a:rPr lang="de-CH" sz="2400" dirty="0">
                <a:latin typeface="+mn-lt"/>
              </a:rPr>
              <a:t>, KL-BE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Kurt Schlumpf, KL-SG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Gute Verfahrenspraxis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484784"/>
            <a:ext cx="7775575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>
                <a:latin typeface="+mn-lt"/>
              </a:rPr>
              <a:t>Die häufigsten Beanstandungen der Bereiche</a:t>
            </a:r>
            <a:r>
              <a:rPr lang="de-CH" sz="2400" dirty="0" smtClean="0">
                <a:latin typeface="+mn-lt"/>
              </a:rPr>
              <a:t>:</a:t>
            </a:r>
          </a:p>
          <a:p>
            <a:pPr eaLnBrk="1" hangingPunct="1">
              <a:defRPr/>
            </a:pP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Organisation und </a:t>
            </a:r>
            <a:r>
              <a:rPr lang="de-CH" sz="2400" dirty="0" smtClean="0">
                <a:latin typeface="+mn-lt"/>
              </a:rPr>
              <a:t>Verantwortlichkeiten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</a:t>
            </a:r>
            <a:r>
              <a:rPr lang="de-CH" sz="2400" dirty="0" smtClean="0">
                <a:latin typeface="+mn-lt"/>
              </a:rPr>
              <a:t>Betriebsdokumente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Generelle Prozesse, </a:t>
            </a:r>
            <a:r>
              <a:rPr lang="de-CH" sz="2400" dirty="0" smtClean="0">
                <a:latin typeface="+mn-lt"/>
              </a:rPr>
              <a:t>Anlagen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Wasserqualität und Überwachung an der </a:t>
            </a:r>
            <a:r>
              <a:rPr lang="de-CH" sz="2400" dirty="0" smtClean="0">
                <a:latin typeface="+mn-lt"/>
              </a:rPr>
              <a:t>Fassung</a:t>
            </a:r>
            <a:endParaRPr lang="de-CH" sz="2400" dirty="0">
              <a:latin typeface="+mn-lt"/>
            </a:endParaRPr>
          </a:p>
          <a:p>
            <a:pPr marL="177800" lvl="1" eaLnBrk="1" hangingPunct="1">
              <a:spcBef>
                <a:spcPts val="6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 Verteilung</a:t>
            </a:r>
          </a:p>
          <a:p>
            <a:pPr eaLnBrk="1" hangingPunct="1"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/>
          </p:nvPr>
        </p:nvSpPr>
        <p:spPr>
          <a:xfrm>
            <a:off x="146050" y="562768"/>
            <a:ext cx="7772400" cy="836613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Organisation und Verantwortlichkeiten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83704" y="1327944"/>
            <a:ext cx="8280400" cy="4601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j-lt"/>
              </a:rPr>
              <a:t>Pflichtenheft nicht aktuell oder unvollständig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j-lt"/>
              </a:rPr>
              <a:t>Arbeitsanweisungen: Unterhalts- und Kontrollpläne </a:t>
            </a:r>
            <a:r>
              <a:rPr lang="de-CH" sz="2400" dirty="0" smtClean="0">
                <a:latin typeface="+mj-lt"/>
              </a:rPr>
              <a:t/>
            </a:r>
            <a:br>
              <a:rPr lang="de-CH" sz="2400" dirty="0" smtClean="0">
                <a:latin typeface="+mj-lt"/>
              </a:rPr>
            </a:br>
            <a:r>
              <a:rPr lang="de-CH" sz="2400" dirty="0" smtClean="0">
                <a:latin typeface="+mj-lt"/>
              </a:rPr>
              <a:t>	zu wenig detailliert</a:t>
            </a:r>
            <a:r>
              <a:rPr lang="de-CH" sz="2400" dirty="0">
                <a:latin typeface="+mj-lt"/>
              </a:rPr>
              <a:t>, zu unübersichtlich </a:t>
            </a:r>
            <a:r>
              <a:rPr lang="de-CH" sz="2400" dirty="0" smtClean="0">
                <a:latin typeface="+mj-lt"/>
              </a:rPr>
              <a:t/>
            </a:r>
            <a:br>
              <a:rPr lang="de-CH" sz="2400" dirty="0" smtClean="0">
                <a:latin typeface="+mj-lt"/>
              </a:rPr>
            </a:br>
            <a:r>
              <a:rPr lang="de-CH" sz="2400" dirty="0" smtClean="0">
                <a:latin typeface="+mj-lt"/>
              </a:rPr>
              <a:t>	oder </a:t>
            </a:r>
            <a:r>
              <a:rPr lang="de-CH" sz="2400" dirty="0">
                <a:latin typeface="+mj-lt"/>
              </a:rPr>
              <a:t>nicht aktuell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endParaRPr lang="de-CH" sz="2400" dirty="0">
              <a:latin typeface="+mj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j-lt"/>
              </a:rPr>
              <a:t>Vorgehen im Verunreinigungsfall: nicht in zweckmässiger Art </a:t>
            </a:r>
            <a:r>
              <a:rPr lang="de-CH" sz="2400" dirty="0" smtClean="0">
                <a:latin typeface="+mj-lt"/>
              </a:rPr>
              <a:t>	vorhanden</a:t>
            </a:r>
            <a:endParaRPr lang="de-CH" sz="2400" dirty="0">
              <a:latin typeface="+mj-lt"/>
            </a:endParaRPr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r>
              <a:rPr lang="de-CH" dirty="0"/>
              <a:t> </a:t>
            </a:r>
          </a:p>
        </p:txBody>
      </p:sp>
      <p:pic>
        <p:nvPicPr>
          <p:cNvPr id="6" name="Picture 2" descr="L:\Mitarbeitende\Vorträge MA TBW\2018 SBV-Tagung\Fotos\imagetext_0_origina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25" y="188640"/>
            <a:ext cx="12969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Fotos\31 Reservoir Hölzliacher, Schieberh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07" y="2221568"/>
            <a:ext cx="2188840" cy="140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:\Mitarbeitende\Vorträge MA TBW\2018 SBV-Tagung\imagesLJI22B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20" y="4293096"/>
            <a:ext cx="13684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L:\Mitarbeitende\Vorträge MA TBW\2018 SBV-Tagung\Starkregen-in-Goettingen-und-Region_ArtikelQu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28" y="4149080"/>
            <a:ext cx="30845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385664" y="188640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4000" b="1" dirty="0" smtClean="0"/>
              <a:t>Betriebsdokumente</a:t>
            </a:r>
            <a:endParaRPr lang="de-CH" altLang="de-DE" sz="4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340768"/>
            <a:ext cx="87146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Kritische Anschlüsse sind nicht bekannt</a:t>
            </a:r>
          </a:p>
          <a:p>
            <a:pPr eaLnBrk="1" hangingPunct="1">
              <a:tabLst>
                <a:tab pos="266700" algn="l"/>
              </a:tabLst>
              <a:defRPr/>
            </a:pPr>
            <a:endParaRPr lang="de-CH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Gefahrenanalyse, Massnahmenplan: nicht aktuell, </a:t>
            </a:r>
            <a:r>
              <a:rPr lang="de-CH" sz="2400" dirty="0" smtClean="0">
                <a:latin typeface="+mn-lt"/>
              </a:rPr>
              <a:t/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unvollständig oder </a:t>
            </a:r>
            <a:r>
              <a:rPr lang="de-CH" sz="2400" dirty="0">
                <a:latin typeface="+mn-lt"/>
              </a:rPr>
              <a:t>zu unspezifisch</a:t>
            </a:r>
          </a:p>
          <a:p>
            <a:pPr eaLnBrk="1" hangingPunct="1">
              <a:tabLst>
                <a:tab pos="266700" algn="l"/>
              </a:tabLst>
              <a:defRPr/>
            </a:pPr>
            <a:endParaRPr lang="de-CH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Basisdaten: Qualitative Auswertung fehlt</a:t>
            </a:r>
          </a:p>
          <a:p>
            <a:pPr eaLnBrk="1" hangingPunct="1">
              <a:defRPr/>
            </a:pPr>
            <a:endParaRPr lang="de-CH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29" y="4234731"/>
            <a:ext cx="33670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:\Mitarbeitende\Vorträge MA TBW\2018 SBV-Tagung\imagesR2KP31F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492896"/>
            <a:ext cx="277971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:\Mitarbeitende\Vorträge MA TBW\2018 SBV-Tagung\019 Stufenpumpwerk Asperzelg, Wasseranschluss von Druckleitung Hahn mit Schlau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82364"/>
            <a:ext cx="24145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3086596" y="5157192"/>
            <a:ext cx="308401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:\Mitarbeitende\Fotos aus Inspektionen und Trinkwasserkontrollen\Büttikon\Inspektion 2012\08 Reservoir Buechwald, rechte Wasserkammer, Sickerspur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3789040"/>
            <a:ext cx="2464496" cy="18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189360" y="225316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Generelle Prozesse, Anlagen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82340" y="1061928"/>
            <a:ext cx="8280400" cy="349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Ersatz/Sanierung veralteter Anlagen (-Teile) </a:t>
            </a:r>
            <a:r>
              <a:rPr lang="de-CH" sz="2400" dirty="0" smtClean="0">
                <a:latin typeface="+mn-lt"/>
              </a:rPr>
              <a:t>nicht </a:t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in </a:t>
            </a:r>
            <a:r>
              <a:rPr lang="de-CH" sz="2400" dirty="0">
                <a:latin typeface="+mn-lt"/>
              </a:rPr>
              <a:t>der </a:t>
            </a:r>
            <a:r>
              <a:rPr lang="de-CH" sz="2400" dirty="0" smtClean="0">
                <a:latin typeface="+mn-lt"/>
              </a:rPr>
              <a:t>Investitionsplanung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Ungenügender Schutz gegen Eindringen von </a:t>
            </a:r>
            <a:r>
              <a:rPr lang="de-CH" sz="2400" dirty="0" smtClean="0">
                <a:latin typeface="+mn-lt"/>
              </a:rPr>
              <a:t>	Tieren/Fremdgerüchen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Periodische Wartungsmassnahmen ausstehend: verschmutzte </a:t>
            </a:r>
            <a:r>
              <a:rPr lang="de-CH" sz="2400" dirty="0" smtClean="0">
                <a:latin typeface="+mn-lt"/>
              </a:rPr>
              <a:t>	Luftfeinfilter/Fassadenanschlüsse</a:t>
            </a:r>
            <a:r>
              <a:rPr lang="de-CH" sz="2400" dirty="0">
                <a:latin typeface="+mn-lt"/>
              </a:rPr>
              <a:t>, leere Siphons</a:t>
            </a:r>
          </a:p>
          <a:p>
            <a:pPr eaLnBrk="1" hangingPunct="1">
              <a:defRPr/>
            </a:pPr>
            <a:endParaRPr lang="de-CH" dirty="0"/>
          </a:p>
        </p:txBody>
      </p:sp>
      <p:pic>
        <p:nvPicPr>
          <p:cNvPr id="6" name="Picture 6" descr="L:\Mitarbeitende\Vorträge MA TBW\2018 SBV-Tagung\Reservoir Schönegg, Fassadenanschluss Wasserkammerbelüft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0" y="4293095"/>
            <a:ext cx="2576884" cy="209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:\Mitarbeitende\Vorträge MA TBW\2018 SBV-Tagung\images1EJF8P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59" y="2201225"/>
            <a:ext cx="1464102" cy="10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:\Mitarbeitende\Vorträge MA TBW\2018 SBV-Tagung\Fotos\Sammelbrunnstube Aegertli Nord, Luftfeinfilter zerfres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4440526"/>
            <a:ext cx="240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L:\Mitarbeitende\Vorträge MA TBW\2018 SBV-Tagung\QPW Zelgli, veraltete UV-Anlagen, ohne Verwurfvorrichtung, ohne Pumpensperre vor dem Sammelbec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76" y="137239"/>
            <a:ext cx="2468370" cy="18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0522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Wasserqualität und </a:t>
            </a:r>
            <a:r>
              <a:rPr lang="de-CH" sz="3600" b="1" dirty="0" smtClean="0"/>
              <a:t>Überwachung </a:t>
            </a:r>
            <a:br>
              <a:rPr lang="de-CH" sz="3600" b="1" dirty="0" smtClean="0"/>
            </a:br>
            <a:r>
              <a:rPr lang="de-CH" sz="3600" b="1" dirty="0" smtClean="0"/>
              <a:t>an </a:t>
            </a:r>
            <a:r>
              <a:rPr lang="de-CH" sz="3600" b="1" dirty="0"/>
              <a:t>der Fassung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556792"/>
            <a:ext cx="856895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Fehlende zusätzliche Kontrollen bei aussergewöhnlichen </a:t>
            </a:r>
            <a:r>
              <a:rPr lang="de-CH" sz="2400" dirty="0" smtClean="0">
                <a:latin typeface="+mn-lt"/>
              </a:rPr>
              <a:t>	Ereignissen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Zuwenig risiko-basierte, d.h. auf die aktuellen Gefährdungen </a:t>
            </a:r>
            <a:r>
              <a:rPr lang="de-CH" sz="2400" dirty="0" smtClean="0">
                <a:latin typeface="+mn-lt"/>
              </a:rPr>
              <a:t>	ausgerichtete Beprobungen</a:t>
            </a:r>
            <a:endParaRPr lang="de-CH" sz="2400" dirty="0">
              <a:latin typeface="+mn-lt"/>
            </a:endParaRPr>
          </a:p>
        </p:txBody>
      </p:sp>
      <p:pic>
        <p:nvPicPr>
          <p:cNvPr id="6" name="Picture 2" descr="L:\Mitarbeitende\Vorträge MA TBW\2018 SBV-Tagung\malans1_bei_reitzentrum_laenge_mit_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8" y="3458045"/>
            <a:ext cx="30797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3naa2430-U621565524639QdD--600x337@NWZ-Online-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15" y="3458046"/>
            <a:ext cx="4114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>
          <a:xfrm>
            <a:off x="660401" y="215901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4000" b="1" dirty="0" smtClean="0"/>
              <a:t>Verteilung</a:t>
            </a:r>
            <a:endParaRPr lang="de-CH" altLang="de-DE" sz="4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06401" y="1268760"/>
            <a:ext cx="828040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Keine Bewertung der </a:t>
            </a:r>
            <a:r>
              <a:rPr lang="de-CH" sz="2400" dirty="0" smtClean="0">
                <a:latin typeface="+mn-lt"/>
              </a:rPr>
              <a:t>Gefährdungen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Ungenügende Rückflussverhinderung</a:t>
            </a:r>
          </a:p>
        </p:txBody>
      </p:sp>
      <p:pic>
        <p:nvPicPr>
          <p:cNvPr id="6" name="Picture 2" descr="L:\Mitarbeitende\Fotos aus Inspektionen und Trinkwasserkontrollen\A Beispielfotos für Tagung\Hydrantenanschluss ohne Rückflussverhinde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2438"/>
            <a:ext cx="22336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22 GPW Breiten, Anschlussschacht Einzelbezüger der WV Zufik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ildergebnis für notleitung trinkwasser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75"/>
            <a:ext cx="25019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ildergebnis für bewässerung düngung pump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11538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Ähnliches Fo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0956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4000" b="1" dirty="0" smtClean="0"/>
              <a:t>Was ist zu tun?</a:t>
            </a:r>
            <a:endParaRPr lang="de-CH" altLang="de-DE" sz="4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196752"/>
            <a:ext cx="82804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Gute Verfahrenspraxis im eigenen Betrieb </a:t>
            </a:r>
            <a:r>
              <a:rPr lang="de-CH" sz="2400" dirty="0" smtClean="0">
                <a:latin typeface="+mn-lt"/>
              </a:rPr>
              <a:t>überprüfen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Schwachstellen </a:t>
            </a:r>
            <a:r>
              <a:rPr lang="de-CH" sz="2400" dirty="0" smtClean="0">
                <a:latin typeface="+mn-lt"/>
              </a:rPr>
              <a:t>beheben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"Pflege" der Qualitätssicherungsdokumente</a:t>
            </a:r>
          </a:p>
          <a:p>
            <a:pPr eaLnBrk="1" hangingPunct="1">
              <a:defRPr/>
            </a:pPr>
            <a:endParaRPr lang="de-CH" dirty="0"/>
          </a:p>
        </p:txBody>
      </p:sp>
      <p:pic>
        <p:nvPicPr>
          <p:cNvPr id="6" name="Picture 2" descr="L:\Mitarbeitende\Vorträge MA TBW\2018 SBV-Tagung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45598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Mitarbeitende\Vorträge MA TBW\2018 SBV-Tagung\Fotos\208541ac62060d25_72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1372071" cy="13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060575"/>
            <a:ext cx="77755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Neue Vollzugsgrundlagen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40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Gute Verfahrenspraxis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32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4000" b="1" dirty="0">
                <a:solidFill>
                  <a:srgbClr val="C00000"/>
                </a:solidFill>
                <a:latin typeface="+mn-lt"/>
              </a:rPr>
              <a:t>Weg vom Chlor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7056438" cy="836613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Weg von der Desinfektion mit Chlor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0336" y="1343025"/>
            <a:ext cx="82804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>
                <a:latin typeface="+mn-lt"/>
              </a:rPr>
              <a:t>Verordnung Trinkwasser sowie Wasser in öffentlich zugänglichen Bädern und Duschanlagen </a:t>
            </a:r>
            <a:r>
              <a:rPr lang="de-CH" sz="2400" dirty="0">
                <a:solidFill>
                  <a:srgbClr val="FF0000"/>
                </a:solidFill>
                <a:latin typeface="+mn-lt"/>
              </a:rPr>
              <a:t>(TDBV)</a:t>
            </a: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CH" sz="2400" dirty="0">
                <a:latin typeface="+mn-lt"/>
              </a:rPr>
              <a:t>Chlor ist zur Desinfektion von Trinkwasser zugelassen.</a:t>
            </a:r>
          </a:p>
          <a:p>
            <a:pPr eaLnBrk="1" hangingPunct="1">
              <a:defRPr/>
            </a:pPr>
            <a:endParaRPr lang="de-CH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endParaRPr lang="de-CH" dirty="0"/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179388" y="2565400"/>
            <a:ext cx="8818562" cy="2447925"/>
            <a:chOff x="179512" y="2564905"/>
            <a:chExt cx="8819182" cy="2448272"/>
          </a:xfrm>
        </p:grpSpPr>
        <p:grpSp>
          <p:nvGrpSpPr>
            <p:cNvPr id="25606" name="Gruppieren 5"/>
            <p:cNvGrpSpPr>
              <a:grpSpLocks/>
            </p:cNvGrpSpPr>
            <p:nvPr/>
          </p:nvGrpSpPr>
          <p:grpSpPr bwMode="auto">
            <a:xfrm>
              <a:off x="179512" y="2564905"/>
              <a:ext cx="8819182" cy="2448272"/>
              <a:chOff x="179512" y="2780928"/>
              <a:chExt cx="8891190" cy="2544399"/>
            </a:xfrm>
          </p:grpSpPr>
          <p:pic>
            <p:nvPicPr>
              <p:cNvPr id="2560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780928"/>
                <a:ext cx="4501629" cy="254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797526"/>
                <a:ext cx="4354686" cy="196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Ellipse 8"/>
              <p:cNvSpPr/>
              <p:nvPr/>
            </p:nvSpPr>
            <p:spPr>
              <a:xfrm>
                <a:off x="179512" y="4005276"/>
                <a:ext cx="648232" cy="28711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CH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4645463" y="3133311"/>
              <a:ext cx="503273" cy="2778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332" y="332656"/>
            <a:ext cx="8208912" cy="864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Was heisst Desinfektion mit </a:t>
            </a:r>
            <a:r>
              <a:rPr lang="de-CH" sz="3600" b="1" dirty="0" smtClean="0"/>
              <a:t>Chlor</a:t>
            </a:r>
            <a:r>
              <a:rPr lang="de-CH" sz="3600" b="1" dirty="0"/>
              <a:t>?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484784"/>
            <a:ext cx="8280400" cy="260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>
                <a:latin typeface="+mn-lt"/>
              </a:rPr>
              <a:t>Schädigung der Zellmembran von Bakterien, Eiweisshüllen von Viren und</a:t>
            </a:r>
            <a:r>
              <a:rPr lang="de-CH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2400" dirty="0">
                <a:latin typeface="+mn-lt"/>
              </a:rPr>
              <a:t>Strukturen im </a:t>
            </a:r>
            <a:r>
              <a:rPr lang="de-CH" sz="2400" dirty="0" smtClean="0">
                <a:latin typeface="+mn-lt"/>
              </a:rPr>
              <a:t>Zellinnern</a:t>
            </a:r>
            <a:endParaRPr lang="de-CH" sz="2400" dirty="0">
              <a:latin typeface="+mn-lt"/>
            </a:endParaRPr>
          </a:p>
          <a:p>
            <a:pPr marL="539750" indent="-539750" eaLnBrk="1" hangingPunct="1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  <a:defRPr/>
            </a:pPr>
            <a:r>
              <a:rPr lang="de-CH" sz="2400" dirty="0">
                <a:latin typeface="+mn-lt"/>
              </a:rPr>
              <a:t>	Störung oder Unterbrechung des Stoffwechsels der </a:t>
            </a:r>
            <a:r>
              <a:rPr lang="de-CH" sz="2400" dirty="0" smtClean="0">
                <a:latin typeface="+mn-lt"/>
              </a:rPr>
              <a:t>Mikroorganismen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  <a:defRPr/>
            </a:pPr>
            <a:r>
              <a:rPr lang="de-CH" sz="2400" dirty="0">
                <a:latin typeface="+mn-lt"/>
              </a:rPr>
              <a:t>	Absterben</a:t>
            </a:r>
          </a:p>
          <a:p>
            <a:pPr eaLnBrk="1" hangingPunct="1">
              <a:defRPr/>
            </a:pPr>
            <a:endParaRPr lang="de-CH" dirty="0"/>
          </a:p>
        </p:txBody>
      </p:sp>
      <p:sp>
        <p:nvSpPr>
          <p:cNvPr id="6" name="Nach rechts gekrümmter Pfeil 5"/>
          <p:cNvSpPr/>
          <p:nvPr/>
        </p:nvSpPr>
        <p:spPr>
          <a:xfrm>
            <a:off x="466726" y="2392883"/>
            <a:ext cx="360362" cy="360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  <p:sp>
        <p:nvSpPr>
          <p:cNvPr id="7" name="Nach rechts gekrümmter Pfeil 6"/>
          <p:cNvSpPr/>
          <p:nvPr/>
        </p:nvSpPr>
        <p:spPr>
          <a:xfrm>
            <a:off x="466726" y="3256979"/>
            <a:ext cx="360362" cy="360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060575"/>
            <a:ext cx="77755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4000" b="1" dirty="0">
                <a:solidFill>
                  <a:srgbClr val="C00000"/>
                </a:solidFill>
                <a:latin typeface="+mn-lt"/>
              </a:rPr>
              <a:t>Neue Vollzugsgrundlagen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40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Gute Verfahrenspraxis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32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Weg vom Chlor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27652" name="Textfeld 4"/>
          <p:cNvSpPr txBox="1">
            <a:spLocks noChangeArrowheads="1"/>
          </p:cNvSpPr>
          <p:nvPr/>
        </p:nvSpPr>
        <p:spPr bwMode="auto">
          <a:xfrm>
            <a:off x="684213" y="1700213"/>
            <a:ext cx="8280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251519" y="1052736"/>
            <a:ext cx="871309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Die Wirksamkeit einer Chlordesinfektion hängt stark ab </a:t>
            </a:r>
            <a:r>
              <a:rPr lang="de-CH" sz="2400" dirty="0" smtClean="0">
                <a:latin typeface="+mn-lt"/>
              </a:rPr>
              <a:t>von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Chlor</a:t>
            </a:r>
            <a:r>
              <a:rPr lang="de-CH" sz="2400" u="sng" dirty="0">
                <a:latin typeface="+mn-lt"/>
              </a:rPr>
              <a:t>konzentration</a:t>
            </a:r>
            <a:r>
              <a:rPr lang="de-CH" sz="2400" dirty="0">
                <a:latin typeface="+mn-lt"/>
              </a:rPr>
              <a:t> und Einwirkungs</a:t>
            </a:r>
            <a:r>
              <a:rPr lang="de-CH" sz="2400" u="sng" dirty="0">
                <a:latin typeface="+mn-lt"/>
              </a:rPr>
              <a:t>dauer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"Begleitstoffen" des Wassers, v. a. Schwebstoffe (partikuläre </a:t>
            </a:r>
            <a:r>
              <a:rPr lang="de-CH" sz="2400" dirty="0" smtClean="0">
                <a:latin typeface="+mn-lt"/>
              </a:rPr>
              <a:t>	Trübung</a:t>
            </a:r>
            <a:r>
              <a:rPr lang="de-CH" sz="2400" dirty="0">
                <a:latin typeface="+mn-lt"/>
              </a:rPr>
              <a:t>) und </a:t>
            </a:r>
            <a:r>
              <a:rPr lang="de-CH" sz="2400" dirty="0" smtClean="0">
                <a:latin typeface="+mn-lt"/>
              </a:rPr>
              <a:t>organische </a:t>
            </a:r>
            <a:r>
              <a:rPr lang="de-CH" sz="2400" dirty="0">
                <a:latin typeface="+mn-lt"/>
              </a:rPr>
              <a:t>Stoffe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pH-Wert des Wassers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Homogenität der </a:t>
            </a:r>
            <a:r>
              <a:rPr lang="de-CH" sz="2400" dirty="0" smtClean="0">
                <a:latin typeface="+mn-lt"/>
              </a:rPr>
              <a:t>Durchmischung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Freies Chlor wird durch die Reaktion gezehrt! Die Konzentration nimmt während der Einwirkzeit ab. </a:t>
            </a:r>
          </a:p>
          <a:p>
            <a:pPr marL="266700" lvl="1"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u="sng" dirty="0">
                <a:latin typeface="+mn-lt"/>
              </a:rPr>
              <a:t>Rest</a:t>
            </a:r>
            <a:r>
              <a:rPr lang="de-CH" sz="2400" dirty="0">
                <a:latin typeface="+mn-lt"/>
              </a:rPr>
              <a:t>chlorgehalt nach definierter Reaktionszeit ist ein wichtiger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Parameter zur Gewährleistung einer ausreichenden, "sicheren" </a:t>
            </a:r>
            <a:r>
              <a:rPr lang="de-CH" sz="2400" dirty="0" smtClean="0">
                <a:latin typeface="+mn-lt"/>
              </a:rPr>
              <a:t>Abtötung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Höchstwert für freies Chlor im Trinkwasser: 0.1 mg/l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9490" y="260648"/>
            <a:ext cx="8208912" cy="864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Was heisst Desinfektion mit </a:t>
            </a:r>
            <a:r>
              <a:rPr lang="de-CH" sz="3600" b="1" dirty="0" smtClean="0"/>
              <a:t>Chlor</a:t>
            </a:r>
            <a:r>
              <a:rPr lang="de-CH" sz="3600" b="1" dirty="0"/>
              <a:t>?</a:t>
            </a:r>
            <a:endParaRPr lang="de-CH" sz="3600" dirty="0"/>
          </a:p>
        </p:txBody>
      </p:sp>
      <p:sp>
        <p:nvSpPr>
          <p:cNvPr id="9" name="Nach rechts gekrümmter Pfeil 8"/>
          <p:cNvSpPr/>
          <p:nvPr/>
        </p:nvSpPr>
        <p:spPr>
          <a:xfrm>
            <a:off x="204638" y="4484968"/>
            <a:ext cx="360040" cy="360040"/>
          </a:xfrm>
          <a:prstGeom prst="curvedRightArrow">
            <a:avLst>
              <a:gd name="adj1" fmla="val 25000"/>
              <a:gd name="adj2" fmla="val 50000"/>
              <a:gd name="adj3" fmla="val 17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2008" y="332656"/>
            <a:ext cx="7772400" cy="98028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Organismen sind 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unterschiedlich </a:t>
            </a:r>
            <a:r>
              <a:rPr lang="de-CH" sz="3600" b="1" dirty="0"/>
              <a:t>empfindlich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17" name="Rechteck 16"/>
          <p:cNvSpPr/>
          <p:nvPr/>
        </p:nvSpPr>
        <p:spPr>
          <a:xfrm>
            <a:off x="563216" y="4110983"/>
            <a:ext cx="294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CH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Trinkwasser-Aufbereitung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1475" y="4607958"/>
            <a:ext cx="86650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CH" sz="2400" b="1" dirty="0">
                <a:latin typeface="+mn-lt"/>
              </a:rPr>
              <a:t>c*t-Wert (mg*min/l) für die Inaktivierung um 2 Zehnerpotenzen</a:t>
            </a:r>
          </a:p>
          <a:p>
            <a:pPr eaLnBrk="1" hangingPunct="1">
              <a:tabLst>
                <a:tab pos="3314700" algn="l"/>
              </a:tabLst>
              <a:defRPr/>
            </a:pPr>
            <a:r>
              <a:rPr lang="de-CH" sz="2400" dirty="0">
                <a:latin typeface="+mn-lt"/>
              </a:rPr>
              <a:t>E. coli 	0.03 – 0.05</a:t>
            </a:r>
          </a:p>
          <a:p>
            <a:pPr eaLnBrk="1" hangingPunct="1">
              <a:tabLst>
                <a:tab pos="3314700" algn="l"/>
              </a:tabLst>
              <a:defRPr/>
            </a:pPr>
            <a:r>
              <a:rPr lang="de-CH" sz="2400" dirty="0" err="1">
                <a:latin typeface="+mn-lt"/>
              </a:rPr>
              <a:t>Enteroviren</a:t>
            </a:r>
            <a:r>
              <a:rPr lang="de-CH" sz="2400" dirty="0">
                <a:latin typeface="+mn-lt"/>
              </a:rPr>
              <a:t> 	1.00 – 4.00 </a:t>
            </a:r>
          </a:p>
          <a:p>
            <a:pPr eaLnBrk="1" hangingPunct="1">
              <a:tabLst>
                <a:tab pos="3314700" algn="l"/>
              </a:tabLst>
              <a:defRPr/>
            </a:pPr>
            <a:r>
              <a:rPr lang="de-CH" sz="2400" dirty="0" err="1">
                <a:latin typeface="+mn-lt"/>
              </a:rPr>
              <a:t>Kryptosporidien</a:t>
            </a:r>
            <a:r>
              <a:rPr lang="de-CH" sz="2400" dirty="0">
                <a:latin typeface="+mn-lt"/>
              </a:rPr>
              <a:t> </a:t>
            </a:r>
            <a:r>
              <a:rPr lang="de-CH" sz="2400" dirty="0" err="1">
                <a:latin typeface="+mn-lt"/>
              </a:rPr>
              <a:t>Oozysten</a:t>
            </a:r>
            <a:r>
              <a:rPr lang="de-CH" sz="2400" dirty="0">
                <a:latin typeface="+mn-lt"/>
              </a:rPr>
              <a:t> 	500 – 7000</a:t>
            </a:r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4117876" y="-1434131"/>
            <a:ext cx="1872208" cy="8928992"/>
          </a:xfrm>
          <a:prstGeom prst="triangle">
            <a:avLst/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/>
          <p:cNvSpPr txBox="1"/>
          <p:nvPr/>
        </p:nvSpPr>
        <p:spPr>
          <a:xfrm>
            <a:off x="614140" y="2822094"/>
            <a:ext cx="1221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Bakterien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71475" y="1408232"/>
            <a:ext cx="1872208" cy="61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+mj-lt"/>
              </a:rPr>
              <a:t>stark </a:t>
            </a:r>
            <a:br>
              <a:rPr lang="de-CH" sz="1600" dirty="0" smtClean="0">
                <a:latin typeface="+mj-lt"/>
              </a:rPr>
            </a:br>
            <a:r>
              <a:rPr lang="de-CH" sz="1600" dirty="0" smtClean="0">
                <a:latin typeface="+mj-lt"/>
              </a:rPr>
              <a:t>chlor-empfindlich </a:t>
            </a:r>
            <a:endParaRPr lang="de-CH" sz="1600" dirty="0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952640" y="1408232"/>
            <a:ext cx="1691716" cy="61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+mj-lt"/>
              </a:rPr>
              <a:t>mittelmässig </a:t>
            </a:r>
            <a:br>
              <a:rPr lang="de-CH" sz="1600" dirty="0" smtClean="0">
                <a:latin typeface="+mj-lt"/>
              </a:rPr>
            </a:br>
            <a:r>
              <a:rPr lang="de-CH" sz="1600" dirty="0" smtClean="0">
                <a:latin typeface="+mj-lt"/>
              </a:rPr>
              <a:t>chlor-empfindlich </a:t>
            </a:r>
            <a:endParaRPr lang="de-CH" sz="1600" dirty="0"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39564" y="1435457"/>
            <a:ext cx="169171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+mj-lt"/>
              </a:rPr>
              <a:t>gering </a:t>
            </a:r>
            <a:br>
              <a:rPr lang="de-CH" sz="1600" dirty="0" smtClean="0">
                <a:latin typeface="+mj-lt"/>
              </a:rPr>
            </a:br>
            <a:r>
              <a:rPr lang="de-CH" sz="1600" dirty="0" smtClean="0">
                <a:latin typeface="+mj-lt"/>
              </a:rPr>
              <a:t>chlor-empfindlich </a:t>
            </a:r>
            <a:endParaRPr lang="de-CH" sz="1600" dirty="0">
              <a:latin typeface="+mj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76204" y="2695396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Protozoen (Einzeller)  </a:t>
            </a:r>
            <a:endParaRPr lang="de-CH" dirty="0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49488" y="2845698"/>
            <a:ext cx="133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    Viren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26" name="Textfeld 25"/>
          <p:cNvSpPr txBox="1"/>
          <p:nvPr/>
        </p:nvSpPr>
        <p:spPr>
          <a:xfrm>
            <a:off x="7308304" y="2903443"/>
            <a:ext cx="6771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+mj-lt"/>
              </a:rPr>
              <a:t>Algen</a:t>
            </a:r>
            <a:endParaRPr lang="de-CH" sz="1200" dirty="0">
              <a:latin typeface="+mj-lt"/>
            </a:endParaRPr>
          </a:p>
        </p:txBody>
      </p:sp>
      <p:cxnSp>
        <p:nvCxnSpPr>
          <p:cNvPr id="27" name="Gerade Verbindung 26"/>
          <p:cNvCxnSpPr/>
          <p:nvPr/>
        </p:nvCxnSpPr>
        <p:spPr>
          <a:xfrm>
            <a:off x="3635896" y="2058322"/>
            <a:ext cx="0" cy="23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 nach links und rechts 27"/>
          <p:cNvSpPr/>
          <p:nvPr/>
        </p:nvSpPr>
        <p:spPr>
          <a:xfrm>
            <a:off x="563216" y="3992365"/>
            <a:ext cx="3072680" cy="144016"/>
          </a:xfrm>
          <a:prstGeom prst="leftRightArrow">
            <a:avLst/>
          </a:prstGeom>
          <a:solidFill>
            <a:srgbClr val="39C5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Pfeil nach links und rechts 28"/>
          <p:cNvSpPr/>
          <p:nvPr/>
        </p:nvSpPr>
        <p:spPr>
          <a:xfrm rot="5400000">
            <a:off x="5020556" y="5320780"/>
            <a:ext cx="504056" cy="144016"/>
          </a:xfrm>
          <a:prstGeom prst="leftRightArrow">
            <a:avLst/>
          </a:prstGeom>
          <a:solidFill>
            <a:srgbClr val="39C5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 Verbindung 29"/>
          <p:cNvCxnSpPr/>
          <p:nvPr/>
        </p:nvCxnSpPr>
        <p:spPr>
          <a:xfrm flipH="1">
            <a:off x="5166218" y="5140760"/>
            <a:ext cx="2031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5172677" y="5644816"/>
            <a:ext cx="190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ctrTitle"/>
          </p:nvPr>
        </p:nvSpPr>
        <p:spPr>
          <a:xfrm>
            <a:off x="361764" y="307479"/>
            <a:ext cx="7772400" cy="836612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Chlorung in Notlagen?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01936" y="1124743"/>
            <a:ext cx="885698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Damit keine Personen </a:t>
            </a:r>
            <a:r>
              <a:rPr lang="de-CH" sz="2400" dirty="0" smtClean="0">
                <a:latin typeface="+mn-lt"/>
              </a:rPr>
              <a:t>erkranken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Abtötung von Bakterien und Viren um </a:t>
            </a:r>
            <a:r>
              <a:rPr lang="de-CH" sz="2400" dirty="0" smtClean="0">
                <a:latin typeface="+mn-lt"/>
              </a:rPr>
              <a:t/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mindestens 4 Zehnerpotenzen</a:t>
            </a:r>
            <a:r>
              <a:rPr lang="de-CH" sz="2400" dirty="0">
                <a:latin typeface="+mn-lt"/>
              </a:rPr>
              <a:t>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Abtötung von Protozoen (Einzellern), falls Drainage- oder </a:t>
            </a:r>
            <a:r>
              <a:rPr lang="de-CH" sz="2400" dirty="0" smtClean="0">
                <a:latin typeface="+mn-lt"/>
              </a:rPr>
              <a:t>	Oberflächenwasser eingedrungen </a:t>
            </a:r>
            <a:r>
              <a:rPr lang="de-CH" sz="2400" dirty="0">
                <a:latin typeface="+mn-lt"/>
              </a:rPr>
              <a:t>ist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 Trübes Wasser chloren ist ein </a:t>
            </a:r>
            <a:r>
              <a:rPr lang="de-CH" sz="2400" dirty="0" err="1">
                <a:latin typeface="+mn-lt"/>
              </a:rPr>
              <a:t>No</a:t>
            </a:r>
            <a:r>
              <a:rPr lang="de-CH" sz="2400" dirty="0">
                <a:latin typeface="+mn-lt"/>
              </a:rPr>
              <a:t>-Go</a:t>
            </a:r>
            <a:r>
              <a:rPr lang="de-CH" sz="2400" dirty="0" smtClean="0">
                <a:latin typeface="+mn-lt"/>
              </a:rPr>
              <a:t>.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de-CH" sz="2400" dirty="0">
                <a:latin typeface="+mn-lt"/>
              </a:rPr>
              <a:t>	</a:t>
            </a:r>
            <a:r>
              <a:rPr lang="de-CH" sz="2400" b="1" dirty="0">
                <a:latin typeface="+mn-lt"/>
              </a:rPr>
              <a:t>WHO-Vorgaben</a:t>
            </a:r>
            <a:r>
              <a:rPr lang="de-CH" sz="2400" dirty="0">
                <a:latin typeface="+mn-lt"/>
              </a:rPr>
              <a:t>: </a:t>
            </a:r>
            <a:br>
              <a:rPr lang="de-CH" sz="2400" dirty="0">
                <a:latin typeface="+mn-lt"/>
              </a:rPr>
            </a:br>
            <a:r>
              <a:rPr lang="de-CH" sz="2400" dirty="0">
                <a:latin typeface="+mn-lt"/>
              </a:rPr>
              <a:t>Chlorung von Wasser nach Sandfiltration mit 5 mg/l auf Restchlorgehalt von mindestens </a:t>
            </a:r>
            <a:r>
              <a:rPr lang="en-US" sz="2400" dirty="0">
                <a:latin typeface="+mn-lt"/>
              </a:rPr>
              <a:t>0.5 mg/l </a:t>
            </a:r>
            <a:r>
              <a:rPr lang="en-US" sz="2400" dirty="0" err="1">
                <a:latin typeface="+mn-lt"/>
              </a:rPr>
              <a:t>nach</a:t>
            </a:r>
            <a:r>
              <a:rPr lang="en-US" sz="2400" dirty="0">
                <a:latin typeface="+mn-lt"/>
              </a:rPr>
              <a:t> 30 </a:t>
            </a:r>
            <a:r>
              <a:rPr lang="en-US" sz="2400" dirty="0" err="1">
                <a:latin typeface="+mn-lt"/>
              </a:rPr>
              <a:t>Minuten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Kontaktzeit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err="1" smtClean="0">
                <a:latin typeface="+mn-lt"/>
              </a:rPr>
              <a:t>Solches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Wasser </a:t>
            </a:r>
            <a:r>
              <a:rPr lang="en-US" sz="2400" dirty="0" err="1">
                <a:latin typeface="+mn-lt"/>
              </a:rPr>
              <a:t>ist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für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Schweizer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Verhältnisse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nur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akzeptabel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err="1" smtClean="0">
                <a:latin typeface="+mn-lt"/>
              </a:rPr>
              <a:t>wenn's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ums </a:t>
            </a:r>
            <a:r>
              <a:rPr lang="en-US" sz="2400" dirty="0" err="1">
                <a:latin typeface="+mn-lt"/>
              </a:rPr>
              <a:t>Überleben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geht</a:t>
            </a:r>
            <a:r>
              <a:rPr lang="en-US" sz="2400" dirty="0" smtClean="0">
                <a:latin typeface="+mn-lt"/>
              </a:rPr>
              <a:t>…</a:t>
            </a:r>
            <a:endParaRPr lang="en-US" sz="2400" dirty="0">
              <a:latin typeface="+mn-lt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12"/>
            <a:ext cx="3168352" cy="23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ch rechts gekrümmter Pfeil 5"/>
          <p:cNvSpPr/>
          <p:nvPr/>
        </p:nvSpPr>
        <p:spPr>
          <a:xfrm>
            <a:off x="88380" y="3739232"/>
            <a:ext cx="360040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900" y="188640"/>
            <a:ext cx="77724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Gute Verfahrenspraxis für die 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Chlorung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66812" y="1317242"/>
            <a:ext cx="8959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Rohwasserqualität kennen: </a:t>
            </a:r>
            <a:br>
              <a:rPr lang="de-CH" sz="2000" dirty="0">
                <a:latin typeface="+mn-lt"/>
              </a:rPr>
            </a:br>
            <a:r>
              <a:rPr lang="de-CH" sz="2000" dirty="0" smtClean="0">
                <a:latin typeface="+mn-lt"/>
              </a:rPr>
              <a:t>	Trübung</a:t>
            </a:r>
            <a:r>
              <a:rPr lang="de-CH" sz="2000" dirty="0">
                <a:latin typeface="+mn-lt"/>
              </a:rPr>
              <a:t>, pH-Wert, Temperatur, DOC, Ammonium, </a:t>
            </a:r>
            <a:r>
              <a:rPr lang="de-CH" sz="2000" dirty="0" smtClean="0">
                <a:latin typeface="+mn-lt"/>
              </a:rPr>
              <a:t>	mikrobiologische </a:t>
            </a:r>
            <a:r>
              <a:rPr lang="de-CH" sz="2000" dirty="0">
                <a:latin typeface="+mn-lt"/>
              </a:rPr>
              <a:t>Qualität, </a:t>
            </a:r>
            <a:r>
              <a:rPr lang="de-CH" sz="2000" dirty="0" smtClean="0">
                <a:latin typeface="+mn-lt"/>
              </a:rPr>
              <a:t>	Begleitparameter </a:t>
            </a:r>
            <a:r>
              <a:rPr lang="de-CH" sz="2000" dirty="0">
                <a:latin typeface="+mn-lt"/>
              </a:rPr>
              <a:t>(Ergiebigkeit, </a:t>
            </a:r>
            <a:r>
              <a:rPr lang="de-CH" sz="2000" dirty="0" smtClean="0">
                <a:latin typeface="+mn-lt"/>
              </a:rPr>
              <a:t>Grundwasserstand)</a:t>
            </a:r>
            <a:endParaRPr lang="de-CH" sz="20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Rohwasserqualität geeignet für Desinfektion mit Chlor als </a:t>
            </a:r>
            <a:r>
              <a:rPr lang="de-CH" sz="2000" dirty="0" smtClean="0">
                <a:latin typeface="+mn-lt"/>
              </a:rPr>
              <a:t>einstufige </a:t>
            </a:r>
            <a:r>
              <a:rPr lang="de-CH" sz="2000" dirty="0">
                <a:latin typeface="+mn-lt"/>
              </a:rPr>
              <a:t>Aufbereitung: </a:t>
            </a:r>
          </a:p>
          <a:p>
            <a:pPr marL="266700" lvl="1" indent="3175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Trübung &lt;1.0 NTU; pH-Wert &lt;8.0; DOC &lt;2 </a:t>
            </a:r>
            <a:r>
              <a:rPr lang="de-CH" sz="2000" dirty="0" smtClean="0">
                <a:latin typeface="+mn-lt"/>
              </a:rPr>
              <a:t>mg/l; Ammonium </a:t>
            </a:r>
            <a:r>
              <a:rPr lang="de-CH" sz="2000" dirty="0">
                <a:latin typeface="+mn-lt"/>
              </a:rPr>
              <a:t>&lt;0.1 mg/l;</a:t>
            </a:r>
            <a:br>
              <a:rPr lang="de-CH" sz="2000" dirty="0">
                <a:latin typeface="+mn-lt"/>
              </a:rPr>
            </a:br>
            <a:r>
              <a:rPr lang="de-CH" sz="2000" dirty="0">
                <a:latin typeface="+mn-lt"/>
              </a:rPr>
              <a:t>keine dauernde Fäkalkeimbelastung; </a:t>
            </a:r>
          </a:p>
          <a:p>
            <a:pPr marL="266700" lvl="1" indent="3175" eaLnBrk="1" hangingPunct="1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keine sporadische Belastung &gt;100 Fäkalkeime/100 </a:t>
            </a:r>
            <a:r>
              <a:rPr lang="de-CH" sz="2000" dirty="0" smtClean="0">
                <a:latin typeface="+mn-lt"/>
              </a:rPr>
              <a:t>ml</a:t>
            </a:r>
            <a:endParaRPr lang="de-CH" sz="20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Chlor-Konzentration und Kontaktzeit sind </a:t>
            </a:r>
            <a:r>
              <a:rPr lang="de-CH" sz="2000" u="sng" dirty="0">
                <a:latin typeface="+mn-lt"/>
              </a:rPr>
              <a:t>jederzeit</a:t>
            </a:r>
            <a:r>
              <a:rPr lang="de-CH" sz="2000" dirty="0">
                <a:latin typeface="+mn-lt"/>
              </a:rPr>
              <a:t> so </a:t>
            </a:r>
            <a:r>
              <a:rPr lang="de-CH" sz="2000" dirty="0" smtClean="0">
                <a:latin typeface="+mn-lt"/>
              </a:rPr>
              <a:t>eingestellt, dass</a:t>
            </a:r>
            <a:endParaRPr lang="de-CH" sz="2000" dirty="0">
              <a:latin typeface="+mn-lt"/>
            </a:endParaRP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- Bakterien und Viren ausreichend inaktiviert werden.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444500" algn="l"/>
              </a:tabLst>
              <a:defRPr/>
            </a:pPr>
            <a:r>
              <a:rPr lang="de-CH" sz="2000" dirty="0">
                <a:latin typeface="+mn-lt"/>
              </a:rPr>
              <a:t>- </a:t>
            </a:r>
            <a:r>
              <a:rPr lang="de-CH" sz="2000" dirty="0" smtClean="0">
                <a:latin typeface="+mn-lt"/>
              </a:rPr>
              <a:t>Höchstwert </a:t>
            </a:r>
            <a:r>
              <a:rPr lang="de-CH" sz="2000" dirty="0">
                <a:latin typeface="+mn-lt"/>
              </a:rPr>
              <a:t>für den Restchlorgehalt bei Abgabe an die Bezüger </a:t>
            </a:r>
            <a:r>
              <a:rPr lang="de-CH" sz="2000" dirty="0" smtClean="0">
                <a:latin typeface="+mn-lt"/>
              </a:rPr>
              <a:t>eingehalten 	ist</a:t>
            </a:r>
            <a:r>
              <a:rPr lang="de-CH" sz="2000" dirty="0">
                <a:latin typeface="+mn-lt"/>
              </a:rPr>
              <a:t>.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- kein vermeidbarer Fremdgeruch oder -geschmack und keine sonstigen 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  vermeidbaren Desinfektionsnebenprodukte auftreten</a:t>
            </a:r>
            <a:r>
              <a:rPr lang="de-CH" sz="2000" dirty="0" smtClean="0">
                <a:latin typeface="+mn-lt"/>
              </a:rPr>
              <a:t>.</a:t>
            </a:r>
          </a:p>
          <a:p>
            <a:pPr marL="266700" eaLnBrk="1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endParaRPr lang="de-CH" sz="2000" dirty="0"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(vgl. auch GVP-Kriterien gemäss GVP-Leitlinie des SVGW, Richtlinie W12, Modul G</a:t>
            </a:r>
            <a:r>
              <a:rPr lang="de-CH" sz="2000" dirty="0" smtClean="0">
                <a:latin typeface="+mn-lt"/>
              </a:rPr>
              <a:t>)</a:t>
            </a:r>
            <a:endParaRPr lang="de-CH" sz="2000" dirty="0">
              <a:latin typeface="+mn-lt"/>
            </a:endParaRP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184200" y="3571706"/>
            <a:ext cx="3743324" cy="1952654"/>
            <a:chOff x="683567" y="3789041"/>
            <a:chExt cx="3744416" cy="1952334"/>
          </a:xfrm>
        </p:grpSpPr>
        <p:sp>
          <p:nvSpPr>
            <p:cNvPr id="6" name="Ellipse 5"/>
            <p:cNvSpPr/>
            <p:nvPr/>
          </p:nvSpPr>
          <p:spPr>
            <a:xfrm>
              <a:off x="683567" y="3789041"/>
              <a:ext cx="279482" cy="3603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/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V="1">
              <a:off x="791548" y="4149345"/>
              <a:ext cx="0" cy="139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2"/>
            <p:cNvCxnSpPr/>
            <p:nvPr/>
          </p:nvCxnSpPr>
          <p:spPr>
            <a:xfrm>
              <a:off x="791548" y="5541353"/>
              <a:ext cx="46844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1259996" y="5341331"/>
              <a:ext cx="3167987" cy="400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CH" sz="2000" dirty="0">
                  <a:solidFill>
                    <a:srgbClr val="FF0000"/>
                  </a:solidFill>
                  <a:latin typeface="+mj-lt"/>
                </a:rPr>
                <a:t>alles andere als einfach!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484784"/>
            <a:ext cx="8820472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000" b="1" dirty="0">
                <a:latin typeface="+mn-lt"/>
              </a:rPr>
              <a:t>Technische und betriebliche Aspekte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 err="1">
                <a:latin typeface="+mn-lt"/>
              </a:rPr>
              <a:t>Verwurfsmöglichkeit</a:t>
            </a:r>
            <a:r>
              <a:rPr lang="de-CH" sz="2000" dirty="0">
                <a:latin typeface="+mn-lt"/>
              </a:rPr>
              <a:t> vorhanden, nach der Trübungsmessung </a:t>
            </a:r>
            <a:r>
              <a:rPr lang="de-CH" sz="2000" dirty="0" smtClean="0">
                <a:latin typeface="+mn-lt"/>
              </a:rPr>
              <a:t>	(</a:t>
            </a:r>
            <a:r>
              <a:rPr lang="de-CH" sz="2000" dirty="0">
                <a:latin typeface="+mn-lt"/>
              </a:rPr>
              <a:t>gegebenenfalls </a:t>
            </a:r>
            <a:r>
              <a:rPr lang="de-CH" sz="2000" dirty="0" smtClean="0">
                <a:latin typeface="+mn-lt"/>
              </a:rPr>
              <a:t>auch DOC- </a:t>
            </a:r>
            <a:r>
              <a:rPr lang="de-CH" sz="2000" dirty="0">
                <a:latin typeface="+mn-lt"/>
              </a:rPr>
              <a:t>oder SAK-Messung) installiert und  </a:t>
            </a:r>
            <a:r>
              <a:rPr lang="de-CH" sz="2000" dirty="0" smtClean="0">
                <a:latin typeface="+mn-lt"/>
              </a:rPr>
              <a:t>in </a:t>
            </a:r>
            <a:r>
              <a:rPr lang="de-CH" sz="2000" dirty="0">
                <a:latin typeface="+mn-lt"/>
              </a:rPr>
              <a:t>die Steuerung </a:t>
            </a:r>
            <a:r>
              <a:rPr lang="de-CH" sz="2000" dirty="0" smtClean="0">
                <a:latin typeface="+mn-lt"/>
              </a:rPr>
              <a:t>	eingebunden</a:t>
            </a:r>
            <a:endParaRPr lang="de-CH" sz="20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Alarmsignal und –Dispositiv bei Nichteinhalten von </a:t>
            </a:r>
            <a:r>
              <a:rPr lang="de-CH" sz="2000" dirty="0" smtClean="0">
                <a:latin typeface="+mn-lt"/>
              </a:rPr>
              <a:t>Sollwerten</a:t>
            </a:r>
            <a:endParaRPr lang="de-CH" sz="20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Angemessene Überwachung im Rahmen der Selbstkontrolle. Dazu gehören: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Handmessungen zur Überprüfung der kontinuierlichen Chlormessung 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Labormessungen von Desinfektionsnebenprodukten (z.B. </a:t>
            </a:r>
            <a:r>
              <a:rPr lang="de-CH" sz="2000" dirty="0" err="1">
                <a:latin typeface="+mn-lt"/>
              </a:rPr>
              <a:t>Trihalogenmethane</a:t>
            </a:r>
            <a:r>
              <a:rPr lang="de-CH" sz="2000" dirty="0">
                <a:latin typeface="+mn-lt"/>
              </a:rPr>
              <a:t>)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Mikrobiologische Untersuchungen (Routineparameter)</a:t>
            </a:r>
          </a:p>
          <a:p>
            <a:pPr marL="5524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266700" algn="l"/>
              </a:tabLst>
              <a:defRPr/>
            </a:pPr>
            <a:r>
              <a:rPr lang="de-CH" sz="2000" dirty="0">
                <a:latin typeface="+mn-lt"/>
              </a:rPr>
              <a:t>Bei Bedarf für Wirksamkeitskontrolle: Untersuchung auf Sporen</a:t>
            </a:r>
          </a:p>
          <a:p>
            <a:pPr marL="266700" eaLnBrk="1" hangingPunct="1">
              <a:tabLst>
                <a:tab pos="266700" algn="l"/>
              </a:tabLst>
              <a:defRPr/>
            </a:pPr>
            <a:endParaRPr lang="de-CH" sz="2000" dirty="0">
              <a:latin typeface="+mn-lt"/>
            </a:endParaRPr>
          </a:p>
          <a:p>
            <a:pPr eaLnBrk="1" hangingPunct="1">
              <a:tabLst>
                <a:tab pos="266700" algn="l"/>
              </a:tabLst>
              <a:defRPr/>
            </a:pPr>
            <a:r>
              <a:rPr lang="de-CH" sz="2000" dirty="0">
                <a:solidFill>
                  <a:prstClr val="black"/>
                </a:solidFill>
                <a:latin typeface="+mn-lt"/>
              </a:rPr>
              <a:t>(vgl. auch GVP-Kriterien gemäss GVP-Leitlinie des SVGW, Richtlinie W12, Modul G)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Gute Verfahrenspraxis für die 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Chlorung</a:t>
            </a:r>
            <a:endParaRPr lang="de-CH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592" y="288479"/>
            <a:ext cx="7772400" cy="98028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3600" b="1" dirty="0"/>
              <a:t>Wahl des </a:t>
            </a:r>
            <a:r>
              <a:rPr lang="de-CH" sz="3600" b="1" dirty="0" smtClean="0"/>
              <a:t>Aufbereitungsverfahrens</a:t>
            </a:r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18592" y="1268760"/>
            <a:ext cx="82804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>
                <a:latin typeface="+mn-lt"/>
              </a:rPr>
              <a:t>Abhängig von</a:t>
            </a:r>
            <a:r>
              <a:rPr lang="de-CH" sz="2400" dirty="0" smtClean="0">
                <a:latin typeface="+mn-lt"/>
              </a:rPr>
              <a:t>: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Gefährdungen im </a:t>
            </a:r>
            <a:r>
              <a:rPr lang="de-CH" sz="2400" dirty="0" smtClean="0">
                <a:latin typeface="+mn-lt"/>
              </a:rPr>
              <a:t>Einzugsgebiet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mikrobiologische und chemische Qualität des Rohwassers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Wichtig: Schwankungsbreite der Rohwasserqualität</a:t>
            </a:r>
            <a:br>
              <a:rPr lang="de-CH" sz="2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</a:b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de-CH" sz="2400" dirty="0">
                <a:latin typeface="+mn-lt"/>
              </a:rPr>
              <a:t>Schlussendlich auch eine Frage der Wirtschaftlichkeit </a:t>
            </a:r>
            <a:r>
              <a:rPr lang="de-CH" sz="2400" dirty="0" smtClean="0">
                <a:latin typeface="+mn-lt"/>
              </a:rPr>
              <a:t/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(</a:t>
            </a:r>
            <a:r>
              <a:rPr lang="de-CH" sz="2400" dirty="0">
                <a:latin typeface="+mn-lt"/>
              </a:rPr>
              <a:t>Aufwand und Ertrag</a:t>
            </a:r>
            <a:r>
              <a:rPr lang="de-CH" sz="2400" dirty="0" smtClean="0">
                <a:latin typeface="+mn-lt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de-CH" sz="2400" dirty="0">
              <a:latin typeface="+mn-lt"/>
            </a:endParaRPr>
          </a:p>
          <a:p>
            <a:pPr marL="342900" indent="127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Char char="→"/>
              <a:defRPr/>
            </a:pPr>
            <a:r>
              <a:rPr lang="de-CH" sz="2400" dirty="0">
                <a:latin typeface="+mn-lt"/>
              </a:rPr>
              <a:t> </a:t>
            </a:r>
            <a:r>
              <a:rPr lang="de-CH" sz="2400" dirty="0" smtClean="0">
                <a:solidFill>
                  <a:srgbClr val="FF0000"/>
                </a:solidFill>
                <a:latin typeface="+mn-lt"/>
              </a:rPr>
              <a:t>Weg </a:t>
            </a:r>
            <a:r>
              <a:rPr lang="de-CH" sz="2400" dirty="0">
                <a:solidFill>
                  <a:srgbClr val="FF0000"/>
                </a:solidFill>
                <a:latin typeface="+mn-lt"/>
              </a:rPr>
              <a:t>vom Chlor </a:t>
            </a:r>
            <a:r>
              <a:rPr lang="de-CH" sz="2400" dirty="0">
                <a:solidFill>
                  <a:srgbClr val="FFC000"/>
                </a:solidFill>
                <a:latin typeface="+mn-lt"/>
              </a:rPr>
              <a:t>und hin zur </a:t>
            </a:r>
            <a:r>
              <a:rPr lang="de-CH" sz="2400" dirty="0">
                <a:solidFill>
                  <a:srgbClr val="00B050"/>
                </a:solidFill>
                <a:latin typeface="+mn-lt"/>
              </a:rPr>
              <a:t>sicheren Desinfektion!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ctrTitle"/>
          </p:nvPr>
        </p:nvSpPr>
        <p:spPr>
          <a:xfrm>
            <a:off x="356940" y="332656"/>
            <a:ext cx="7772400" cy="836612"/>
          </a:xfrm>
        </p:spPr>
        <p:txBody>
          <a:bodyPr/>
          <a:lstStyle/>
          <a:p>
            <a:pPr eaLnBrk="1" hangingPunct="1"/>
            <a:r>
              <a:rPr lang="de-CH" sz="3600" b="1" dirty="0"/>
              <a:t>Alternativen zur </a:t>
            </a:r>
            <a:r>
              <a:rPr lang="de-CH" sz="3600" b="1" dirty="0" smtClean="0"/>
              <a:t>Chlorung</a:t>
            </a:r>
            <a:endParaRPr lang="de-CH" alt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33796" name="Rechteck 4"/>
          <p:cNvSpPr>
            <a:spLocks noChangeArrowheads="1"/>
          </p:cNvSpPr>
          <p:nvPr/>
        </p:nvSpPr>
        <p:spPr bwMode="auto">
          <a:xfrm>
            <a:off x="323528" y="1484784"/>
            <a:ext cx="828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dirty="0" smtClean="0"/>
              <a:t>Referat von Dr. Marc Huber, </a:t>
            </a:r>
            <a:r>
              <a:rPr lang="de-CH" dirty="0" err="1" smtClean="0"/>
              <a:t>Holinger</a:t>
            </a:r>
            <a:r>
              <a:rPr lang="de-CH" dirty="0" smtClean="0"/>
              <a:t> AG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446237" y="33265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Lebensmittelrecht 2017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SBV – Weitebildungskurse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8312" y="1052513"/>
            <a:ext cx="8568183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CH" sz="2400" b="1" dirty="0">
                <a:latin typeface="+mn-lt"/>
              </a:rPr>
              <a:t>ZIELE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Angleichung / Anpassung an EU-Gesetzgebung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Abbau von Handelshemmnissen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Abbau bürokratischer Hürden für Kleinstbetriebe</a:t>
            </a:r>
          </a:p>
          <a:p>
            <a:pPr eaLnBrk="1" hangingPunct="1">
              <a:defRPr/>
            </a:pPr>
            <a:endParaRPr lang="de-CH" sz="2400" dirty="0">
              <a:latin typeface="+mn-lt"/>
            </a:endParaRPr>
          </a:p>
          <a:p>
            <a:pPr eaLnBrk="1" hangingPunct="1">
              <a:defRPr/>
            </a:pPr>
            <a:r>
              <a:rPr lang="de-CH" sz="2400" b="1" dirty="0">
                <a:latin typeface="+mn-lt"/>
              </a:rPr>
              <a:t>NEUE KONZEPTIONEN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de-CH" sz="2400" dirty="0">
                <a:latin typeface="+mn-lt"/>
              </a:rPr>
              <a:t>Abkehr vom </a:t>
            </a:r>
            <a:r>
              <a:rPr lang="de-CH" sz="2400" dirty="0" smtClean="0">
                <a:latin typeface="+mn-lt"/>
              </a:rPr>
              <a:t>Positivprinzip</a:t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Bisher</a:t>
            </a:r>
            <a:r>
              <a:rPr lang="de-CH" sz="2400" dirty="0">
                <a:latin typeface="+mn-lt"/>
              </a:rPr>
              <a:t>: Alles ist verboten, was nicht ausdrücklich erlaubt </a:t>
            </a:r>
            <a:r>
              <a:rPr lang="de-CH" sz="2400" dirty="0" smtClean="0">
                <a:latin typeface="+mn-lt"/>
              </a:rPr>
              <a:t>ist.</a:t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Neu</a:t>
            </a:r>
            <a:r>
              <a:rPr lang="de-CH" sz="2400" dirty="0">
                <a:latin typeface="+mn-lt"/>
              </a:rPr>
              <a:t>: Alles ist erlaubt, was nicht ausdrücklich verboten ist.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de-CH" sz="2400" dirty="0">
                <a:latin typeface="+mn-lt"/>
              </a:rPr>
              <a:t>Abkehr vom Grenz- und </a:t>
            </a:r>
            <a:r>
              <a:rPr lang="de-CH" sz="2400" dirty="0" smtClean="0">
                <a:latin typeface="+mn-lt"/>
              </a:rPr>
              <a:t>Toleranzwertkonzept</a:t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Neu</a:t>
            </a:r>
            <a:r>
              <a:rPr lang="de-CH" sz="2400" dirty="0">
                <a:latin typeface="+mn-lt"/>
              </a:rPr>
              <a:t>: Höchstwerte + (wenige) Richtwerte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de-CH" sz="2400" dirty="0">
                <a:latin typeface="+mn-lt"/>
              </a:rPr>
              <a:t>Verstärktes </a:t>
            </a:r>
            <a:r>
              <a:rPr lang="de-CH" sz="2400" dirty="0" smtClean="0">
                <a:latin typeface="+mn-lt"/>
              </a:rPr>
              <a:t>Vorsorgeprinzip</a:t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Massnahmen </a:t>
            </a:r>
            <a:r>
              <a:rPr lang="de-CH" sz="2400" dirty="0">
                <a:latin typeface="+mn-lt"/>
              </a:rPr>
              <a:t>auch bei Unsicherheit bezüglich Risiko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71438"/>
            <a:ext cx="7556500" cy="177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sz="4000" b="1" dirty="0"/>
              <a:t>Neue Verordnung im Bereich </a:t>
            </a:r>
            <a:br>
              <a:rPr lang="de-CH" sz="4000" b="1" dirty="0"/>
            </a:br>
            <a:r>
              <a:rPr lang="de-CH" sz="4000" b="1" dirty="0" smtClean="0"/>
              <a:t>Trink-, Bade- </a:t>
            </a:r>
            <a:r>
              <a:rPr lang="de-CH" sz="4000" b="1" dirty="0"/>
              <a:t>und Duschwasser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18" name="Rechteck 17"/>
          <p:cNvSpPr/>
          <p:nvPr/>
        </p:nvSpPr>
        <p:spPr>
          <a:xfrm>
            <a:off x="436603" y="1761376"/>
            <a:ext cx="8345494" cy="46635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503851" y="1212755"/>
            <a:ext cx="2339150" cy="14336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de-CH"/>
          </a:p>
        </p:txBody>
      </p:sp>
      <p:sp>
        <p:nvSpPr>
          <p:cNvPr id="23" name="Rechteck 22"/>
          <p:cNvSpPr/>
          <p:nvPr/>
        </p:nvSpPr>
        <p:spPr>
          <a:xfrm>
            <a:off x="3421218" y="1212755"/>
            <a:ext cx="2376264" cy="14336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de-CH"/>
          </a:p>
        </p:txBody>
      </p:sp>
      <p:sp>
        <p:nvSpPr>
          <p:cNvPr id="24" name="Rechteck 23"/>
          <p:cNvSpPr/>
          <p:nvPr/>
        </p:nvSpPr>
        <p:spPr>
          <a:xfrm>
            <a:off x="6423356" y="1202542"/>
            <a:ext cx="2304256" cy="14336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de-CH"/>
          </a:p>
        </p:txBody>
      </p:sp>
      <p:sp>
        <p:nvSpPr>
          <p:cNvPr id="25" name="Textfeld 24"/>
          <p:cNvSpPr txBox="1"/>
          <p:nvPr/>
        </p:nvSpPr>
        <p:spPr>
          <a:xfrm>
            <a:off x="1036404" y="1238172"/>
            <a:ext cx="1221773" cy="523204"/>
          </a:xfrm>
          <a:prstGeom prst="rect">
            <a:avLst/>
          </a:prstGeom>
          <a:noFill/>
        </p:spPr>
        <p:txBody>
          <a:bodyPr wrap="none" lIns="91404" tIns="45704" rIns="91404" bIns="45704" rtlCol="0">
            <a:spAutoFit/>
          </a:bodyPr>
          <a:lstStyle/>
          <a:p>
            <a:r>
              <a:rPr lang="de-CH" sz="2800" dirty="0">
                <a:solidFill>
                  <a:srgbClr val="0070C0"/>
                </a:solidFill>
                <a:latin typeface="Arial" panose="020B0604020202020204" pitchFamily="34" charset="0"/>
              </a:rPr>
              <a:t>TQMV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205195" y="1261085"/>
            <a:ext cx="742475" cy="523204"/>
          </a:xfrm>
          <a:prstGeom prst="rect">
            <a:avLst/>
          </a:prstGeom>
          <a:noFill/>
        </p:spPr>
        <p:txBody>
          <a:bodyPr wrap="none" lIns="91404" tIns="45704" rIns="91404" bIns="45704" rtlCol="0">
            <a:spAutoFit/>
          </a:bodyPr>
          <a:lstStyle/>
          <a:p>
            <a:r>
              <a:rPr lang="de-CH" sz="2800" dirty="0">
                <a:solidFill>
                  <a:srgbClr val="0070C0"/>
                </a:solidFill>
                <a:latin typeface="Arial" panose="020B0604020202020204" pitchFamily="34" charset="0"/>
              </a:rPr>
              <a:t>FIV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144134" y="1261085"/>
            <a:ext cx="862700" cy="523204"/>
          </a:xfrm>
          <a:prstGeom prst="rect">
            <a:avLst/>
          </a:prstGeom>
          <a:noFill/>
        </p:spPr>
        <p:txBody>
          <a:bodyPr wrap="none" lIns="91404" tIns="45704" rIns="91404" bIns="45704" rtlCol="0">
            <a:spAutoFit/>
          </a:bodyPr>
          <a:lstStyle/>
          <a:p>
            <a:r>
              <a:rPr lang="de-CH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HyV</a:t>
            </a:r>
            <a:endParaRPr lang="de-CH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5" descr="\\svwfi007\dgshd$\JGR5\APdata\Client\Desktop\Fotolia_3286104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18" y="1792424"/>
            <a:ext cx="521395" cy="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\\svwfi007\dgshd$\JGR5\APdata\Client\Desktop\Fotolia_3286104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32" y="1804175"/>
            <a:ext cx="521395" cy="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\\svwfi007\dgshd$\JGR5\APdata\Client\Desktop\Fotolia_32861049_X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12" y="1761376"/>
            <a:ext cx="521395" cy="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78" y="3262117"/>
            <a:ext cx="4636511" cy="359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Gerade Verbindung mit Pfeil 31"/>
          <p:cNvCxnSpPr/>
          <p:nvPr/>
        </p:nvCxnSpPr>
        <p:spPr>
          <a:xfrm>
            <a:off x="1676554" y="2313819"/>
            <a:ext cx="1383278" cy="94011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573216" y="2352283"/>
            <a:ext cx="3215" cy="90165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6516217" y="2352283"/>
            <a:ext cx="790502" cy="90165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Was bedeuten «Höchstwerte»?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395536" y="175577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sz="2400" dirty="0">
                <a:latin typeface="+mn-lt"/>
              </a:rPr>
              <a:t>Höchstwerte müssen grundsätzlich eingehalten </a:t>
            </a:r>
            <a:r>
              <a:rPr lang="de-CH" sz="2400" dirty="0" smtClean="0">
                <a:latin typeface="+mn-lt"/>
              </a:rPr>
              <a:t>werden.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Überschreitungen bedürfen einer Interpretation bzw. </a:t>
            </a:r>
            <a:r>
              <a:rPr lang="de-CH" sz="2400" dirty="0" smtClean="0">
                <a:latin typeface="+mn-lt"/>
              </a:rPr>
              <a:t>einer</a:t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Einschätzung </a:t>
            </a:r>
            <a:r>
              <a:rPr lang="de-CH" sz="2400" dirty="0">
                <a:latin typeface="+mn-lt"/>
              </a:rPr>
              <a:t>bezüglich gesundheitlicher </a:t>
            </a:r>
            <a:r>
              <a:rPr lang="de-CH" sz="2400" dirty="0" smtClean="0">
                <a:latin typeface="+mn-lt"/>
              </a:rPr>
              <a:t>Risiken.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Daraus ergeben sich die notwendigen Massnahmen. </a:t>
            </a:r>
            <a:r>
              <a:rPr lang="de-CH" sz="2400" dirty="0" smtClean="0">
                <a:latin typeface="+mn-lt"/>
              </a:rPr>
              <a:t/>
            </a:r>
            <a:br>
              <a:rPr lang="de-CH" sz="2400" dirty="0" smtClean="0">
                <a:latin typeface="+mn-lt"/>
              </a:rPr>
            </a:br>
            <a:r>
              <a:rPr lang="de-CH" sz="2400" dirty="0" smtClean="0">
                <a:latin typeface="+mn-lt"/>
              </a:rPr>
              <a:t>	Sie müssen </a:t>
            </a:r>
            <a:r>
              <a:rPr lang="de-CH" sz="2400" dirty="0">
                <a:latin typeface="+mn-lt"/>
              </a:rPr>
              <a:t>verhältnismässig sein (BV Art. 5 und  Art. 36</a:t>
            </a:r>
            <a:r>
              <a:rPr lang="de-CH" sz="2400" dirty="0" smtClean="0">
                <a:latin typeface="+mn-lt"/>
              </a:rPr>
              <a:t>).</a:t>
            </a:r>
            <a:endParaRPr lang="de-CH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300336" y="33265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Trinkwasser-Kontaktmaterialien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23528" y="1348036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CH" sz="2400" dirty="0" smtClean="0"/>
              <a:t>Für Produkte, die zur Verwendung in ortsfesten </a:t>
            </a:r>
            <a:r>
              <a:rPr lang="de-CH" sz="2400" dirty="0" err="1" smtClean="0"/>
              <a:t>Wasserver</a:t>
            </a:r>
            <a:r>
              <a:rPr lang="de-CH" sz="2400" dirty="0" smtClean="0"/>
              <a:t>-	</a:t>
            </a:r>
            <a:r>
              <a:rPr lang="de-CH" sz="2400" dirty="0" err="1" smtClean="0"/>
              <a:t>sorgungsanlagen</a:t>
            </a:r>
            <a:r>
              <a:rPr lang="de-CH" sz="2400" dirty="0" smtClean="0"/>
              <a:t> vorgesehen sind, gelten die übergeordneten 	Bestimmung der </a:t>
            </a:r>
            <a:r>
              <a:rPr lang="de-CH" sz="2400" u="sng" dirty="0" smtClean="0"/>
              <a:t>Bauprodukte</a:t>
            </a:r>
            <a:r>
              <a:rPr lang="de-CH" sz="2400" dirty="0" smtClean="0"/>
              <a:t>-Gesetzgebung, solange sie sich in 	Herstellung oder im Handel befinden. </a:t>
            </a:r>
          </a:p>
          <a:p>
            <a:pPr marL="266700" lvl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de-CH" sz="2400" dirty="0" smtClean="0"/>
              <a:t>Betrifft: Grundanforderungen, Kennzeichnung, Dokumente und Angaben zu den Eigenschaften u.a.m.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de-CH" sz="2400" dirty="0" smtClean="0"/>
              <a:t>Dazu zählen Leitungen, Armaturen, Schächte, Formstücke, 	Hydranten etc. 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50825" y="1052513"/>
            <a:ext cx="889317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Sobald sie sich in Verwendung befinden (= beim und nach dem </a:t>
            </a:r>
            <a:r>
              <a:rPr lang="de-CH" sz="2400" dirty="0" smtClean="0">
                <a:latin typeface="+mn-lt"/>
              </a:rPr>
              <a:t>	Einbau</a:t>
            </a:r>
            <a:r>
              <a:rPr lang="de-CH" sz="2400" dirty="0">
                <a:latin typeface="+mn-lt"/>
              </a:rPr>
              <a:t>) sind </a:t>
            </a:r>
            <a:r>
              <a:rPr lang="de-CH" sz="2400" dirty="0" smtClean="0">
                <a:latin typeface="+mn-lt"/>
              </a:rPr>
              <a:t>die</a:t>
            </a:r>
            <a:r>
              <a:rPr lang="de-CH" sz="2400" dirty="0">
                <a:latin typeface="+mn-lt"/>
              </a:rPr>
              <a:t> </a:t>
            </a:r>
            <a:r>
              <a:rPr lang="de-CH" sz="2400" u="sng" dirty="0" smtClean="0">
                <a:latin typeface="+mn-lt"/>
              </a:rPr>
              <a:t>lebensmittelrechtlichen</a:t>
            </a:r>
            <a:r>
              <a:rPr lang="de-CH" sz="2400" dirty="0" smtClean="0">
                <a:latin typeface="+mn-lt"/>
              </a:rPr>
              <a:t> </a:t>
            </a:r>
            <a:r>
              <a:rPr lang="de-CH" sz="2400" dirty="0">
                <a:latin typeface="+mn-lt"/>
              </a:rPr>
              <a:t>Anforderungen </a:t>
            </a:r>
            <a:r>
              <a:rPr lang="de-CH" sz="2400" dirty="0" smtClean="0">
                <a:latin typeface="+mn-lt"/>
              </a:rPr>
              <a:t>	massgebend</a:t>
            </a:r>
            <a:r>
              <a:rPr lang="de-CH" sz="2400" dirty="0">
                <a:latin typeface="+mn-lt"/>
              </a:rPr>
              <a:t>, d.h.: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sie müssen nachweislich für Trinkwasserzwecke geeignet sein. </a:t>
            </a:r>
            <a:r>
              <a:rPr lang="de-CH" sz="2400" dirty="0" smtClean="0">
                <a:latin typeface="+mn-lt"/>
              </a:rPr>
              <a:t>	Grundlage: anerkannte </a:t>
            </a:r>
            <a:r>
              <a:rPr lang="de-CH" sz="2400" dirty="0">
                <a:latin typeface="+mn-lt"/>
              </a:rPr>
              <a:t>Prüf- und Bewertungsverfahren.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Abgabe von Fremdstoffen in das Trinkwasser nur in Mengen, </a:t>
            </a:r>
            <a:r>
              <a:rPr lang="de-CH" sz="2400" dirty="0" smtClean="0">
                <a:latin typeface="+mn-lt"/>
              </a:rPr>
              <a:t>die 	gesundheitlich unbedenklich </a:t>
            </a:r>
            <a:r>
              <a:rPr lang="de-CH" sz="2400" dirty="0">
                <a:latin typeface="+mn-lt"/>
              </a:rPr>
              <a:t>und technisch unvermeidbar sind und </a:t>
            </a:r>
            <a:r>
              <a:rPr lang="de-CH" sz="2400" dirty="0" smtClean="0">
                <a:latin typeface="+mn-lt"/>
              </a:rPr>
              <a:t>	weder die Zusammensetzung noch </a:t>
            </a:r>
            <a:r>
              <a:rPr lang="de-CH" sz="2400" dirty="0">
                <a:latin typeface="+mn-lt"/>
              </a:rPr>
              <a:t>Geruch, Geschmack oder </a:t>
            </a:r>
            <a:r>
              <a:rPr lang="de-CH" sz="2400" dirty="0" smtClean="0">
                <a:latin typeface="+mn-lt"/>
              </a:rPr>
              <a:t>	Aussehen </a:t>
            </a:r>
            <a:r>
              <a:rPr lang="de-CH" sz="2400" dirty="0">
                <a:latin typeface="+mn-lt"/>
              </a:rPr>
              <a:t>des </a:t>
            </a:r>
            <a:r>
              <a:rPr lang="de-CH" sz="2400" dirty="0" smtClean="0">
                <a:latin typeface="+mn-lt"/>
              </a:rPr>
              <a:t>Trinkwassers verändern</a:t>
            </a:r>
            <a:r>
              <a:rPr lang="de-CH" sz="2400" dirty="0"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  <a:defRPr/>
            </a:pPr>
            <a:r>
              <a:rPr lang="de-CH" sz="2400" dirty="0">
                <a:latin typeface="+mn-lt"/>
              </a:rPr>
              <a:t>Gilt beim </a:t>
            </a:r>
            <a:r>
              <a:rPr lang="de-CH" sz="2400" u="sng" dirty="0">
                <a:latin typeface="+mn-lt"/>
              </a:rPr>
              <a:t>Bau, Umbau und Betrieb </a:t>
            </a:r>
            <a:r>
              <a:rPr lang="de-CH" sz="2400" dirty="0">
                <a:latin typeface="+mn-lt"/>
              </a:rPr>
              <a:t>der Wasserversorgung.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  <a:defRPr/>
            </a:pPr>
            <a:r>
              <a:rPr lang="de-CH" sz="2400" b="1" dirty="0">
                <a:latin typeface="+mn-lt"/>
              </a:rPr>
              <a:t>   Den Letzten (→ Betreiber) beissen die Hunde, wenn die </a:t>
            </a:r>
            <a:r>
              <a:rPr lang="de-CH" sz="2400" b="1" dirty="0" smtClean="0">
                <a:latin typeface="+mn-lt"/>
              </a:rPr>
              <a:t>	Anforderungen nicht </a:t>
            </a:r>
            <a:r>
              <a:rPr lang="de-CH" sz="2400" b="1" dirty="0">
                <a:latin typeface="+mn-lt"/>
              </a:rPr>
              <a:t>eingehalten sind.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137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00336" y="332656"/>
            <a:ext cx="7772400" cy="838200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Trinkwasser-Kontaktmaterialien</a:t>
            </a:r>
            <a:endParaRPr lang="de-CH" alt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13946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393552" y="360140"/>
            <a:ext cx="6551613" cy="836612"/>
          </a:xfrm>
        </p:spPr>
        <p:txBody>
          <a:bodyPr/>
          <a:lstStyle/>
          <a:p>
            <a:pPr eaLnBrk="1" hangingPunct="1"/>
            <a:r>
              <a:rPr lang="de-CH" altLang="de-DE" sz="3600" b="1" dirty="0" smtClean="0"/>
              <a:t>auch neu</a:t>
            </a:r>
            <a:endParaRPr lang="de-CH" alt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95288" y="1196752"/>
            <a:ext cx="8497887" cy="49090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b="1" dirty="0">
                <a:latin typeface="+mn-lt"/>
              </a:rPr>
              <a:t>Begriffe geklärt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Wasserversorger: Anbieter, der Zwischen- oder Endabnehmer </a:t>
            </a:r>
            <a:r>
              <a:rPr lang="de-CH" sz="2400" dirty="0" smtClean="0">
                <a:latin typeface="+mn-lt"/>
              </a:rPr>
              <a:t>	mit </a:t>
            </a:r>
            <a:r>
              <a:rPr lang="de-CH" sz="2400" dirty="0">
                <a:latin typeface="+mn-lt"/>
              </a:rPr>
              <a:t>Trinkwasser </a:t>
            </a:r>
            <a:r>
              <a:rPr lang="de-CH" sz="2400" dirty="0" smtClean="0">
                <a:latin typeface="+mn-lt"/>
              </a:rPr>
              <a:t>versorgt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Verteilnetz: Leitungen bis zur Schnittstelle mit den </a:t>
            </a:r>
            <a:r>
              <a:rPr lang="de-CH" sz="2400" dirty="0" smtClean="0">
                <a:latin typeface="+mn-lt"/>
              </a:rPr>
              <a:t>Haus-	</a:t>
            </a:r>
            <a:r>
              <a:rPr lang="de-CH" sz="2400" dirty="0" err="1" smtClean="0">
                <a:latin typeface="+mn-lt"/>
              </a:rPr>
              <a:t>installationen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Warmwasser: Auch erwärmtes Trinkwasser ist ein Lebensmittel </a:t>
            </a:r>
            <a:r>
              <a:rPr lang="de-CH" sz="2400" dirty="0" smtClean="0">
                <a:latin typeface="+mn-lt"/>
              </a:rPr>
              <a:t>	und </a:t>
            </a:r>
            <a:r>
              <a:rPr lang="de-CH" sz="2400" dirty="0">
                <a:latin typeface="+mn-lt"/>
              </a:rPr>
              <a:t>muss die </a:t>
            </a:r>
            <a:r>
              <a:rPr lang="de-CH" sz="2400" dirty="0" smtClean="0">
                <a:latin typeface="+mn-lt"/>
              </a:rPr>
              <a:t>Anforderungen </a:t>
            </a:r>
            <a:r>
              <a:rPr lang="de-CH" sz="2400" dirty="0">
                <a:latin typeface="+mn-lt"/>
              </a:rPr>
              <a:t>an Trinkwasser erfüllen</a:t>
            </a:r>
            <a:r>
              <a:rPr lang="de-CH" sz="2400" dirty="0" smtClean="0">
                <a:latin typeface="+mn-lt"/>
              </a:rPr>
              <a:t>.</a:t>
            </a:r>
            <a:endParaRPr lang="de-CH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de-CH" sz="2400" b="1" dirty="0">
                <a:latin typeface="+mn-lt"/>
              </a:rPr>
              <a:t>Inspektionsfrequenz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de-CH" sz="2400" dirty="0">
                <a:latin typeface="+mn-lt"/>
              </a:rPr>
              <a:t>Zeitspanne zwischen zwei amtlichen Kontrollen (Inspektionen) </a:t>
            </a:r>
            <a:r>
              <a:rPr lang="de-CH" sz="2400" dirty="0" smtClean="0">
                <a:latin typeface="+mn-lt"/>
              </a:rPr>
              <a:t>	von Trinkwasserversorgungen</a:t>
            </a:r>
            <a:r>
              <a:rPr lang="de-CH" sz="2400" dirty="0">
                <a:latin typeface="+mn-lt"/>
              </a:rPr>
              <a:t>: maximal 4 Jahre</a:t>
            </a:r>
          </a:p>
          <a:p>
            <a:pPr eaLnBrk="1" hangingPunct="1"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060575"/>
            <a:ext cx="77755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Neue Vollzugsgrundlagen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40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4000" b="1" dirty="0">
                <a:solidFill>
                  <a:srgbClr val="C00000"/>
                </a:solidFill>
                <a:latin typeface="+mn-lt"/>
              </a:rPr>
              <a:t>Gute Verfahrenspraxis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endParaRPr lang="de-CH" sz="3200" dirty="0">
              <a:latin typeface="+mn-lt"/>
            </a:endParaRPr>
          </a:p>
          <a:p>
            <a:pPr marL="102870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de-CH" sz="2800" dirty="0">
                <a:latin typeface="+mn-lt"/>
              </a:rPr>
              <a:t>Weg vom Chlor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Bildschirmpräsentation (4:3)</PresentationFormat>
  <Paragraphs>203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Benutzerdefiniertes Design</vt:lpstr>
      <vt:lpstr>Neue Vollzugsgrundlagen  Gute Verfahrenspraxis   Weg vom Chlor</vt:lpstr>
      <vt:lpstr>PowerPoint-Präsentation</vt:lpstr>
      <vt:lpstr>Lebensmittelrecht 2017</vt:lpstr>
      <vt:lpstr>Neue Verordnung im Bereich  Trink-, Bade- und Duschwasser </vt:lpstr>
      <vt:lpstr>Was bedeuten «Höchstwerte»?</vt:lpstr>
      <vt:lpstr>Trinkwasser-Kontaktmaterialien</vt:lpstr>
      <vt:lpstr>Trinkwasser-Kontaktmaterialien</vt:lpstr>
      <vt:lpstr>auch neu</vt:lpstr>
      <vt:lpstr>PowerPoint-Präsentation</vt:lpstr>
      <vt:lpstr>Gute Verfahrenspraxis</vt:lpstr>
      <vt:lpstr>Organisation und Verantwortlichkeiten</vt:lpstr>
      <vt:lpstr>Betriebsdokumente</vt:lpstr>
      <vt:lpstr>Generelle Prozesse, Anlagen</vt:lpstr>
      <vt:lpstr>Wasserqualität und Überwachung  an der Fassung</vt:lpstr>
      <vt:lpstr>Verteilung</vt:lpstr>
      <vt:lpstr>Was ist zu tun?</vt:lpstr>
      <vt:lpstr>PowerPoint-Präsentation</vt:lpstr>
      <vt:lpstr>Weg von der Desinfektion mit Chlor</vt:lpstr>
      <vt:lpstr>Was heisst Desinfektion mit Chlor?</vt:lpstr>
      <vt:lpstr>Was heisst Desinfektion mit Chlor?</vt:lpstr>
      <vt:lpstr>Organismen sind  unterschiedlich empfindlich</vt:lpstr>
      <vt:lpstr>Chlorung in Notlagen?</vt:lpstr>
      <vt:lpstr>Gute Verfahrenspraxis für die  Chlorung</vt:lpstr>
      <vt:lpstr>Gute Verfahrenspraxis für die  Chlorung</vt:lpstr>
      <vt:lpstr>Wahl des Aufbereitungsverfahrens</vt:lpstr>
      <vt:lpstr>Alternativen zur Chlorung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Meier Franziska (I-AT-IU-IB-AMT2)</cp:lastModifiedBy>
  <cp:revision>243</cp:revision>
  <cp:lastPrinted>2014-04-06T07:25:01Z</cp:lastPrinted>
  <dcterms:created xsi:type="dcterms:W3CDTF">2012-01-06T09:44:05Z</dcterms:created>
  <dcterms:modified xsi:type="dcterms:W3CDTF">2018-03-23T04:50:49Z</dcterms:modified>
</cp:coreProperties>
</file>