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6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57" r:id="rId8"/>
  </p:sldIdLst>
  <p:sldSz cx="12192000" cy="6858000"/>
  <p:notesSz cx="6858000" cy="91440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>
          <p15:clr>
            <a:srgbClr val="A4A3A4"/>
          </p15:clr>
        </p15:guide>
        <p15:guide id="3" pos="1277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3725">
          <p15:clr>
            <a:srgbClr val="A4A3A4"/>
          </p15:clr>
        </p15:guide>
        <p15:guide id="8" orient="horz" pos="2158">
          <p15:clr>
            <a:srgbClr val="A4A3A4"/>
          </p15:clr>
        </p15:guide>
        <p15:guide id="9" orient="horz" pos="2524">
          <p15:clr>
            <a:srgbClr val="A4A3A4"/>
          </p15:clr>
        </p15:guide>
        <p15:guide id="11" pos="3843">
          <p15:clr>
            <a:srgbClr val="A4A3A4"/>
          </p15:clr>
        </p15:guide>
        <p15:guide id="12" pos="643">
          <p15:clr>
            <a:srgbClr val="A4A3A4"/>
          </p15:clr>
        </p15:guide>
        <p15:guide id="13" pos="7151">
          <p15:clr>
            <a:srgbClr val="A4A3A4"/>
          </p15:clr>
        </p15:guide>
        <p15:guide id="14" orient="horz" pos="2170">
          <p15:clr>
            <a:srgbClr val="A4A3A4"/>
          </p15:clr>
        </p15:guide>
        <p15:guide id="15" pos="4487">
          <p15:clr>
            <a:srgbClr val="A4A3A4"/>
          </p15:clr>
        </p15:guide>
        <p15:guide id="16" pos="3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950" y="53"/>
      </p:cViewPr>
      <p:guideLst>
        <p:guide orient="horz" pos="1570"/>
        <p:guide pos="1277"/>
        <p:guide orient="horz" pos="935"/>
        <p:guide orient="horz" pos="3725"/>
        <p:guide orient="horz" pos="2158"/>
        <p:guide orient="horz" pos="2524"/>
        <p:guide pos="3843"/>
        <p:guide pos="643"/>
        <p:guide pos="7151"/>
        <p:guide orient="horz" pos="2170"/>
        <p:guide pos="4487"/>
        <p:guide pos="32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560" y="1058783"/>
            <a:ext cx="10760243" cy="176864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93562" y="3120775"/>
            <a:ext cx="10760241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729796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:\GALLERY\05 Intrastruktur\RAG\2015\Rittmeyer_Gebäudeaufnahmen_November_2015\Preview_JPG\Rittmeyer_Gebäude_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"/>
          <a:stretch/>
        </p:blipFill>
        <p:spPr bwMode="auto">
          <a:xfrm>
            <a:off x="0" y="12032"/>
            <a:ext cx="12192000" cy="6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666" y="5306757"/>
            <a:ext cx="3862137" cy="10195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50" y="1058783"/>
            <a:ext cx="10733353" cy="1768640"/>
          </a:xfrm>
          <a:solidFill>
            <a:srgbClr val="000000">
              <a:alpha val="30196"/>
            </a:srgbClr>
          </a:solidFill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0450" y="3120775"/>
            <a:ext cx="107333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924327" y="6452890"/>
            <a:ext cx="55497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61326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ferenz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 txBox="1">
            <a:spLocks/>
          </p:cNvSpPr>
          <p:nvPr/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dirty="0">
                <a:solidFill>
                  <a:schemeClr val="bg1"/>
                </a:solidFill>
              </a:rPr>
              <a:t>Ein Unternehmen der Gruppe Brugg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1C14AA-6449-4124-BF7C-3AC8F96DE5E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09649"/>
          </a:xfrm>
          <a:solidFill>
            <a:srgbClr val="00ADA5">
              <a:alpha val="50196"/>
            </a:srgbClr>
          </a:solidFill>
        </p:spPr>
        <p:txBody>
          <a:bodyPr anchor="ctr">
            <a:noAutofit/>
          </a:bodyPr>
          <a:lstStyle>
            <a:lvl1pPr algn="ctr"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Foliennummernplatzhalter 6"/>
          <p:cNvSpPr txBox="1">
            <a:spLocks/>
          </p:cNvSpPr>
          <p:nvPr/>
        </p:nvSpPr>
        <p:spPr>
          <a:xfrm>
            <a:off x="620449" y="6490990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z="800" smtClean="0"/>
              <a:pPr/>
              <a:t>‹Nr.›</a:t>
            </a:fld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85612966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"/>
            <a:ext cx="12192000" cy="4833938"/>
          </a:xfrm>
          <a:prstGeom prst="rect">
            <a:avLst/>
          </a:prstGeom>
          <a:solidFill>
            <a:srgbClr val="00A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50" y="1058783"/>
            <a:ext cx="10733353" cy="1768640"/>
          </a:xfrm>
          <a:noFill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0450" y="3120775"/>
            <a:ext cx="107333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1C14AA-6449-4124-BF7C-3AC8F96DE5E2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684" y="5119852"/>
            <a:ext cx="3862137" cy="1019706"/>
          </a:xfrm>
          <a:prstGeom prst="rect">
            <a:avLst/>
          </a:prstGeom>
        </p:spPr>
      </p:pic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254866403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34" y="539750"/>
            <a:ext cx="11434233" cy="431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234" y="1265239"/>
            <a:ext cx="11434233" cy="4606925"/>
          </a:xfrm>
          <a:prstGeom prst="rect">
            <a:avLst/>
          </a:prstGeom>
        </p:spPr>
        <p:txBody>
          <a:bodyPr/>
          <a:lstStyle>
            <a:lvl1pPr marL="273050" indent="-273050">
              <a:buFont typeface="Verdana" pitchFamily="34" charset="0"/>
              <a:buChar char="•"/>
              <a:defRPr/>
            </a:lvl1pPr>
            <a:lvl2pPr marL="534988" indent="-258763">
              <a:buFont typeface="Verdana" pitchFamily="34" charset="0"/>
              <a:buChar char="–"/>
              <a:defRPr/>
            </a:lvl2pPr>
            <a:lvl3pPr marL="808038" indent="-273050">
              <a:buFont typeface="Verdana" pitchFamily="34" charset="0"/>
              <a:buChar char="–"/>
              <a:defRPr/>
            </a:lvl3pPr>
            <a:lvl4pPr marL="1085850" indent="-277813">
              <a:buFont typeface="Verdana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341438" indent="-260350">
              <a:buFont typeface="Verdana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36185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el und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49" y="333379"/>
            <a:ext cx="10733353" cy="9266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0447" y="1459833"/>
            <a:ext cx="10738852" cy="4390106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r>
              <a:rPr lang="de-DE" dirty="0"/>
              <a:t>Text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94803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0450" y="1443793"/>
            <a:ext cx="10733353" cy="4523257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0450" y="333379"/>
            <a:ext cx="10733353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8296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0448" y="333379"/>
            <a:ext cx="10733355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10095693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"/>
            <a:ext cx="12192000" cy="4833938"/>
          </a:xfrm>
          <a:prstGeom prst="rect">
            <a:avLst/>
          </a:prstGeom>
          <a:solidFill>
            <a:srgbClr val="00A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666" y="5306753"/>
            <a:ext cx="3862137" cy="10197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50" y="1058783"/>
            <a:ext cx="10733353" cy="1768640"/>
          </a:xfrm>
          <a:noFill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0450" y="3120775"/>
            <a:ext cx="107333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1C14AA-6449-4124-BF7C-3AC8F96DE5E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924327" y="6414791"/>
            <a:ext cx="5549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184988647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666" y="5306753"/>
            <a:ext cx="3862137" cy="10197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50" y="1058783"/>
            <a:ext cx="10733353" cy="1768640"/>
          </a:xfrm>
          <a:noFill/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00AD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0450" y="3120775"/>
            <a:ext cx="107333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AD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1C14AA-6449-4124-BF7C-3AC8F96DE5E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924327" y="6414791"/>
            <a:ext cx="5549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54582031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fzählung mit Üb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0450" y="333379"/>
            <a:ext cx="10733353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0450" y="2029167"/>
            <a:ext cx="10733353" cy="3937879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3"/>
          </p:nvPr>
        </p:nvSpPr>
        <p:spPr>
          <a:xfrm>
            <a:off x="620450" y="1436862"/>
            <a:ext cx="10733353" cy="475907"/>
          </a:xfrm>
        </p:spPr>
        <p:txBody>
          <a:bodyPr anchor="t">
            <a:noAutofit/>
          </a:bodyPr>
          <a:lstStyle>
            <a:lvl1pPr marL="0" indent="0">
              <a:buNone/>
              <a:defRPr sz="2200" b="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374769615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variabl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0449" y="1467853"/>
            <a:ext cx="5170753" cy="4383778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0450" y="333379"/>
            <a:ext cx="10733353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3"/>
          </p:nvPr>
        </p:nvSpPr>
        <p:spPr>
          <a:xfrm>
            <a:off x="6184234" y="1467853"/>
            <a:ext cx="5168025" cy="4383778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21633776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el und 2 variabl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0450" y="1465767"/>
            <a:ext cx="4921201" cy="475907"/>
          </a:xfrm>
        </p:spPr>
        <p:txBody>
          <a:bodyPr anchor="t">
            <a:noAutofit/>
          </a:bodyPr>
          <a:lstStyle>
            <a:lvl1pPr marL="0" indent="0">
              <a:buNone/>
              <a:defRPr sz="2200" b="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448" y="2147433"/>
            <a:ext cx="4921200" cy="3692650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69504" y="1465767"/>
            <a:ext cx="4993821" cy="475907"/>
          </a:xfrm>
        </p:spPr>
        <p:txBody>
          <a:bodyPr anchor="t">
            <a:noAutofit/>
          </a:bodyPr>
          <a:lstStyle>
            <a:lvl1pPr marL="0" indent="0">
              <a:buNone/>
              <a:defRPr sz="2200" b="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69504" y="2147433"/>
            <a:ext cx="4993821" cy="3692650"/>
          </a:xfrm>
        </p:spPr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0448" y="333379"/>
            <a:ext cx="10742877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2" name="Fußzeilenplatzhalter 8"/>
          <p:cNvSpPr>
            <a:spLocks noGrp="1"/>
          </p:cNvSpPr>
          <p:nvPr>
            <p:ph type="ftr" sz="quarter" idx="1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326837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333379"/>
            <a:ext cx="10744200" cy="926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1" y="1456024"/>
            <a:ext cx="10744200" cy="45802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142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5" r:id="rId10"/>
    <p:sldLayoutId id="2147483727" r:id="rId11"/>
    <p:sldLayoutId id="2147483726" r:id="rId12"/>
    <p:sldLayoutId id="2147483728" r:id="rId13"/>
  </p:sldLayoutIdLst>
  <p:transition spd="slow">
    <p:wipe/>
  </p:transition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ADA5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891" indent="-342891" algn="l" defTabSz="914377" rtl="0" eaLnBrk="1" latinLnBrk="0" hangingPunct="1">
        <a:lnSpc>
          <a:spcPts val="2600"/>
        </a:lnSpc>
        <a:spcBef>
          <a:spcPts val="1000"/>
        </a:spcBef>
        <a:buClr>
          <a:srgbClr val="00ADA5"/>
        </a:buClr>
        <a:buSzPct val="12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ts val="2600"/>
        </a:lnSpc>
        <a:spcBef>
          <a:spcPts val="500"/>
        </a:spcBef>
        <a:buClr>
          <a:srgbClr val="00ADA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ts val="2600"/>
        </a:lnSpc>
        <a:spcBef>
          <a:spcPts val="500"/>
        </a:spcBef>
        <a:buClr>
          <a:srgbClr val="00ADA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ts val="2600"/>
        </a:lnSpc>
        <a:spcBef>
          <a:spcPts val="500"/>
        </a:spcBef>
        <a:buClr>
          <a:srgbClr val="00ADA5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9EE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507">
          <p15:clr>
            <a:srgbClr val="F26B43"/>
          </p15:clr>
        </p15:guide>
        <p15:guide id="14" pos="7151">
          <p15:clr>
            <a:srgbClr val="F26B43"/>
          </p15:clr>
        </p15:guide>
        <p15:guide id="15" orient="horz" pos="210">
          <p15:clr>
            <a:srgbClr val="F26B43"/>
          </p15:clr>
        </p15:guide>
        <p15:guide id="16" orient="horz" pos="3861">
          <p15:clr>
            <a:srgbClr val="F26B43"/>
          </p15:clr>
        </p15:guide>
        <p15:guide id="17" orient="horz" pos="1139">
          <p15:clr>
            <a:srgbClr val="F26B43"/>
          </p15:clr>
        </p15:guide>
        <p15:guide id="18" orient="horz" pos="3045">
          <p15:clr>
            <a:srgbClr val="F26B43"/>
          </p15:clr>
        </p15:guide>
        <p15:guide id="19" orient="horz" pos="4178">
          <p15:clr>
            <a:srgbClr val="F26B43"/>
          </p15:clr>
        </p15:guide>
        <p15:guide id="20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map.bitdefender.com/" TargetMode="External"/><Relationship Id="rId2" Type="http://schemas.openxmlformats.org/officeDocument/2006/relationships/hyperlink" Target="http://threatmap.fortiguard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ntel.malwaretech.com/pewpew.html" TargetMode="External"/><Relationship Id="rId4" Type="http://schemas.openxmlformats.org/officeDocument/2006/relationships/hyperlink" Target="https://threatmap.checkpoint.com/ThreatPortal/livemap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560" y="1058782"/>
            <a:ext cx="6269999" cy="2012093"/>
          </a:xfrm>
        </p:spPr>
        <p:txBody>
          <a:bodyPr/>
          <a:lstStyle/>
          <a:p>
            <a:r>
              <a:rPr lang="de-CH" dirty="0"/>
              <a:t>Sicherheitsvorfall in der Praxis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FBA1F7-3667-4991-9752-156A7D5A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59" y="1618620"/>
            <a:ext cx="4490244" cy="36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36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Bedrohung - Live Angriffe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>
              <a:hlinkClick r:id="" action="ppaction://noaction"/>
            </a:endParaRPr>
          </a:p>
          <a:p>
            <a:endParaRPr lang="de-CH" dirty="0">
              <a:hlinkClick r:id="" action="ppaction://noaction"/>
            </a:endParaRPr>
          </a:p>
          <a:p>
            <a:endParaRPr lang="de-CH" dirty="0">
              <a:hlinkClick r:id="" action="ppaction://noaction"/>
            </a:endParaRPr>
          </a:p>
          <a:p>
            <a:pPr marL="0" indent="0" algn="ctr">
              <a:buNone/>
            </a:pPr>
            <a:r>
              <a:rPr lang="de-CH" dirty="0">
                <a:hlinkClick r:id="rId2"/>
              </a:rPr>
              <a:t>http://threatmap.fortiguard.com/</a:t>
            </a:r>
            <a:endParaRPr lang="de-CH" dirty="0"/>
          </a:p>
          <a:p>
            <a:pPr marL="0" indent="0" algn="ctr">
              <a:buNone/>
            </a:pPr>
            <a:r>
              <a:rPr lang="de-CH" dirty="0">
                <a:hlinkClick r:id="rId3"/>
              </a:rPr>
              <a:t>https://threatmap.bitdefender.com/</a:t>
            </a:r>
            <a:endParaRPr lang="de-CH" dirty="0"/>
          </a:p>
          <a:p>
            <a:pPr marL="0" indent="0" algn="ctr">
              <a:buNone/>
            </a:pPr>
            <a:r>
              <a:rPr lang="de-CH" dirty="0">
                <a:hlinkClick r:id="rId4"/>
              </a:rPr>
              <a:t>https://threatmap.checkpoint.com/ThreatPortal/livemap.html</a:t>
            </a:r>
            <a:endParaRPr lang="de-CH" dirty="0"/>
          </a:p>
          <a:p>
            <a:pPr marL="0" indent="0" algn="ctr">
              <a:buNone/>
            </a:pPr>
            <a:r>
              <a:rPr lang="de-CH" dirty="0">
                <a:hlinkClick r:id="rId5"/>
              </a:rPr>
              <a:t>https://intel.malwaretech.com/pewpew.html</a:t>
            </a:r>
            <a:endParaRPr lang="de-CH" dirty="0"/>
          </a:p>
          <a:p>
            <a:pPr marL="0" indent="0" algn="ctr">
              <a:buNone/>
            </a:pPr>
            <a:endParaRPr lang="de-CH" dirty="0"/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E01CAD87-C2D6-4804-A987-28C043075775}"/>
              </a:ext>
            </a:extLst>
          </p:cNvPr>
          <p:cNvSpPr txBox="1">
            <a:spLocks/>
          </p:cNvSpPr>
          <p:nvPr/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24209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0343" y="971549"/>
            <a:ext cx="8254845" cy="5517173"/>
          </a:xfrm>
        </p:spPr>
        <p:txBody>
          <a:bodyPr numCol="2"/>
          <a:lstStyle/>
          <a:p>
            <a:pPr marL="0" indent="0">
              <a:buNone/>
            </a:pPr>
            <a:r>
              <a:rPr lang="de-CH" b="1" dirty="0">
                <a:solidFill>
                  <a:srgbClr val="00ADA5"/>
                </a:solidFill>
              </a:rPr>
              <a:t>Verfügbarkeit</a:t>
            </a:r>
            <a:endParaRPr lang="de-CH" sz="1600" b="1" dirty="0">
              <a:solidFill>
                <a:srgbClr val="00ADA5"/>
              </a:solidFill>
            </a:endParaRP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instabile Systeme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instabile Kommunikation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Systeme blockieren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Systeme zerstören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Daten verschlüsseln/Erpressung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Diebstahl Hardware</a:t>
            </a:r>
          </a:p>
          <a:p>
            <a:pPr marL="276225" lvl="1" indent="0">
              <a:lnSpc>
                <a:spcPct val="100000"/>
              </a:lnSpc>
              <a:buNone/>
            </a:pPr>
            <a:endParaRPr lang="de-CH" sz="1050" dirty="0">
              <a:solidFill>
                <a:srgbClr val="00ADA5"/>
              </a:solidFill>
            </a:endParaRPr>
          </a:p>
          <a:p>
            <a:pPr marL="0" indent="0">
              <a:buNone/>
            </a:pPr>
            <a:r>
              <a:rPr lang="de-CH" b="1" dirty="0">
                <a:solidFill>
                  <a:srgbClr val="00ADA5"/>
                </a:solidFill>
              </a:rPr>
              <a:t>Integrität</a:t>
            </a:r>
            <a:endParaRPr lang="de-CH" sz="1600" b="1" dirty="0">
              <a:solidFill>
                <a:srgbClr val="00ADA5"/>
              </a:solidFill>
            </a:endParaRPr>
          </a:p>
          <a:p>
            <a:pPr marL="0" indent="0">
              <a:buNone/>
            </a:pPr>
            <a:r>
              <a:rPr lang="de-CH" sz="1600" dirty="0">
                <a:solidFill>
                  <a:srgbClr val="00ADA5"/>
                </a:solidFill>
              </a:rPr>
              <a:t>Datenmanipulation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Sensoren (Überlauf)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Sensoren (Durchfluss)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Aufzeichnungen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Abrechnungen</a:t>
            </a:r>
          </a:p>
          <a:p>
            <a:pPr marL="0" indent="0">
              <a:buNone/>
            </a:pPr>
            <a:r>
              <a:rPr lang="de-CH" b="1" dirty="0">
                <a:solidFill>
                  <a:srgbClr val="00ADA5"/>
                </a:solidFill>
              </a:rPr>
              <a:t>Vertraulichkeit</a:t>
            </a:r>
            <a:endParaRPr lang="de-CH" sz="1600" b="1" dirty="0">
              <a:solidFill>
                <a:srgbClr val="00ADA5"/>
              </a:solidFill>
            </a:endParaRPr>
          </a:p>
          <a:p>
            <a:pPr marL="0" indent="0">
              <a:buNone/>
            </a:pPr>
            <a:r>
              <a:rPr lang="de-CH" sz="1600" dirty="0">
                <a:solidFill>
                  <a:srgbClr val="00ADA5"/>
                </a:solidFill>
              </a:rPr>
              <a:t>Diebstahl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Daten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Informationen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Finanzen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Hardware</a:t>
            </a:r>
          </a:p>
          <a:p>
            <a:pPr marL="0" indent="0">
              <a:buNone/>
            </a:pPr>
            <a:r>
              <a:rPr lang="de-CH" sz="1600" dirty="0">
                <a:solidFill>
                  <a:srgbClr val="00ADA5"/>
                </a:solidFill>
              </a:rPr>
              <a:t>Fernsteuerung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Software</a:t>
            </a:r>
          </a:p>
          <a:p>
            <a:pPr lvl="1"/>
            <a:r>
              <a:rPr lang="de-CH" sz="1400" dirty="0">
                <a:solidFill>
                  <a:srgbClr val="00ADA5"/>
                </a:solidFill>
              </a:rPr>
              <a:t>Hardware</a:t>
            </a:r>
          </a:p>
          <a:p>
            <a:pPr marL="0" indent="0">
              <a:buNone/>
            </a:pPr>
            <a:endParaRPr lang="de-CH" sz="1600" b="1" dirty="0">
              <a:solidFill>
                <a:srgbClr val="00ADA5"/>
              </a:solidFill>
            </a:endParaRPr>
          </a:p>
          <a:p>
            <a:pPr lvl="1"/>
            <a:endParaRPr lang="de-CH" sz="1400" dirty="0">
              <a:solidFill>
                <a:srgbClr val="00ADA5"/>
              </a:solidFill>
            </a:endParaRPr>
          </a:p>
          <a:p>
            <a:pPr lvl="1"/>
            <a:endParaRPr lang="de-CH" sz="1400" dirty="0">
              <a:solidFill>
                <a:srgbClr val="00ADA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205" y="864335"/>
            <a:ext cx="1317774" cy="160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05" y="2592601"/>
            <a:ext cx="1331794" cy="15841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205" y="4333090"/>
            <a:ext cx="1339918" cy="1616190"/>
          </a:xfrm>
          <a:prstGeom prst="rect">
            <a:avLst/>
          </a:prstGeom>
        </p:spPr>
      </p:pic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C6E1A6FF-6406-46A9-AB29-5E87A490BD5A}"/>
              </a:ext>
            </a:extLst>
          </p:cNvPr>
          <p:cNvSpPr txBox="1">
            <a:spLocks/>
          </p:cNvSpPr>
          <p:nvPr/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17399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91" y="1865816"/>
            <a:ext cx="5808031" cy="3856533"/>
          </a:xfrm>
          <a:prstGeom prst="rect">
            <a:avLst/>
          </a:prstGeom>
        </p:spPr>
      </p:pic>
      <p:sp>
        <p:nvSpPr>
          <p:cNvPr id="8" name="Gleichschenkliges Dreieck 7"/>
          <p:cNvSpPr/>
          <p:nvPr/>
        </p:nvSpPr>
        <p:spPr bwMode="auto">
          <a:xfrm rot="10800000">
            <a:off x="4848826" y="1867048"/>
            <a:ext cx="5400600" cy="4135601"/>
          </a:xfrm>
          <a:prstGeom prst="triangle">
            <a:avLst/>
          </a:prstGeom>
          <a:solidFill>
            <a:srgbClr val="00ADA5"/>
          </a:solidFill>
          <a:ln w="28575" cap="flat" cmpd="sng" algn="ctr">
            <a:solidFill>
              <a:srgbClr val="00AD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CH" sz="1200" dirty="0" err="1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878" y="516388"/>
            <a:ext cx="11234057" cy="464341"/>
          </a:xfrm>
        </p:spPr>
        <p:txBody>
          <a:bodyPr/>
          <a:lstStyle/>
          <a:p>
            <a:r>
              <a:rPr lang="de-CH" dirty="0"/>
              <a:t>Die Welt der Hacker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441115" y="1865815"/>
            <a:ext cx="2727007" cy="3640509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lnSpc>
                <a:spcPts val="2600"/>
              </a:lnSpc>
              <a:spcBef>
                <a:spcPts val="1000"/>
              </a:spcBef>
              <a:buClr>
                <a:srgbClr val="00ADA5"/>
              </a:buClr>
              <a:buSzPct val="12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ts val="2600"/>
              </a:lnSpc>
              <a:spcBef>
                <a:spcPts val="500"/>
              </a:spcBef>
              <a:buClr>
                <a:srgbClr val="00ADA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ts val="2600"/>
              </a:lnSpc>
              <a:spcBef>
                <a:spcPts val="500"/>
              </a:spcBef>
              <a:buClr>
                <a:srgbClr val="00ADA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ts val="2600"/>
              </a:lnSpc>
              <a:spcBef>
                <a:spcPts val="500"/>
              </a:spcBef>
              <a:buClr>
                <a:srgbClr val="00ADA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E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500" b="1" dirty="0">
                <a:solidFill>
                  <a:srgbClr val="00AFA8"/>
                </a:solidFill>
              </a:rPr>
              <a:t>          </a:t>
            </a: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800" b="1" dirty="0"/>
              <a:t>Aufklärung</a:t>
            </a: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350" b="1" dirty="0"/>
              <a:t>Scan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350" b="1" dirty="0"/>
              <a:t>Eindringen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9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1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350" b="1" dirty="0"/>
              <a:t>Nachbearbeiten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0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350" b="1" dirty="0"/>
              <a:t>Erhalten des Zugriffs</a:t>
            </a:r>
          </a:p>
          <a:p>
            <a:endParaRPr lang="de-CH" sz="1500" b="1" dirty="0"/>
          </a:p>
        </p:txBody>
      </p:sp>
      <p:cxnSp>
        <p:nvCxnSpPr>
          <p:cNvPr id="12" name="Gerader Verbinder 11"/>
          <p:cNvCxnSpPr>
            <a:cxnSpLocks/>
          </p:cNvCxnSpPr>
          <p:nvPr/>
        </p:nvCxnSpPr>
        <p:spPr bwMode="auto">
          <a:xfrm>
            <a:off x="5567343" y="3051329"/>
            <a:ext cx="3956071" cy="6727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588DB8E-0CED-4062-93DF-CB620199D96A}"/>
              </a:ext>
            </a:extLst>
          </p:cNvPr>
          <p:cNvCxnSpPr>
            <a:cxnSpLocks/>
          </p:cNvCxnSpPr>
          <p:nvPr/>
        </p:nvCxnSpPr>
        <p:spPr bwMode="auto">
          <a:xfrm>
            <a:off x="6079560" y="3778133"/>
            <a:ext cx="2945730" cy="15948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874462E-2F7E-45C5-9944-1060391DD407}"/>
              </a:ext>
            </a:extLst>
          </p:cNvPr>
          <p:cNvCxnSpPr>
            <a:cxnSpLocks/>
          </p:cNvCxnSpPr>
          <p:nvPr/>
        </p:nvCxnSpPr>
        <p:spPr bwMode="auto">
          <a:xfrm flipV="1">
            <a:off x="6499078" y="4498214"/>
            <a:ext cx="2094165" cy="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6E9EDC4-030A-4ECE-AE04-2D2117F23990}"/>
              </a:ext>
            </a:extLst>
          </p:cNvPr>
          <p:cNvCxnSpPr>
            <a:cxnSpLocks/>
          </p:cNvCxnSpPr>
          <p:nvPr/>
        </p:nvCxnSpPr>
        <p:spPr bwMode="auto">
          <a:xfrm>
            <a:off x="7009066" y="5218294"/>
            <a:ext cx="1080120" cy="119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5D2C88B-E96C-44FC-9CBC-DBD6C5B8AF4E}"/>
              </a:ext>
            </a:extLst>
          </p:cNvPr>
          <p:cNvSpPr txBox="1"/>
          <p:nvPr/>
        </p:nvSpPr>
        <p:spPr>
          <a:xfrm>
            <a:off x="5136858" y="1385920"/>
            <a:ext cx="4674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00AFA8"/>
                </a:solidFill>
              </a:rPr>
              <a:t>Ablaufphasen eines Hackerangriffs</a:t>
            </a:r>
            <a:endParaRPr lang="de-CH" b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59702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34" y="539750"/>
            <a:ext cx="11434233" cy="431800"/>
          </a:xfrm>
        </p:spPr>
        <p:txBody>
          <a:bodyPr/>
          <a:lstStyle/>
          <a:p>
            <a:r>
              <a:rPr lang="de-CH" dirty="0"/>
              <a:t>Penetration </a:t>
            </a:r>
            <a:r>
              <a:rPr lang="de-CH" dirty="0" err="1"/>
              <a:t>Testing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rgbClr val="00AFA8"/>
                </a:solidFill>
              </a:rPr>
              <a:t>mit einem Penetration-Tool (über 300 Werkzeuge) werden Angriffe durchgeführt</a:t>
            </a:r>
          </a:p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59" y="2041745"/>
            <a:ext cx="3293582" cy="4371787"/>
          </a:xfrm>
          <a:prstGeom prst="rect">
            <a:avLst/>
          </a:prstGeom>
        </p:spPr>
      </p:pic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F7DF6D4A-394A-4DCC-A25F-E494E5D51A8E}"/>
              </a:ext>
            </a:extLst>
          </p:cNvPr>
          <p:cNvSpPr txBox="1">
            <a:spLocks/>
          </p:cNvSpPr>
          <p:nvPr/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94261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E4C12-315D-434D-9B14-BED73FCE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499"/>
            <a:ext cx="10896603" cy="535301"/>
          </a:xfrm>
        </p:spPr>
        <p:txBody>
          <a:bodyPr/>
          <a:lstStyle/>
          <a:p>
            <a:r>
              <a:rPr lang="de-CH" dirty="0"/>
              <a:t>Darknet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48154C-DAD9-4B1A-816E-F86216401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14AA-6449-4124-BF7C-3AC8F96DE5E2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3FE3F3-9163-45F9-A7AA-1AE093AB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65" y="1328900"/>
            <a:ext cx="9136611" cy="4751613"/>
          </a:xfrm>
          <a:prstGeom prst="rect">
            <a:avLst/>
          </a:prstGeom>
        </p:spPr>
      </p:pic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082CFBD2-F306-4A66-AA57-F5CA50147471}"/>
              </a:ext>
            </a:extLst>
          </p:cNvPr>
          <p:cNvSpPr txBox="1">
            <a:spLocks/>
          </p:cNvSpPr>
          <p:nvPr/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94295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1F22D-4155-4E4D-BFA7-ADC53408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7FAC2C9-A33D-4BCB-8268-A194AFF2D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32156"/>
              </p:ext>
            </p:extLst>
          </p:nvPr>
        </p:nvGraphicFramePr>
        <p:xfrm>
          <a:off x="1923125" y="1549372"/>
          <a:ext cx="81280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148157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3238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Schwachstellen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Massnahmen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7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Start ab USB Stick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Reihenfolge ändern</a:t>
                      </a:r>
                    </a:p>
                    <a:p>
                      <a:r>
                        <a:rPr lang="de-CH" dirty="0"/>
                        <a:t>USB abschalten</a:t>
                      </a:r>
                    </a:p>
                    <a:p>
                      <a:r>
                        <a:rPr lang="de-CH" dirty="0"/>
                        <a:t>Harddisk verschlüsseln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1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BIOS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Passwortschutz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1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Gespeicherte VPN Verbindung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Keine Passwörter speichern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Passwort in Leitstelle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Unterschiedliche Passwörter nutzen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3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Konfiguration Firewall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Nur über LAN erlauben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1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Standard Passwort Firewall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Standard Passwörter immer wechseln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92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8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Verlust der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Sofort melden und Zugang sperren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2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0697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sign1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ä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DA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ADA5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.pptx" id="{5861E076-FA46-4C49-9B01-BABCA864ABF4}" vid="{977568E3-419E-41B0-AA12-4DA0DDF69D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Präsentationsvorlage_Rittmeyer_16-9_DEUTSCH</Template>
  <TotalTime>0</TotalTime>
  <Words>167</Words>
  <Application>Microsoft Office PowerPoint</Application>
  <PresentationFormat>Breitbild</PresentationFormat>
  <Paragraphs>84</Paragraphs>
  <Slides>7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Verdana</vt:lpstr>
      <vt:lpstr>Arial</vt:lpstr>
      <vt:lpstr>Wingdings</vt:lpstr>
      <vt:lpstr>Design1 16 9</vt:lpstr>
      <vt:lpstr>Sicherheitsvorfall in der Praxis</vt:lpstr>
      <vt:lpstr>Bedrohung - Live Angriffe</vt:lpstr>
      <vt:lpstr>Gefahren</vt:lpstr>
      <vt:lpstr>Die Welt der Hacker</vt:lpstr>
      <vt:lpstr>Penetration Testing</vt:lpstr>
      <vt:lpstr>Darknet</vt:lpstr>
      <vt:lpstr>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Erni</dc:creator>
  <cp:lastModifiedBy>Patrick Erni</cp:lastModifiedBy>
  <cp:revision>13</cp:revision>
  <dcterms:created xsi:type="dcterms:W3CDTF">2018-03-27T07:31:05Z</dcterms:created>
  <dcterms:modified xsi:type="dcterms:W3CDTF">2018-04-05T14:53:04Z</dcterms:modified>
</cp:coreProperties>
</file>