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73" r:id="rId8"/>
    <p:sldId id="262" r:id="rId9"/>
    <p:sldId id="263" r:id="rId10"/>
    <p:sldId id="264" r:id="rId11"/>
    <p:sldId id="271" r:id="rId12"/>
    <p:sldId id="265" r:id="rId13"/>
    <p:sldId id="266" r:id="rId14"/>
    <p:sldId id="270" r:id="rId15"/>
    <p:sldId id="272" r:id="rId1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66"/>
    <a:srgbClr val="0000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086" autoAdjust="0"/>
  </p:normalViewPr>
  <p:slideViewPr>
    <p:cSldViewPr>
      <p:cViewPr varScale="1">
        <p:scale>
          <a:sx n="76" d="100"/>
          <a:sy n="76" d="100"/>
        </p:scale>
        <p:origin x="-15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0158EB50-BBA8-436F-BFD5-F871A5B08FC0}" type="datetimeFigureOut">
              <a:rPr lang="de-CH" smtClean="0"/>
              <a:t>23.03.2018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EBAFD96D-53EF-4FB5-A897-0ED74CA97C4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2852-9986-47A4-B500-89AA5E6F7068}" type="datetimeFigureOut">
              <a:rPr lang="de-CH"/>
              <a:pPr>
                <a:defRPr/>
              </a:pPr>
              <a:t>23.03.2018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44" tIns="46072" rIns="92144" bIns="46072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1665-D908-4C9F-8651-33E14FD94F9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907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19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75856" y="6309319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Weiterbildungskurse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SBV – Weiterbildungskurse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1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0" y="6309321"/>
            <a:ext cx="2880320" cy="360040"/>
          </a:xfrm>
        </p:spPr>
        <p:txBody>
          <a:bodyPr/>
          <a:lstStyle/>
          <a:p>
            <a:r>
              <a:rPr lang="de-DE" smtClean="0"/>
              <a:t>SBV – Weiterbildungskurse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548608" y="6356350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12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Weiterbildungskurse 2018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5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Weiterbildungskurse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19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Weiterbildungskurse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443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smtClean="0"/>
              <a:t>SBV – Weiterbildungskurse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/>
          <a:lstStyle/>
          <a:p>
            <a:pPr lvl="0"/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SBV – Weiterbildungskurse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329363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697E298-F51B-49E5-AB71-4579A7CE0FC0}" type="slidenum">
              <a:rPr lang="de-CH" smtClean="0"/>
              <a:pPr algn="r"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171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9551" y="6354082"/>
            <a:ext cx="8568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 smtClean="0"/>
              <a:t>SBV – Weiterbildungskurse 2018					</a:t>
            </a:r>
            <a:fld id="{DEAE8EE7-AA35-4B21-A6F6-8082BD99815B}" type="slidenum">
              <a:rPr lang="de-DE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11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F2D6C0D-7BE1-49CB-88B9-8FFF778247A6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76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schneider@planing.ch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silvan.schnoz@planing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</a:t>
            </a:fld>
            <a:endParaRPr lang="de-CH" dirty="0"/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465138" y="300002"/>
            <a:ext cx="7639147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 smtClean="0">
                <a:latin typeface="+mn-lt"/>
              </a:rPr>
              <a:t>Brunnenmeister Weiterbildungskurse 2018</a:t>
            </a:r>
            <a:endParaRPr lang="de-CH" sz="2400" b="1" dirty="0">
              <a:latin typeface="+mn-lt"/>
            </a:endParaRPr>
          </a:p>
        </p:txBody>
      </p:sp>
      <p:sp>
        <p:nvSpPr>
          <p:cNvPr id="6" name="Untertitel 4"/>
          <p:cNvSpPr txBox="1">
            <a:spLocks/>
          </p:cNvSpPr>
          <p:nvPr/>
        </p:nvSpPr>
        <p:spPr>
          <a:xfrm>
            <a:off x="450305" y="3255991"/>
            <a:ext cx="518698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11. - 19. April 2018 </a:t>
            </a:r>
          </a:p>
          <a:p>
            <a:r>
              <a:rPr lang="en-US" sz="2400" dirty="0" smtClean="0"/>
              <a:t>Campus </a:t>
            </a:r>
            <a:r>
              <a:rPr lang="en-US" sz="2400" dirty="0" err="1" smtClean="0"/>
              <a:t>Sursee</a:t>
            </a:r>
            <a:endParaRPr lang="en-US" sz="2400" dirty="0" smtClean="0"/>
          </a:p>
          <a:p>
            <a:r>
              <a:rPr lang="en-US" sz="2400" dirty="0" err="1" smtClean="0"/>
              <a:t>Referenten</a:t>
            </a:r>
            <a:r>
              <a:rPr lang="en-US" sz="2400" dirty="0" smtClean="0"/>
              <a:t>:	Thomas Schneider</a:t>
            </a:r>
            <a:br>
              <a:rPr lang="en-US" sz="2400" dirty="0" smtClean="0"/>
            </a:br>
            <a:r>
              <a:rPr lang="en-US" sz="2400" dirty="0" smtClean="0"/>
              <a:t>		Silvan Schnoz </a:t>
            </a:r>
            <a:endParaRPr lang="en-US" sz="24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5138" y="1484784"/>
            <a:ext cx="8427342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 smtClean="0">
                <a:latin typeface="+mn-lt"/>
              </a:rPr>
              <a:t>«</a:t>
            </a:r>
            <a:r>
              <a:rPr lang="de-DE" b="1" dirty="0" smtClean="0">
                <a:latin typeface="+mn-lt"/>
              </a:rPr>
              <a:t>Öffentliches </a:t>
            </a:r>
          </a:p>
          <a:p>
            <a:r>
              <a:rPr lang="de-DE" b="1" dirty="0" smtClean="0">
                <a:latin typeface="+mn-lt"/>
              </a:rPr>
              <a:t>Beschaffungswesen</a:t>
            </a:r>
            <a:r>
              <a:rPr lang="de-CH" b="1" dirty="0">
                <a:latin typeface="+mn-lt"/>
              </a:rPr>
              <a:t>»</a:t>
            </a:r>
          </a:p>
          <a:p>
            <a:endParaRPr lang="de-CH" sz="5000" b="1" dirty="0"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03" y="1556792"/>
            <a:ext cx="2372922" cy="12556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Abgerundetes Rechteck 10"/>
          <p:cNvSpPr/>
          <p:nvPr/>
        </p:nvSpPr>
        <p:spPr>
          <a:xfrm>
            <a:off x="5449991" y="3717032"/>
            <a:ext cx="3436734" cy="136815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Das </a:t>
            </a:r>
            <a:r>
              <a:rPr lang="de-CH" dirty="0" smtClean="0">
                <a:solidFill>
                  <a:schemeClr val="tx1"/>
                </a:solidFill>
              </a:rPr>
              <a:t>Beschaffungsvolumen </a:t>
            </a:r>
            <a:r>
              <a:rPr lang="de-CH" dirty="0">
                <a:solidFill>
                  <a:schemeClr val="tx1"/>
                </a:solidFill>
              </a:rPr>
              <a:t>von Bund, Kantonen und Gemeinden </a:t>
            </a:r>
            <a:r>
              <a:rPr lang="de-CH" dirty="0" smtClean="0">
                <a:solidFill>
                  <a:schemeClr val="tx1"/>
                </a:solidFill>
              </a:rPr>
              <a:t>beträgt </a:t>
            </a:r>
            <a:r>
              <a:rPr lang="de-CH" dirty="0">
                <a:solidFill>
                  <a:schemeClr val="tx1"/>
                </a:solidFill>
              </a:rPr>
              <a:t>in </a:t>
            </a:r>
            <a:r>
              <a:rPr lang="de-CH" dirty="0" smtClean="0">
                <a:solidFill>
                  <a:schemeClr val="tx1"/>
                </a:solidFill>
              </a:rPr>
              <a:t>der </a:t>
            </a:r>
            <a:r>
              <a:rPr lang="de-CH" dirty="0">
                <a:solidFill>
                  <a:schemeClr val="tx1"/>
                </a:solidFill>
              </a:rPr>
              <a:t>Schweiz jährlich </a:t>
            </a:r>
            <a:endParaRPr lang="de-CH" dirty="0" smtClean="0">
              <a:solidFill>
                <a:schemeClr val="tx1"/>
              </a:solidFill>
            </a:endParaRPr>
          </a:p>
          <a:p>
            <a:pPr algn="ctr"/>
            <a:r>
              <a:rPr lang="de-CH" dirty="0" smtClean="0">
                <a:solidFill>
                  <a:schemeClr val="tx1"/>
                </a:solidFill>
              </a:rPr>
              <a:t>ca</a:t>
            </a:r>
            <a:r>
              <a:rPr lang="de-CH" dirty="0">
                <a:solidFill>
                  <a:schemeClr val="tx1"/>
                </a:solidFill>
              </a:rPr>
              <a:t>. </a:t>
            </a:r>
            <a:r>
              <a:rPr lang="de-CH" b="1" dirty="0">
                <a:solidFill>
                  <a:schemeClr val="tx1"/>
                </a:solidFill>
              </a:rPr>
              <a:t>36 Milliarden </a:t>
            </a:r>
            <a:r>
              <a:rPr lang="de-CH" dirty="0">
                <a:solidFill>
                  <a:schemeClr val="tx1"/>
                </a:solidFill>
              </a:rPr>
              <a:t>Franken (2016).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41168"/>
            <a:ext cx="3002706" cy="10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10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80673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Das Selektive Verfahren</a:t>
            </a:r>
          </a:p>
          <a:p>
            <a:r>
              <a:rPr lang="de-CH" sz="2400" b="1" dirty="0" smtClean="0"/>
              <a:t>(2stufiges Offenes Verfahren, </a:t>
            </a:r>
            <a:r>
              <a:rPr lang="de-CH" sz="2400" b="1" dirty="0"/>
              <a:t>mit Präqualifikation)</a:t>
            </a:r>
            <a:endParaRPr lang="de-CH" sz="2400" b="1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5138" y="1820721"/>
            <a:ext cx="6016391" cy="1329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</a:rPr>
              <a:t>Eignet sich besonders für:</a:t>
            </a:r>
          </a:p>
          <a:p>
            <a:pPr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dirty="0">
                <a:latin typeface="+mn-lt"/>
              </a:rPr>
              <a:t>Vorphase zu Wettbewerben</a:t>
            </a:r>
          </a:p>
          <a:p>
            <a:pPr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latin typeface="+mn-lt"/>
              </a:rPr>
              <a:t>Wenn eine </a:t>
            </a:r>
            <a:r>
              <a:rPr lang="de-CH" dirty="0">
                <a:latin typeface="+mn-lt"/>
              </a:rPr>
              <a:t>besondere Erfahrung </a:t>
            </a:r>
            <a:r>
              <a:rPr lang="de-CH" dirty="0" smtClean="0">
                <a:latin typeface="+mn-lt"/>
              </a:rPr>
              <a:t>vorauszusetzen ist</a:t>
            </a:r>
            <a:endParaRPr lang="de-CH" dirty="0">
              <a:latin typeface="+mn-lt"/>
            </a:endParaRPr>
          </a:p>
          <a:p>
            <a:pPr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latin typeface="+mn-lt"/>
              </a:rPr>
              <a:t>nur qualifizierte Fachleute können den Auftrag ausführen </a:t>
            </a:r>
            <a:endParaRPr lang="de-CH" dirty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5138" y="1363088"/>
            <a:ext cx="821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Schwellenwert für das Baunebengewerbe: </a:t>
            </a:r>
            <a:r>
              <a:rPr lang="de-CH" b="1" dirty="0" smtClean="0">
                <a:solidFill>
                  <a:srgbClr val="C00000"/>
                </a:solidFill>
              </a:rPr>
              <a:t>ab </a:t>
            </a:r>
            <a:r>
              <a:rPr lang="de-CH" b="1" dirty="0">
                <a:solidFill>
                  <a:srgbClr val="C00000"/>
                </a:solidFill>
              </a:rPr>
              <a:t>CHF </a:t>
            </a:r>
            <a:r>
              <a:rPr lang="de-CH" b="1" dirty="0" smtClean="0">
                <a:solidFill>
                  <a:srgbClr val="C00000"/>
                </a:solidFill>
              </a:rPr>
              <a:t>250’000</a:t>
            </a:r>
            <a:endParaRPr lang="de-CH" b="1" dirty="0">
              <a:solidFill>
                <a:srgbClr val="C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5138" y="3188702"/>
            <a:ext cx="7579269" cy="1728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b="1" dirty="0" smtClean="0">
                <a:latin typeface="+mn-lt"/>
              </a:rPr>
              <a:t>1. Stufe</a:t>
            </a: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latin typeface="+mn-lt"/>
              </a:rPr>
              <a:t>es </a:t>
            </a:r>
            <a:r>
              <a:rPr lang="de-CH" dirty="0">
                <a:latin typeface="+mn-lt"/>
              </a:rPr>
              <a:t>können 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alle Interessierten</a:t>
            </a:r>
            <a:r>
              <a:rPr lang="de-CH" dirty="0">
                <a:latin typeface="+mn-lt"/>
              </a:rPr>
              <a:t> eine Bewerbung einreichen.</a:t>
            </a: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dirty="0">
                <a:latin typeface="+mn-lt"/>
              </a:rPr>
              <a:t>die Bewerber werden auf ihre 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Eignung</a:t>
            </a:r>
            <a:r>
              <a:rPr lang="de-CH" dirty="0">
                <a:latin typeface="+mn-lt"/>
              </a:rPr>
              <a:t> hin 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überprüft</a:t>
            </a:r>
            <a:r>
              <a:rPr lang="de-CH" dirty="0" smtClean="0">
                <a:latin typeface="+mn-lt"/>
              </a:rPr>
              <a:t>. Vorgängig definierte</a:t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latin typeface="+mn-lt"/>
              </a:rPr>
              <a:t>     </a:t>
            </a:r>
            <a:r>
              <a:rPr lang="de-CH" dirty="0" smtClean="0"/>
              <a:t>Unterscheidung </a:t>
            </a:r>
            <a:r>
              <a:rPr lang="de-CH" dirty="0"/>
              <a:t>und Bewertung zwischen </a:t>
            </a:r>
            <a:r>
              <a:rPr lang="de-CH" b="1" dirty="0">
                <a:solidFill>
                  <a:srgbClr val="C00000"/>
                </a:solidFill>
              </a:rPr>
              <a:t>Muss- und Soll-Kriterien </a:t>
            </a: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latin typeface="+mn-lt"/>
              </a:rPr>
              <a:t>die </a:t>
            </a:r>
            <a:r>
              <a:rPr lang="de-CH" dirty="0">
                <a:latin typeface="+mn-lt"/>
              </a:rPr>
              <a:t>Geeigneten mittels 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Verfügung </a:t>
            </a:r>
            <a:r>
              <a:rPr lang="de-CH" b="1" dirty="0" smtClean="0">
                <a:solidFill>
                  <a:srgbClr val="C00000"/>
                </a:solidFill>
                <a:latin typeface="+mn-lt"/>
              </a:rPr>
              <a:t>bestimmt</a:t>
            </a:r>
            <a:endParaRPr lang="de-CH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547754"/>
            <a:ext cx="2556057" cy="19254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465138" y="5024510"/>
            <a:ext cx="8084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>
                <a:solidFill>
                  <a:srgbClr val="000000"/>
                </a:solidFill>
              </a:rPr>
              <a:t>2. Stufe</a:t>
            </a:r>
          </a:p>
          <a:p>
            <a:r>
              <a:rPr lang="de-CH" dirty="0" smtClean="0">
                <a:solidFill>
                  <a:srgbClr val="000000"/>
                </a:solidFill>
              </a:rPr>
              <a:t>Die Geeigneten werden zur Einreichung eines Angebotes eingeladen. Die </a:t>
            </a:r>
            <a:r>
              <a:rPr lang="de-CH" dirty="0">
                <a:solidFill>
                  <a:srgbClr val="000000"/>
                </a:solidFill>
              </a:rPr>
              <a:t>Zahl der zur Angebotsabgabe Einzuladenden darf auf nicht weniger als drei Anbietende </a:t>
            </a:r>
            <a:r>
              <a:rPr lang="de-CH" dirty="0" smtClean="0">
                <a:solidFill>
                  <a:srgbClr val="000000"/>
                </a:solidFill>
              </a:rPr>
              <a:t>beschränkt werden.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68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11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8067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Das selektive Verfahren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5138" y="979737"/>
            <a:ext cx="8136904" cy="277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Knackpunkte: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Wettbewerbsverzerrung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- Intransparente Auswahlkriterien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       - Mischen von Eignungs- und Zuschlagskriterien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- Verhandlungen sind nicht erlaubt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- Vergabefehler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Gefahr von Beschwerden, Verzögerungen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- Der Zeitbedarf (ab Veröffentlichung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smtClean="0"/>
              <a:t>25 </a:t>
            </a:r>
            <a:r>
              <a:rPr lang="de-CH" dirty="0"/>
              <a:t>Tage </a:t>
            </a:r>
            <a:r>
              <a:rPr lang="de-CH" dirty="0" smtClean="0"/>
              <a:t>für Teilnahmeantrag,</a:t>
            </a:r>
            <a:br>
              <a:rPr lang="de-CH" dirty="0" smtClean="0"/>
            </a:br>
            <a:r>
              <a:rPr lang="de-CH" dirty="0" smtClean="0"/>
              <a:t>	          plus ab Einladung </a:t>
            </a:r>
            <a:r>
              <a:rPr lang="de-CH" dirty="0" smtClean="0">
                <a:sym typeface="Wingdings" panose="05000000000000000000" pitchFamily="2" charset="2"/>
              </a:rPr>
              <a:t> </a:t>
            </a:r>
            <a:r>
              <a:rPr lang="de-CH" dirty="0"/>
              <a:t>40 Tage </a:t>
            </a:r>
            <a:r>
              <a:rPr lang="de-CH" dirty="0" smtClean="0"/>
              <a:t>für die Einreichung des Angebotes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- Weniger geeignet für Budgetierung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058476"/>
            <a:ext cx="1872208" cy="12481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465138" y="3861048"/>
            <a:ext cx="8427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 smtClean="0"/>
              <a:t>Beschwerde oder Einsprache:</a:t>
            </a:r>
          </a:p>
          <a:p>
            <a:r>
              <a:rPr lang="de-CH" dirty="0" smtClean="0"/>
              <a:t>Alle Entscheide innerhalb des Beschaffungsprozesses (</a:t>
            </a:r>
            <a:r>
              <a:rPr lang="de-CH" dirty="0"/>
              <a:t>z.B. Ausschluss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aus </a:t>
            </a:r>
            <a:r>
              <a:rPr lang="de-CH" dirty="0"/>
              <a:t>dem Verfahren, Entscheid über die Auswahl </a:t>
            </a:r>
            <a:r>
              <a:rPr lang="de-CH" dirty="0" smtClean="0"/>
              <a:t>der </a:t>
            </a:r>
            <a:r>
              <a:rPr lang="de-CH" dirty="0"/>
              <a:t>Anbietenden im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selektiven Verfahren, Vergabe </a:t>
            </a:r>
            <a:r>
              <a:rPr lang="de-CH" dirty="0"/>
              <a:t>etc</a:t>
            </a:r>
            <a:r>
              <a:rPr lang="de-CH" dirty="0" smtClean="0"/>
              <a:t>.) können mittels einer Beschwerde beim </a:t>
            </a:r>
            <a:br>
              <a:rPr lang="de-CH" dirty="0" smtClean="0"/>
            </a:br>
            <a:r>
              <a:rPr lang="de-CH" dirty="0" smtClean="0"/>
              <a:t>zuständigen Verwaltungsgericht angefochten werden (innert 10 Tagen). </a:t>
            </a:r>
            <a:endParaRPr lang="de-CH" dirty="0"/>
          </a:p>
          <a:p>
            <a:r>
              <a:rPr lang="de-CH" dirty="0"/>
              <a:t>Der Beschwerde kommt nicht automatisch aufschiebende Wirkung zu. Diese muss ausdrücklich verlangt </a:t>
            </a:r>
            <a:r>
              <a:rPr lang="de-CH" dirty="0" smtClean="0"/>
              <a:t>und begründet werden. </a:t>
            </a:r>
            <a:r>
              <a:rPr lang="de-CH" dirty="0"/>
              <a:t>Das Verwaltungsgericht </a:t>
            </a:r>
            <a:r>
              <a:rPr lang="de-CH" dirty="0" smtClean="0"/>
              <a:t>entscheidet –</a:t>
            </a:r>
            <a:r>
              <a:rPr lang="de-CH" dirty="0"/>
              <a:t>unter Vorbehalt der staatsrechtlichen Beschwerde an das Bundesgericht </a:t>
            </a:r>
            <a:r>
              <a:rPr lang="de-CH" dirty="0" smtClean="0"/>
              <a:t> – </a:t>
            </a:r>
            <a:r>
              <a:rPr lang="de-CH" dirty="0"/>
              <a:t>endgültig.</a:t>
            </a:r>
          </a:p>
        </p:txBody>
      </p:sp>
    </p:spTree>
    <p:extLst>
      <p:ext uri="{BB962C8B-B14F-4D97-AF65-F5344CB8AC3E}">
        <p14:creationId xmlns:p14="http://schemas.microsoft.com/office/powerpoint/2010/main" val="18618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12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Das Offene Verfahren</a:t>
            </a:r>
            <a:endParaRPr lang="de-CH" sz="4000" b="1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61343" y="1291433"/>
            <a:ext cx="821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b="1" dirty="0">
                <a:solidFill>
                  <a:srgbClr val="C00000"/>
                </a:solidFill>
                <a:cs typeface="Times New Roman" panose="02020603050405020304" pitchFamily="18" charset="0"/>
              </a:rPr>
              <a:t>Schwellenwert für das Baunebengewerbe: </a:t>
            </a:r>
            <a:r>
              <a:rPr lang="de-CH" b="1" dirty="0" smtClean="0">
                <a:solidFill>
                  <a:srgbClr val="C00000"/>
                </a:solidFill>
              </a:rPr>
              <a:t>ab </a:t>
            </a:r>
            <a:r>
              <a:rPr lang="de-CH" b="1" dirty="0">
                <a:solidFill>
                  <a:srgbClr val="C00000"/>
                </a:solidFill>
              </a:rPr>
              <a:t>CHF </a:t>
            </a:r>
            <a:r>
              <a:rPr lang="de-CH" b="1" dirty="0" smtClean="0">
                <a:solidFill>
                  <a:srgbClr val="C00000"/>
                </a:solidFill>
              </a:rPr>
              <a:t>250’000</a:t>
            </a:r>
            <a:endParaRPr lang="de-CH" b="1" dirty="0">
              <a:solidFill>
                <a:srgbClr val="C0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131647"/>
            <a:ext cx="2603425" cy="6528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461343" y="1829781"/>
            <a:ext cx="8429748" cy="242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Ausschreibungsbestandteile (Auszug):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Allgemeine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Angaben zur Ausschreibung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Eingabezeit, -ort, Eignungs- und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Zuschlagskriterien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Losaufteilung, Varianten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Objektspezifische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Angaben</a:t>
            </a:r>
            <a:b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(Ausgangslage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Einbettung des Auftrages in Gesamtprojekt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Besonderheiten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eines Auftrages oder einer Baustelle).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Leistungsbeschrieb/Devis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Lastenheft/Pflichtenheft</a:t>
            </a:r>
          </a:p>
        </p:txBody>
      </p:sp>
      <p:sp>
        <p:nvSpPr>
          <p:cNvPr id="9" name="Rechteck 8"/>
          <p:cNvSpPr/>
          <p:nvPr/>
        </p:nvSpPr>
        <p:spPr>
          <a:xfrm>
            <a:off x="461343" y="4365104"/>
            <a:ext cx="835533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Fristen:</a:t>
            </a:r>
          </a:p>
          <a:p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Eingabetermin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mind.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Tage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Veröffentlichung</a:t>
            </a:r>
          </a:p>
          <a:p>
            <a:pPr>
              <a:spcAft>
                <a:spcPts val="600"/>
              </a:spcAft>
            </a:pPr>
            <a:r>
              <a:rPr lang="de-CH" dirty="0" smtClean="0"/>
              <a:t>Nicht-Staatsvertragsbereich: In </a:t>
            </a:r>
            <a:r>
              <a:rPr lang="de-CH" dirty="0"/>
              <a:t>der Regel nicht weniger als 20 Tage </a:t>
            </a:r>
            <a:endParaRPr lang="de-CH" dirty="0" smtClean="0"/>
          </a:p>
          <a:p>
            <a:r>
              <a:rPr lang="de-CH" dirty="0" smtClean="0">
                <a:latin typeface="+mn-lt"/>
              </a:rPr>
              <a:t>Die </a:t>
            </a:r>
            <a:r>
              <a:rPr lang="de-CH" dirty="0">
                <a:latin typeface="+mn-lt"/>
              </a:rPr>
              <a:t>Fristen müssen in jedem Fall so angesetzt werden, dass alle Anbietenden </a:t>
            </a:r>
            <a:r>
              <a:rPr lang="de-CH" dirty="0" smtClean="0">
                <a:latin typeface="+mn-lt"/>
              </a:rPr>
              <a:t>ein</a:t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solidFill>
                  <a:srgbClr val="C00000"/>
                </a:solidFill>
                <a:latin typeface="+mn-lt"/>
              </a:rPr>
              <a:t>sorgfältig erarbeitetes 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Angebot</a:t>
            </a:r>
            <a:r>
              <a:rPr lang="de-CH" dirty="0">
                <a:latin typeface="+mn-lt"/>
              </a:rPr>
              <a:t> einreichen können.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13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Das Offene Verfahren</a:t>
            </a:r>
            <a:endParaRPr lang="de-CH" sz="4000" b="1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854210" y="1199007"/>
            <a:ext cx="7056784" cy="485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dirty="0" smtClean="0">
                <a:latin typeface="+mn-lt"/>
              </a:rPr>
              <a:t>sie </a:t>
            </a:r>
            <a:r>
              <a:rPr lang="de-CH" dirty="0">
                <a:latin typeface="+mn-lt"/>
              </a:rPr>
              <a:t>sind Beurteilungsgrundlage dafür, ob diese </a:t>
            </a:r>
            <a:r>
              <a:rPr lang="de-CH" dirty="0" smtClean="0">
                <a:latin typeface="+mn-lt"/>
              </a:rPr>
              <a:t>fähig sind, </a:t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latin typeface="+mn-lt"/>
              </a:rPr>
              <a:t>den Auftrag auszuführen. Eignungskriterien sind </a:t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latin typeface="+mn-lt"/>
              </a:rPr>
              <a:t>vorzugsweise so auszugestalten, dass sie mit </a:t>
            </a:r>
            <a:r>
              <a:rPr lang="de-CH" b="1" dirty="0" smtClean="0">
                <a:solidFill>
                  <a:srgbClr val="C00000"/>
                </a:solidFill>
                <a:latin typeface="+mn-lt"/>
              </a:rPr>
              <a:t>ja</a:t>
            </a:r>
            <a:r>
              <a:rPr lang="de-CH" dirty="0" smtClean="0">
                <a:latin typeface="+mn-lt"/>
              </a:rPr>
              <a:t> oder </a:t>
            </a:r>
            <a:r>
              <a:rPr lang="de-CH" b="1" dirty="0" smtClean="0">
                <a:solidFill>
                  <a:srgbClr val="C00000"/>
                </a:solidFill>
                <a:latin typeface="+mn-lt"/>
              </a:rPr>
              <a:t>nein</a:t>
            </a:r>
            <a:r>
              <a:rPr lang="de-CH" dirty="0" smtClean="0">
                <a:latin typeface="+mn-lt"/>
              </a:rPr>
              <a:t> </a:t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latin typeface="+mn-lt"/>
              </a:rPr>
              <a:t>(d.h.: Kriterium erfüllt oder nicht) beantwortet werden können.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dirty="0" smtClean="0"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de-CH" dirty="0" smtClean="0"/>
              <a:t>beziehen </a:t>
            </a:r>
            <a:r>
              <a:rPr lang="de-CH" dirty="0"/>
              <a:t>sich auf das Angebot für die ausgeschriebene Leistung</a:t>
            </a:r>
            <a:r>
              <a:rPr lang="de-CH" dirty="0" smtClean="0"/>
              <a:t>.</a:t>
            </a:r>
            <a:br>
              <a:rPr lang="de-CH" dirty="0" smtClean="0"/>
            </a:br>
            <a:r>
              <a:rPr lang="de-CH" dirty="0" smtClean="0"/>
              <a:t>Sie </a:t>
            </a:r>
            <a:r>
              <a:rPr lang="de-CH" dirty="0"/>
              <a:t>sind Beurteilungsgrundlage dafür, welches Angebot das beste </a:t>
            </a:r>
            <a:br>
              <a:rPr lang="de-CH" dirty="0"/>
            </a:br>
            <a:r>
              <a:rPr lang="de-CH" dirty="0"/>
              <a:t>Preis-Leistungsverhältnis bietet, also das «wirtschaftlich günstigste» </a:t>
            </a:r>
            <a:br>
              <a:rPr lang="de-CH" dirty="0"/>
            </a:br>
            <a:r>
              <a:rPr lang="de-CH" dirty="0"/>
              <a:t>Angebot ist. Sie sollten klar «messbar» sein</a:t>
            </a:r>
            <a:r>
              <a:rPr lang="de-CH" dirty="0" smtClean="0"/>
              <a:t>.</a:t>
            </a:r>
          </a:p>
          <a:p>
            <a:pPr>
              <a:spcAft>
                <a:spcPts val="800"/>
              </a:spcAft>
            </a:pPr>
            <a:endParaRPr lang="de-CH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Zeitdauer 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Beschaffung (mind. 1/2 Jahr)</a:t>
            </a:r>
            <a:b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Fachkompetenz 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Ausschreibungsstelle</a:t>
            </a:r>
            <a:b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(Ein 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Bauingenieur ist kein Elektroingenieur oder umgekehrt</a:t>
            </a:r>
            <a: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Mangelhafte 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oder unvollständige </a:t>
            </a:r>
            <a: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Ausschreibungsunterlagen</a:t>
            </a:r>
            <a:b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Im </a:t>
            </a:r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kantonalen- und Gemeinderecht sind Verhandlungen </a:t>
            </a:r>
            <a:r>
              <a:rPr lang="de-CH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verboten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990346"/>
            <a:ext cx="1224369" cy="12256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465138" y="1181951"/>
            <a:ext cx="1800200" cy="486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b="1" dirty="0" smtClean="0">
                <a:latin typeface="+mn-lt"/>
              </a:rPr>
              <a:t>Eignungs-</a:t>
            </a:r>
            <a:r>
              <a:rPr lang="de-CH" dirty="0" smtClean="0">
                <a:latin typeface="+mn-lt"/>
              </a:rPr>
              <a:t>	</a:t>
            </a:r>
            <a:br>
              <a:rPr lang="de-CH" dirty="0" smtClean="0">
                <a:latin typeface="+mn-lt"/>
              </a:rPr>
            </a:br>
            <a:r>
              <a:rPr lang="de-CH" b="1" dirty="0" smtClean="0"/>
              <a:t>Kriterien:</a:t>
            </a:r>
            <a:br>
              <a:rPr lang="de-CH" b="1" dirty="0" smtClean="0"/>
            </a:br>
            <a:r>
              <a:rPr lang="de-CH" b="1" dirty="0" smtClean="0"/>
              <a:t/>
            </a:r>
            <a:br>
              <a:rPr lang="de-CH" b="1" dirty="0" smtClean="0"/>
            </a:br>
            <a:endParaRPr lang="de-CH" b="1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b="1" dirty="0" smtClean="0"/>
              <a:t>Zuschlags</a:t>
            </a:r>
            <a:r>
              <a:rPr lang="de-CH" b="1" dirty="0"/>
              <a:t>	</a:t>
            </a:r>
            <a:r>
              <a:rPr lang="de-CH" b="1" dirty="0" smtClean="0"/>
              <a:t>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b="1" dirty="0"/>
              <a:t>Kriterien:	</a:t>
            </a:r>
            <a:endParaRPr lang="de-CH" b="1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Knackpunkte: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 smtClean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CH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5961">
            <a:off x="653672" y="1053972"/>
            <a:ext cx="2853679" cy="1117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55554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14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Resümee</a:t>
            </a:r>
            <a:endParaRPr lang="de-CH" sz="4000" b="1" dirty="0">
              <a:latin typeface="+mn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490" y="730165"/>
            <a:ext cx="2043507" cy="172084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69664" y="5679568"/>
            <a:ext cx="826511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Korruption und Vetternwirtschaft ist für Alle nachteilig.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8" y="2768208"/>
            <a:ext cx="306242" cy="30624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2575">
            <a:off x="5806883" y="1186282"/>
            <a:ext cx="2995628" cy="921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9" y="3160373"/>
            <a:ext cx="306242" cy="30624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8" y="3547388"/>
            <a:ext cx="306242" cy="3062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1" y="4283067"/>
            <a:ext cx="306242" cy="30624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6" y="4963549"/>
            <a:ext cx="306242" cy="30624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25" y="5737274"/>
            <a:ext cx="306242" cy="306242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767779" y="3091054"/>
            <a:ext cx="826511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Transparenz im Beschaffungsvorgang (Verfahrensgrundsätze).</a:t>
            </a:r>
          </a:p>
        </p:txBody>
      </p:sp>
      <p:sp>
        <p:nvSpPr>
          <p:cNvPr id="28" name="Rechteck 27"/>
          <p:cNvSpPr/>
          <p:nvPr/>
        </p:nvSpPr>
        <p:spPr>
          <a:xfrm>
            <a:off x="767779" y="2679477"/>
            <a:ext cx="826511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Die Bauherrschaft weiss, was Sie will.</a:t>
            </a:r>
          </a:p>
        </p:txBody>
      </p:sp>
      <p:sp>
        <p:nvSpPr>
          <p:cNvPr id="29" name="Rechteck 28"/>
          <p:cNvSpPr/>
          <p:nvPr/>
        </p:nvSpPr>
        <p:spPr>
          <a:xfrm>
            <a:off x="762818" y="3487165"/>
            <a:ext cx="826511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Eine gute Planung ist für den Projekterfolg entscheidend, </a:t>
            </a:r>
            <a:br>
              <a:rPr lang="de-CH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diese beinhaltet auch die Beschaffung.</a:t>
            </a:r>
          </a:p>
        </p:txBody>
      </p:sp>
      <p:sp>
        <p:nvSpPr>
          <p:cNvPr id="30" name="Rechteck 29"/>
          <p:cNvSpPr/>
          <p:nvPr/>
        </p:nvSpPr>
        <p:spPr>
          <a:xfrm>
            <a:off x="769664" y="4211248"/>
            <a:ext cx="8265116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Projekt resp. die Planung bezüglich Kosten, Technik und </a:t>
            </a:r>
            <a:r>
              <a:rPr lang="de-CH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Termine ist in 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den Vordergrund zustellen </a:t>
            </a:r>
            <a:r>
              <a:rPr lang="de-CH" sz="2000" dirty="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CH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scheuen Sie den Aufwand </a:t>
            </a:r>
            <a:r>
              <a:rPr lang="de-CH" sz="20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nicht, es lohnt sich!</a:t>
            </a:r>
          </a:p>
        </p:txBody>
      </p:sp>
      <p:sp>
        <p:nvSpPr>
          <p:cNvPr id="31" name="Rechteck 30"/>
          <p:cNvSpPr/>
          <p:nvPr/>
        </p:nvSpPr>
        <p:spPr>
          <a:xfrm>
            <a:off x="755576" y="4924893"/>
            <a:ext cx="826511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Steuer- resp. Gebührenzahler hat das Recht, das Beste für </a:t>
            </a:r>
            <a:r>
              <a:rPr lang="de-CH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sein Geld </a:t>
            </a:r>
            <a:br>
              <a:rPr lang="de-CH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zu </a:t>
            </a:r>
            <a:r>
              <a:rPr lang="de-CH" sz="2000" dirty="0">
                <a:ea typeface="Calibri" panose="020F0502020204030204" pitchFamily="34" charset="0"/>
                <a:cs typeface="Times New Roman" panose="02020603050405020304" pitchFamily="18" charset="0"/>
              </a:rPr>
              <a:t>bekommen</a:t>
            </a:r>
            <a:r>
              <a:rPr lang="de-CH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Das wirtschaftlich günstigste Angebot ist oft nicht das Billigste.</a:t>
            </a:r>
            <a:endParaRPr lang="de-CH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15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539552" y="260648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Vielen </a:t>
            </a:r>
            <a:r>
              <a:rPr lang="de-CH" sz="6000" b="1" dirty="0" smtClean="0">
                <a:latin typeface="+mn-lt"/>
              </a:rPr>
              <a:t>Dank</a:t>
            </a:r>
          </a:p>
          <a:p>
            <a:r>
              <a:rPr lang="de-CH" sz="4000" b="1" dirty="0" smtClean="0">
                <a:latin typeface="+mn-lt"/>
              </a:rPr>
              <a:t>für Ihre Aufmerksamkeit</a:t>
            </a:r>
            <a:endParaRPr lang="de-CH" sz="4000" b="1" dirty="0">
              <a:latin typeface="+mn-lt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988840"/>
            <a:ext cx="3312368" cy="3454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hteck 15"/>
          <p:cNvSpPr/>
          <p:nvPr/>
        </p:nvSpPr>
        <p:spPr>
          <a:xfrm>
            <a:off x="443062" y="2492891"/>
            <a:ext cx="58999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Fragen?</a:t>
            </a:r>
            <a:endParaRPr lang="de-CH" sz="1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39552" y="4124107"/>
            <a:ext cx="47193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400" b="1" dirty="0" smtClean="0">
                <a:latin typeface="Frutiger-Light"/>
              </a:rPr>
              <a:t>oder bitte </a:t>
            </a:r>
            <a:r>
              <a:rPr lang="de-CH" sz="2400" b="1" dirty="0">
                <a:latin typeface="Frutiger-Light"/>
              </a:rPr>
              <a:t>gerne im </a:t>
            </a:r>
            <a:r>
              <a:rPr lang="de-CH" sz="2400" b="1" dirty="0" smtClean="0">
                <a:latin typeface="Frutiger-Light"/>
              </a:rPr>
              <a:t>Anschluss </a:t>
            </a:r>
          </a:p>
          <a:p>
            <a:r>
              <a:rPr lang="de-CH" sz="2400" b="1" dirty="0" smtClean="0">
                <a:latin typeface="Frutiger-Light"/>
              </a:rPr>
              <a:t>056 - 618 62 00</a:t>
            </a:r>
            <a:br>
              <a:rPr lang="de-CH" sz="2400" b="1" dirty="0" smtClean="0">
                <a:latin typeface="Frutiger-Light"/>
              </a:rPr>
            </a:br>
            <a:r>
              <a:rPr lang="de-CH" sz="2400" b="1" dirty="0" smtClean="0">
                <a:latin typeface="Frutiger-Light"/>
                <a:hlinkClick r:id="rId3"/>
              </a:rPr>
              <a:t>thomas.schneider@planing.ch</a:t>
            </a:r>
            <a:endParaRPr lang="de-CH" sz="2400" b="1" dirty="0" smtClean="0">
              <a:latin typeface="Frutiger-Light"/>
            </a:endParaRPr>
          </a:p>
          <a:p>
            <a:r>
              <a:rPr lang="de-CH" sz="2400" b="1" dirty="0" smtClean="0">
                <a:latin typeface="Frutiger-Light"/>
                <a:hlinkClick r:id="rId4"/>
              </a:rPr>
              <a:t>silvan.schnoz@planing.ch</a:t>
            </a:r>
            <a:r>
              <a:rPr lang="de-CH" sz="2400" b="1" dirty="0" smtClean="0">
                <a:latin typeface="Frutiger-Light"/>
              </a:rPr>
              <a:t> </a:t>
            </a:r>
            <a:endParaRPr lang="de-CH" sz="2400" b="1" dirty="0">
              <a:latin typeface="Frutiger-Light"/>
            </a:endParaRPr>
          </a:p>
        </p:txBody>
      </p:sp>
    </p:spTree>
    <p:extLst>
      <p:ext uri="{BB962C8B-B14F-4D97-AF65-F5344CB8AC3E}">
        <p14:creationId xmlns:p14="http://schemas.microsoft.com/office/powerpoint/2010/main" val="312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3" b="10523"/>
          <a:stretch>
            <a:fillRect/>
          </a:stretch>
        </p:blipFill>
        <p:spPr>
          <a:xfrm>
            <a:off x="3792327" y="1988840"/>
            <a:ext cx="5172161" cy="32422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643366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SBV – Weiterbildungskurse 2018  	   				                                                    </a:t>
            </a:r>
            <a:fld id="{4B22ED6B-DB9E-4859-AEBA-D020149289A6}" type="slidenum">
              <a:rPr lang="de-DE" smtClean="0"/>
              <a:t>2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496788" y="1834376"/>
            <a:ext cx="477076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u="sng" dirty="0" smtClean="0">
                <a:latin typeface="+mn-lt"/>
              </a:rPr>
              <a:t>Inhalt: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smtClean="0">
                <a:latin typeface="+mn-lt"/>
              </a:rPr>
              <a:t>Rechtsgrundlagen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>
                <a:latin typeface="+mn-lt"/>
              </a:rPr>
              <a:t>Verfahrensgrundsätze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smtClean="0">
                <a:latin typeface="+mn-lt"/>
              </a:rPr>
              <a:t>Ablauf </a:t>
            </a:r>
            <a:r>
              <a:rPr lang="de-CH" dirty="0">
                <a:latin typeface="+mn-lt"/>
              </a:rPr>
              <a:t>einer Beschaffung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smtClean="0">
                <a:latin typeface="+mn-lt"/>
              </a:rPr>
              <a:t>Freihändiges </a:t>
            </a:r>
            <a:r>
              <a:rPr lang="de-CH" dirty="0">
                <a:latin typeface="+mn-lt"/>
              </a:rPr>
              <a:t>Verfahren</a:t>
            </a:r>
            <a:endParaRPr lang="de-CH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smtClean="0">
                <a:latin typeface="+mn-lt"/>
              </a:rPr>
              <a:t>Einladungs-Verfahren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smtClean="0">
                <a:latin typeface="+mn-lt"/>
              </a:rPr>
              <a:t>Offenes Verfahren</a:t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latin typeface="+mn-lt"/>
              </a:rPr>
              <a:t>- 2stufiges Verfahren</a:t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latin typeface="+mn-lt"/>
              </a:rPr>
              <a:t>- 1stufiges Verfahren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e-CH" dirty="0" smtClean="0">
                <a:latin typeface="+mn-lt"/>
              </a:rPr>
              <a:t>Resümee </a:t>
            </a:r>
          </a:p>
        </p:txBody>
      </p:sp>
      <p:sp>
        <p:nvSpPr>
          <p:cNvPr id="8" name="Titel 1"/>
          <p:cNvSpPr txBox="1">
            <a:spLocks noGrp="1"/>
          </p:cNvSpPr>
          <p:nvPr>
            <p:ph type="ctrTitle"/>
          </p:nvPr>
        </p:nvSpPr>
        <p:spPr>
          <a:xfrm>
            <a:off x="496788" y="260648"/>
            <a:ext cx="8323683" cy="11296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b="1" dirty="0" smtClean="0">
                <a:latin typeface="+mn-lt"/>
              </a:rPr>
              <a:t>Das </a:t>
            </a:r>
            <a:r>
              <a:rPr lang="de-DE" sz="4000" b="1" dirty="0" smtClean="0">
                <a:latin typeface="+mn-lt"/>
              </a:rPr>
              <a:t>öffentliche  </a:t>
            </a:r>
            <a:br>
              <a:rPr lang="de-DE" sz="4000" b="1" dirty="0" smtClean="0">
                <a:latin typeface="+mn-lt"/>
              </a:rPr>
            </a:br>
            <a:r>
              <a:rPr lang="de-DE" sz="4000" b="1" dirty="0" smtClean="0">
                <a:latin typeface="+mn-lt"/>
              </a:rPr>
              <a:t>Beschaffungswesen</a:t>
            </a:r>
            <a:endParaRPr lang="de-CH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8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49935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3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971600" y="260648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>
                <a:latin typeface="+mn-lt"/>
              </a:rPr>
              <a:t>Rechtsgrundlage: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116633"/>
            <a:ext cx="7203206" cy="3489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462856" y="4653979"/>
            <a:ext cx="828560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>
                <a:latin typeface="+mn-lt"/>
              </a:rPr>
              <a:t>Das öffentliche Beschaffungsrecht gilt für alle Aufträge der öffentlichen Hand </a:t>
            </a:r>
            <a:r>
              <a:rPr lang="de-CH" dirty="0" smtClean="0">
                <a:latin typeface="+mn-lt"/>
              </a:rPr>
              <a:t/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de-CH" dirty="0" smtClean="0">
                <a:latin typeface="+mn-lt"/>
              </a:rPr>
              <a:t> </a:t>
            </a:r>
            <a:r>
              <a:rPr lang="de-CH" dirty="0">
                <a:latin typeface="+mn-lt"/>
              </a:rPr>
              <a:t>also </a:t>
            </a:r>
            <a:r>
              <a:rPr lang="de-CH" dirty="0" smtClean="0">
                <a:latin typeface="+mn-lt"/>
              </a:rPr>
              <a:t>Bund</a:t>
            </a:r>
            <a:r>
              <a:rPr lang="de-CH" dirty="0">
                <a:latin typeface="+mn-lt"/>
              </a:rPr>
              <a:t>, Kantone und </a:t>
            </a:r>
            <a:r>
              <a:rPr lang="de-CH" dirty="0" smtClean="0">
                <a:latin typeface="+mn-lt"/>
              </a:rPr>
              <a:t>Gemeinden.</a:t>
            </a:r>
            <a:endParaRPr lang="de-CH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de-CH" dirty="0" smtClean="0">
                <a:solidFill>
                  <a:srgbClr val="C00000"/>
                </a:solidFill>
                <a:latin typeface="+mn-lt"/>
              </a:rPr>
              <a:t>Darunter fallen auch staatlich 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beherrschten oder konzessionierten Organisationen und Unternehmen in den </a:t>
            </a:r>
            <a:r>
              <a:rPr lang="de-CH" dirty="0" smtClean="0">
                <a:solidFill>
                  <a:srgbClr val="C00000"/>
                </a:solidFill>
                <a:latin typeface="+mn-lt"/>
              </a:rPr>
              <a:t>Sektoren 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Wasser-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, Energie- und Verkehrs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versorgung</a:t>
            </a:r>
            <a:r>
              <a:rPr lang="de-CH" dirty="0">
                <a:solidFill>
                  <a:srgbClr val="C00000"/>
                </a:solidFill>
                <a:latin typeface="+mn-lt"/>
              </a:rPr>
              <a:t>, Abwasser- und Abfallentsorgung und Telekommunikation.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1263"/>
            <a:ext cx="360040" cy="6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5911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448" y="3490474"/>
            <a:ext cx="1738726" cy="17387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465138" y="980728"/>
            <a:ext cx="84412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de-CH" dirty="0" smtClean="0">
                <a:latin typeface="+mn-lt"/>
              </a:rPr>
              <a:t>Nichtdiskriminierung </a:t>
            </a:r>
            <a:r>
              <a:rPr lang="de-CH" dirty="0">
                <a:latin typeface="+mn-lt"/>
              </a:rPr>
              <a:t>und Gleichbehandlung </a:t>
            </a:r>
            <a:r>
              <a:rPr lang="de-CH" dirty="0" smtClean="0">
                <a:latin typeface="+mn-lt"/>
              </a:rPr>
              <a:t/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latin typeface="+mn-lt"/>
              </a:rPr>
              <a:t>der Anbietenden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>
                <a:latin typeface="+mn-lt"/>
              </a:rPr>
              <a:t>Wirksamer </a:t>
            </a:r>
            <a:r>
              <a:rPr lang="de-CH" dirty="0" smtClean="0">
                <a:latin typeface="+mn-lt"/>
              </a:rPr>
              <a:t>Wettbewerb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>
                <a:latin typeface="+mn-lt"/>
              </a:rPr>
              <a:t>Verzicht auf </a:t>
            </a:r>
            <a:r>
              <a:rPr lang="de-CH" dirty="0" smtClean="0">
                <a:latin typeface="+mn-lt"/>
              </a:rPr>
              <a:t>Abgebotsrunden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>
                <a:latin typeface="+mn-lt"/>
              </a:rPr>
              <a:t>Beachtung der </a:t>
            </a:r>
            <a:r>
              <a:rPr lang="de-CH" b="1" dirty="0" smtClean="0">
                <a:solidFill>
                  <a:srgbClr val="FF0000"/>
                </a:solidFill>
                <a:latin typeface="+mn-lt"/>
              </a:rPr>
              <a:t>Ausstandsregeln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 smtClean="0">
                <a:latin typeface="+mn-lt"/>
              </a:rPr>
              <a:t>Beachtung </a:t>
            </a:r>
            <a:r>
              <a:rPr lang="de-CH" dirty="0">
                <a:latin typeface="+mn-lt"/>
              </a:rPr>
              <a:t>der Arbeitsschutzbestimmungen </a:t>
            </a:r>
            <a:r>
              <a:rPr lang="de-CH" dirty="0" smtClean="0">
                <a:latin typeface="+mn-lt"/>
              </a:rPr>
              <a:t/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latin typeface="+mn-lt"/>
              </a:rPr>
              <a:t>und </a:t>
            </a:r>
            <a:r>
              <a:rPr lang="de-CH" dirty="0">
                <a:latin typeface="+mn-lt"/>
              </a:rPr>
              <a:t>der </a:t>
            </a:r>
            <a:r>
              <a:rPr lang="de-CH" dirty="0" smtClean="0">
                <a:latin typeface="+mn-lt"/>
              </a:rPr>
              <a:t>Arbeitsbedingungen 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 smtClean="0">
                <a:latin typeface="+mn-lt"/>
              </a:rPr>
              <a:t>Gleichbehandlung </a:t>
            </a:r>
            <a:r>
              <a:rPr lang="de-CH" dirty="0">
                <a:latin typeface="+mn-lt"/>
              </a:rPr>
              <a:t>von Frau und </a:t>
            </a:r>
            <a:r>
              <a:rPr lang="de-CH" dirty="0" smtClean="0">
                <a:latin typeface="+mn-lt"/>
              </a:rPr>
              <a:t>Mann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>
                <a:latin typeface="+mn-lt"/>
              </a:rPr>
              <a:t>Vertraulichkeit von </a:t>
            </a:r>
            <a:r>
              <a:rPr lang="de-CH" dirty="0" smtClean="0">
                <a:latin typeface="+mn-lt"/>
              </a:rPr>
              <a:t>Informationen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>
                <a:latin typeface="+mn-lt"/>
              </a:rPr>
              <a:t>Grundsatz der </a:t>
            </a:r>
            <a:r>
              <a:rPr lang="de-CH" dirty="0" smtClean="0">
                <a:latin typeface="+mn-lt"/>
              </a:rPr>
              <a:t>Transparenz</a:t>
            </a:r>
          </a:p>
          <a:p>
            <a:pPr marL="342900" indent="-342900">
              <a:spcAft>
                <a:spcPts val="0"/>
              </a:spcAft>
              <a:buFontTx/>
              <a:buAutoNum type="arabicPeriod"/>
            </a:pPr>
            <a:r>
              <a:rPr lang="de-CH" dirty="0">
                <a:latin typeface="+mn-lt"/>
              </a:rPr>
              <a:t>Grundsatz der wirtschaftlichen Verwendung öffentlicher </a:t>
            </a:r>
            <a:r>
              <a:rPr lang="de-CH" dirty="0" smtClean="0">
                <a:latin typeface="+mn-lt"/>
              </a:rPr>
              <a:t>Mittel</a:t>
            </a:r>
            <a:endParaRPr lang="de-CH" dirty="0">
              <a:latin typeface="+mn-lt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endParaRPr lang="de-CH" b="1" dirty="0" smtClean="0"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5138" y="27284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Verfahrensgrundsätze:</a:t>
            </a:r>
            <a:endParaRPr lang="de-CH" sz="4000" b="1" dirty="0">
              <a:latin typeface="+mn-lt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6346" y="5445224"/>
            <a:ext cx="8567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 smtClean="0">
                <a:latin typeface="+mn-lt"/>
              </a:rPr>
              <a:t>Durch Einhalten dieser Regeln wird das Risiko von Einsprachen reduziert         und im Falle einer Solchen die Wahrscheinlichkeit für das Stattgeben der Beschwerde reduziert. </a:t>
            </a:r>
          </a:p>
        </p:txBody>
      </p:sp>
      <p:sp>
        <p:nvSpPr>
          <p:cNvPr id="12" name="Rechteck 11"/>
          <p:cNvSpPr/>
          <p:nvPr/>
        </p:nvSpPr>
        <p:spPr>
          <a:xfrm>
            <a:off x="465138" y="4149080"/>
            <a:ext cx="7412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CH" b="1" dirty="0">
                <a:solidFill>
                  <a:srgbClr val="0000FF"/>
                </a:solidFill>
                <a:latin typeface="+mn-lt"/>
              </a:rPr>
              <a:t>Transparenz</a:t>
            </a:r>
            <a:r>
              <a:rPr lang="de-CH" dirty="0">
                <a:latin typeface="+mn-lt"/>
              </a:rPr>
              <a:t> bedeutet: </a:t>
            </a:r>
          </a:p>
          <a:p>
            <a:pPr>
              <a:spcAft>
                <a:spcPts val="0"/>
              </a:spcAft>
            </a:pPr>
            <a:r>
              <a:rPr lang="de-CH" dirty="0">
                <a:latin typeface="+mn-lt"/>
              </a:rPr>
              <a:t>• Die Spielregeln sind im Voraus bekannt</a:t>
            </a:r>
          </a:p>
          <a:p>
            <a:pPr>
              <a:spcAft>
                <a:spcPts val="0"/>
              </a:spcAft>
            </a:pPr>
            <a:r>
              <a:rPr lang="de-CH" dirty="0">
                <a:latin typeface="+mn-lt"/>
              </a:rPr>
              <a:t>• Jeder Beschaffungsentscheid ist dokumentiert und nachvollziehbar. </a:t>
            </a:r>
          </a:p>
          <a:p>
            <a:pPr>
              <a:spcAft>
                <a:spcPts val="0"/>
              </a:spcAft>
            </a:pPr>
            <a:r>
              <a:rPr lang="de-CH" dirty="0">
                <a:latin typeface="+mn-lt"/>
              </a:rPr>
              <a:t>• Das Verfahren, insbesondere die Angebote, sind vertraulich. </a:t>
            </a:r>
          </a:p>
        </p:txBody>
      </p:sp>
      <p:sp>
        <p:nvSpPr>
          <p:cNvPr id="2" name="Pfeil nach unten 1"/>
          <p:cNvSpPr/>
          <p:nvPr/>
        </p:nvSpPr>
        <p:spPr>
          <a:xfrm rot="18998843">
            <a:off x="7340823" y="5365387"/>
            <a:ext cx="226005" cy="451493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3" name="Gruppieren 12"/>
          <p:cNvGrpSpPr/>
          <p:nvPr/>
        </p:nvGrpSpPr>
        <p:grpSpPr>
          <a:xfrm>
            <a:off x="5518150" y="1101282"/>
            <a:ext cx="3397665" cy="1882553"/>
            <a:chOff x="5508104" y="1729703"/>
            <a:chExt cx="3397665" cy="1882553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729703"/>
              <a:ext cx="3397070" cy="187884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chteck 2"/>
            <p:cNvSpPr/>
            <p:nvPr/>
          </p:nvSpPr>
          <p:spPr>
            <a:xfrm>
              <a:off x="5508104" y="1888707"/>
              <a:ext cx="3397665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de-CH" sz="2800" b="1" dirty="0" smtClean="0">
                  <a:solidFill>
                    <a:srgbClr val="FF0000"/>
                  </a:solidFill>
                </a:rPr>
                <a:t>Korruption</a:t>
              </a:r>
            </a:p>
            <a:p>
              <a:endParaRPr lang="de-CH" b="1" dirty="0" smtClean="0">
                <a:solidFill>
                  <a:srgbClr val="FF0000"/>
                </a:solidFill>
              </a:endParaRPr>
            </a:p>
            <a:p>
              <a:endParaRPr lang="de-CH" b="1" dirty="0">
                <a:solidFill>
                  <a:srgbClr val="FF0000"/>
                </a:solidFill>
              </a:endParaRPr>
            </a:p>
            <a:p>
              <a:endParaRPr lang="de-CH" b="1" dirty="0" smtClean="0">
                <a:solidFill>
                  <a:srgbClr val="FF0000"/>
                </a:solidFill>
              </a:endParaRPr>
            </a:p>
            <a:p>
              <a:r>
                <a:rPr lang="de-CH" sz="2400" b="1" dirty="0" smtClean="0">
                  <a:solidFill>
                    <a:srgbClr val="FF0000"/>
                  </a:solidFill>
                </a:rPr>
                <a:t>schadet ALLEN!</a:t>
              </a:r>
              <a:endParaRPr lang="de-CH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9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5</a:t>
            </a:fld>
            <a:endParaRPr lang="de-CH" dirty="0"/>
          </a:p>
        </p:txBody>
      </p:sp>
      <p:sp>
        <p:nvSpPr>
          <p:cNvPr id="2" name="Rechteck 1"/>
          <p:cNvSpPr/>
          <p:nvPr/>
        </p:nvSpPr>
        <p:spPr>
          <a:xfrm>
            <a:off x="465138" y="557715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solidFill>
                  <a:srgbClr val="000000"/>
                </a:solidFill>
              </a:rPr>
              <a:t>Erfolgt eine Ausschreibung im offenen oder selektiven Verfahren, ist sie im </a:t>
            </a:r>
            <a:r>
              <a:rPr lang="de-CH" sz="1200" dirty="0" smtClean="0">
                <a:solidFill>
                  <a:srgbClr val="000000"/>
                </a:solidFill>
              </a:rPr>
              <a:t>kantonalen </a:t>
            </a:r>
            <a:r>
              <a:rPr lang="de-CH" sz="1200" dirty="0">
                <a:solidFill>
                  <a:srgbClr val="000000"/>
                </a:solidFill>
              </a:rPr>
              <a:t>Amtsblatt und auf der elektronischen Internet-Plattform von Bund und Kantonen zu veröffentlichen (www.simap.ch). Die gleichen Publikationsvorschriften gelten für den Zuschlag und für den Abbruch eines offenen oder selektiven Verfahrens sowie für Berichtigungen.</a:t>
            </a:r>
            <a:endParaRPr lang="de-CH" sz="1200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Wahl der Verfahrensart</a:t>
            </a:r>
            <a:endParaRPr lang="de-CH" sz="4000" b="1" dirty="0">
              <a:latin typeface="+mn-lt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61898"/>
            <a:ext cx="7056784" cy="455160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347864" y="2348880"/>
            <a:ext cx="2160240" cy="288032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535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539552" y="6351051"/>
            <a:ext cx="849411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</a:t>
            </a:r>
            <a:r>
              <a:rPr lang="de-DE" dirty="0" smtClean="0"/>
              <a:t>   </a:t>
            </a:r>
            <a:fld id="{4B22ED6B-DB9E-4859-AEBA-D020149289A6}" type="slidenum">
              <a:rPr lang="de-DE"/>
              <a:pPr>
                <a:defRPr/>
              </a:pPr>
              <a:t>6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1079988" y="254012"/>
            <a:ext cx="5721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Schwellenwerte</a:t>
            </a:r>
            <a:endParaRPr lang="de-CH" sz="4000" b="1" dirty="0"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3557"/>
            <a:ext cx="540436" cy="54879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539552" y="1060919"/>
            <a:ext cx="7419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+mn-lt"/>
              </a:rPr>
              <a:t>Schwellenwerte im </a:t>
            </a:r>
            <a:r>
              <a:rPr lang="de-CH" b="1" dirty="0" smtClean="0">
                <a:latin typeface="+mn-lt"/>
              </a:rPr>
              <a:t>Staatsvertragsbereich</a:t>
            </a:r>
          </a:p>
          <a:p>
            <a:r>
              <a:rPr lang="de-CH" sz="1200" dirty="0"/>
              <a:t>Government Procurement Agreement GPA (WTO-Übereinkommen über das öffentliche Beschaffungswesen)</a:t>
            </a:r>
            <a:r>
              <a:rPr lang="de-CH" sz="1200" dirty="0" smtClean="0">
                <a:latin typeface="+mn-lt"/>
              </a:rPr>
              <a:t> </a:t>
            </a:r>
            <a:endParaRPr lang="de-CH" sz="1200" dirty="0">
              <a:latin typeface="+mn-lt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39552" y="3766453"/>
            <a:ext cx="7038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/>
              <a:t>Bilaterales Abkommen zwischen der Europäischen Gemeinschaft und der Schweizerischen </a:t>
            </a:r>
            <a:r>
              <a:rPr lang="de-CH" sz="1200" dirty="0" smtClean="0"/>
              <a:t>Eidgenossenschaft</a:t>
            </a:r>
            <a:endParaRPr lang="de-CH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94" y="1623847"/>
            <a:ext cx="7806788" cy="20306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94" y="4043452"/>
            <a:ext cx="7806788" cy="20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7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1079988" y="254012"/>
            <a:ext cx="5721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Schwellenwerte</a:t>
            </a:r>
            <a:endParaRPr lang="de-CH" sz="4000" b="1" dirty="0"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3557"/>
            <a:ext cx="540436" cy="5487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65138" y="1021013"/>
            <a:ext cx="7750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+mn-lt"/>
              </a:rPr>
              <a:t>Schwellenwerte und Verfahren im von Staatsverträgen nicht erfassten Bereich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34" y="1636247"/>
            <a:ext cx="8051708" cy="244827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505698" y="2375997"/>
            <a:ext cx="1514574" cy="1708522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8077" y="4084519"/>
            <a:ext cx="7546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800" dirty="0" smtClean="0"/>
              <a:t>Quelle: Interkantonale </a:t>
            </a:r>
            <a:r>
              <a:rPr lang="de-CH" sz="800" dirty="0" err="1"/>
              <a:t>Vereinbarungüber</a:t>
            </a:r>
            <a:r>
              <a:rPr lang="de-CH" sz="800" dirty="0"/>
              <a:t> das öffentliche Beschaffungswesen (</a:t>
            </a:r>
            <a:r>
              <a:rPr lang="de-CH" sz="800" dirty="0" err="1"/>
              <a:t>IVöB</a:t>
            </a:r>
            <a:r>
              <a:rPr lang="de-CH" sz="800" dirty="0"/>
              <a:t>) </a:t>
            </a:r>
            <a:endParaRPr lang="de-CH" sz="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7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8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Das freihändige Verfahren</a:t>
            </a:r>
            <a:endParaRPr lang="de-CH" sz="4000" b="1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99046" y="932967"/>
            <a:ext cx="810540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 erfolgt eine direkte Vergabe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(nicht anfechtbar) an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eine Anbieterin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oder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einen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Anbieter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d.h. ohne dass eine Ausschreibung durchgeführt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wird.</a:t>
            </a:r>
          </a:p>
          <a:p>
            <a:pPr>
              <a:spcAft>
                <a:spcPts val="600"/>
              </a:spcAft>
            </a:pPr>
            <a:r>
              <a:rPr lang="de-CH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Schwellenwert für das Baunebengewerbe: </a:t>
            </a:r>
            <a:r>
              <a:rPr lang="de-CH" b="1" dirty="0" smtClean="0">
                <a:solidFill>
                  <a:srgbClr val="C00000"/>
                </a:solidFill>
                <a:latin typeface="+mn-lt"/>
              </a:rPr>
              <a:t>&lt; 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CHF </a:t>
            </a:r>
            <a:r>
              <a:rPr lang="de-CH" b="1" dirty="0" smtClean="0">
                <a:solidFill>
                  <a:srgbClr val="C00000"/>
                </a:solidFill>
                <a:latin typeface="+mn-lt"/>
              </a:rPr>
              <a:t>150’000 inkl. </a:t>
            </a:r>
            <a:r>
              <a:rPr lang="de-CH" sz="2400" b="1" u="sng" dirty="0" smtClean="0">
                <a:solidFill>
                  <a:srgbClr val="C00000"/>
                </a:solidFill>
                <a:latin typeface="+mn-lt"/>
              </a:rPr>
              <a:t>aller Nachträge </a:t>
            </a:r>
            <a:endParaRPr lang="de-CH" sz="2400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99046" y="1985962"/>
            <a:ext cx="8969498" cy="221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Beispiele Ausnahmetatbestände für «Freihändige Beschaffung» über Schwellenwert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aufeinander abgestimmt Angebote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Technischen oder künstlerischen Besonderheiten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eines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Auftrages </a:t>
            </a:r>
            <a:endParaRPr lang="de-CH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unvorhersehbarer Dringlichkeit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d) Erstanfertigungen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von Gütern (Prototypen) </a:t>
            </a:r>
            <a:endParaRPr lang="de-CH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e) gleichartiger Auftrag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vorgängig darauf hingewiesen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f)  zeitlich befristeten, günstige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Gelegenheit </a:t>
            </a:r>
            <a:endParaRPr lang="de-CH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59036" y="4261262"/>
            <a:ext cx="8427342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Knackpunkte: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Wettbewerbseinschränkung aufgrund Intransparenz</a:t>
            </a:r>
            <a:b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       - unvorhersehbare Risiken der Wirtschaftlichkeit</a:t>
            </a:r>
            <a:b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       - Bevorzugung oder Günstlingswirtschaft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- Risiko einer Aufsichtsbeschwerde (z.B. Finanzkommission Gemeinde)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- Salami-Taktik und Neidgesellschaft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5138" y="5877272"/>
            <a:ext cx="843798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Vorteil: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       Im Bundes-, kantonalen-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und Gemeinderecht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sind Verhandlungen erlaubt.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646" y="3064986"/>
            <a:ext cx="1877475" cy="1186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5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733" y="926849"/>
            <a:ext cx="2785726" cy="3315014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8571358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SBV – Weiterbildungskurse 2018  	   				                                                    </a:t>
            </a:r>
            <a:fld id="{4B22ED6B-DB9E-4859-AEBA-D020149289A6}" type="slidenum">
              <a:rPr lang="de-DE"/>
              <a:pPr>
                <a:defRPr/>
              </a:pPr>
              <a:t>9</a:t>
            </a:fld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465138" y="25401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0" b="1" dirty="0" smtClean="0">
                <a:latin typeface="+mn-lt"/>
              </a:rPr>
              <a:t>Das Einladungsverfahren</a:t>
            </a:r>
            <a:endParaRPr lang="de-CH" sz="4000" b="1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020272" y="1318932"/>
            <a:ext cx="180020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sz="3600" b="1" dirty="0" smtClean="0">
                <a:latin typeface="French Script MT" panose="030204020406070406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Einladung</a:t>
            </a:r>
            <a:endParaRPr lang="de-CH" sz="3600" b="1" dirty="0">
              <a:latin typeface="French Script MT" panose="030204020406070406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5138" y="1868095"/>
            <a:ext cx="5186982" cy="143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</a:rPr>
              <a:t>Eignet sich besonders für:</a:t>
            </a: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dirty="0">
                <a:latin typeface="+mn-lt"/>
              </a:rPr>
              <a:t>Vorphase zu Wettbewerben</a:t>
            </a: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dirty="0">
                <a:latin typeface="+mn-lt"/>
              </a:rPr>
              <a:t>eine besondere Erfahrung voraussetzen</a:t>
            </a:r>
          </a:p>
          <a:p>
            <a:pPr indent="-285750">
              <a:lnSpc>
                <a:spcPct val="107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CH" dirty="0">
                <a:latin typeface="+mn-lt"/>
              </a:rPr>
              <a:t>qualifizierte Fachleute</a:t>
            </a:r>
          </a:p>
        </p:txBody>
      </p:sp>
      <p:sp>
        <p:nvSpPr>
          <p:cNvPr id="9" name="Rechteck 8"/>
          <p:cNvSpPr/>
          <p:nvPr/>
        </p:nvSpPr>
        <p:spPr>
          <a:xfrm>
            <a:off x="460078" y="3503452"/>
            <a:ext cx="8355334" cy="177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Knackpunkte: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Wettbewerbseinschränkung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       - Gefahr von Abhängigkeiten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- Intransparenz des Auswahlverfahrens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- Finanzielle Unvorhersehbarkeiten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- Mind. 3 Anbieter müssen eingeladen werden</a:t>
            </a: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5138" y="130553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Schwellenwert für das Baunebengewerbe: </a:t>
            </a:r>
            <a:r>
              <a:rPr lang="de-CH" b="1" dirty="0">
                <a:solidFill>
                  <a:srgbClr val="C00000"/>
                </a:solidFill>
                <a:latin typeface="+mn-lt"/>
              </a:rPr>
              <a:t>&lt; CHF </a:t>
            </a:r>
            <a:r>
              <a:rPr lang="de-CH" b="1" dirty="0" smtClean="0">
                <a:solidFill>
                  <a:srgbClr val="C00000"/>
                </a:solidFill>
                <a:latin typeface="+mn-lt"/>
              </a:rPr>
              <a:t>250’000</a:t>
            </a:r>
            <a:endParaRPr lang="de-CH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5138" y="906050"/>
            <a:ext cx="483933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 smtClean="0">
                <a:latin typeface="+mn-lt"/>
              </a:rPr>
              <a:t>Die Eignungskriterien der Anbieter sind gegeben.</a:t>
            </a:r>
            <a:endParaRPr lang="de-CH" dirty="0">
              <a:latin typeface="+mn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65138" y="5506193"/>
            <a:ext cx="8437983" cy="103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 Kantonalen- </a:t>
            </a:r>
            <a:r>
              <a:rPr lang="de-CH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und Gemeinderecht 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sind Verhandlungen </a:t>
            </a:r>
            <a:r>
              <a:rPr lang="de-CH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nicht</a:t>
            </a:r>
            <a:r>
              <a:rPr lang="de-CH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erlaubt. </a:t>
            </a:r>
            <a:r>
              <a:rPr lang="de-CH" dirty="0" smtClean="0"/>
              <a:t>Eine </a:t>
            </a:r>
            <a:r>
              <a:rPr lang="de-CH" dirty="0"/>
              <a:t>direkte Einladung im Einladungsverfahren </a:t>
            </a:r>
            <a:r>
              <a:rPr lang="de-CH" dirty="0" smtClean="0"/>
              <a:t>ist keine </a:t>
            </a:r>
            <a:r>
              <a:rPr lang="de-CH" dirty="0"/>
              <a:t>anfechtbare </a:t>
            </a:r>
            <a:r>
              <a:rPr lang="de-CH" dirty="0" smtClean="0"/>
              <a:t>Verfügung.</a:t>
            </a:r>
            <a:endParaRPr lang="de-CH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endParaRPr lang="de-CH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706</Words>
  <Application>Microsoft Office PowerPoint</Application>
  <PresentationFormat>Bildschirmpräsentation (4:3)</PresentationFormat>
  <Paragraphs>156</Paragraphs>
  <Slides>15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Benutzerdefiniertes Design</vt:lpstr>
      <vt:lpstr>PowerPoint-Präsentation</vt:lpstr>
      <vt:lpstr>Das öffentliche   Beschaffungswesen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Meier Franziska (I-AT-IU-IB-AMT2)</cp:lastModifiedBy>
  <cp:revision>229</cp:revision>
  <cp:lastPrinted>2018-01-26T15:02:06Z</cp:lastPrinted>
  <dcterms:created xsi:type="dcterms:W3CDTF">2012-01-06T09:44:05Z</dcterms:created>
  <dcterms:modified xsi:type="dcterms:W3CDTF">2018-03-23T04:56:18Z</dcterms:modified>
</cp:coreProperties>
</file>