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1" r:id="rId4"/>
    <p:sldId id="283" r:id="rId5"/>
    <p:sldId id="273" r:id="rId6"/>
    <p:sldId id="277" r:id="rId7"/>
    <p:sldId id="286" r:id="rId8"/>
    <p:sldId id="289" r:id="rId9"/>
    <p:sldId id="274" r:id="rId10"/>
    <p:sldId id="279" r:id="rId11"/>
    <p:sldId id="259" r:id="rId12"/>
    <p:sldId id="260" r:id="rId13"/>
    <p:sldId id="268" r:id="rId14"/>
    <p:sldId id="267" r:id="rId15"/>
    <p:sldId id="282" r:id="rId16"/>
    <p:sldId id="269" r:id="rId17"/>
    <p:sldId id="281" r:id="rId18"/>
    <p:sldId id="264" r:id="rId19"/>
    <p:sldId id="265" r:id="rId20"/>
    <p:sldId id="266" r:id="rId2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BF40D6-9DEB-4F04-BE01-6C02F3120977}" type="datetimeFigureOut">
              <a:rPr lang="de-CH" smtClean="0"/>
              <a:t>12.04.2016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4016059-089F-4743-B0CF-B244C4AD253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854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6059-089F-4743-B0CF-B244C4AD2535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672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BD91-9140-4ACE-80BA-3B1000229EB8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031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CFB0-BB92-41DE-9E50-79031FB5836F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21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E310-E12D-4610-B97D-54B155D81F32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54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4138-F6C7-4B8E-8612-15AB4C18F9A5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51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E9FB-6C36-4308-9A8E-16AF5A43512C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78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0513-5672-4ADB-8234-DD62154CC1AC}" type="datetime1">
              <a:rPr lang="de-CH" smtClean="0"/>
              <a:t>12.04.2016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A488-6558-49E8-8F31-4E3F5F7315B8}" type="datetime1">
              <a:rPr lang="de-CH" smtClean="0"/>
              <a:t>12.04.2016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49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97-6B9C-430C-8F85-098AB01BD2C5}" type="datetime1">
              <a:rPr lang="de-CH" smtClean="0"/>
              <a:t>12.04.2016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93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E2DB-A2EB-4B3A-BEF6-2513FB406898}" type="datetime1">
              <a:rPr lang="de-CH" smtClean="0"/>
              <a:t>12.04.2016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717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4227-55E3-4D17-9574-115A005810C8}" type="datetime1">
              <a:rPr lang="de-CH" smtClean="0"/>
              <a:t>12.04.2016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696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80B7-74BD-49AA-B482-71100D2F7427}" type="datetime1">
              <a:rPr lang="de-CH" smtClean="0"/>
              <a:t>12.04.2016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SBM-Weiterbildungskurs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971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72CE-99CF-463D-90B9-3C8CDA2ED108}" type="datetime1">
              <a:rPr lang="de-CH" smtClean="0"/>
              <a:t>12.04.2016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SBM-Weiterbildungskurs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81F4-B203-483A-822E-0EDCE395E65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11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7104" y="593554"/>
            <a:ext cx="10176387" cy="1458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b="1" dirty="0" err="1"/>
              <a:t>L’eau</a:t>
            </a:r>
            <a:r>
              <a:rPr lang="de-CH" b="1" dirty="0"/>
              <a:t> </a:t>
            </a:r>
            <a:r>
              <a:rPr lang="de-CH" b="1" dirty="0" err="1"/>
              <a:t>bouge</a:t>
            </a:r>
            <a:endParaRPr lang="de-CH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57051" y="2830857"/>
            <a:ext cx="9144000" cy="3083246"/>
          </a:xfr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de-CH" b="1" dirty="0"/>
              <a:t>Exposé des </a:t>
            </a:r>
            <a:r>
              <a:rPr lang="de-CH" b="1" dirty="0" err="1"/>
              <a:t>inspecteurs</a:t>
            </a:r>
            <a:r>
              <a:rPr lang="de-CH" b="1" dirty="0"/>
              <a:t> des </a:t>
            </a:r>
            <a:r>
              <a:rPr lang="de-CH" b="1" dirty="0" err="1"/>
              <a:t>eaux</a:t>
            </a:r>
            <a:endParaRPr lang="de-CH" b="1" dirty="0"/>
          </a:p>
          <a:p>
            <a:r>
              <a:rPr lang="de-CH" b="1" dirty="0" err="1"/>
              <a:t>Dr</a:t>
            </a:r>
            <a:r>
              <a:rPr lang="de-CH" b="1" dirty="0"/>
              <a:t> Irina </a:t>
            </a:r>
            <a:r>
              <a:rPr lang="de-CH" b="1" dirty="0" err="1"/>
              <a:t>Nüesch</a:t>
            </a:r>
            <a:r>
              <a:rPr lang="de-CH" b="1" dirty="0"/>
              <a:t>, KL-AG</a:t>
            </a:r>
          </a:p>
          <a:p>
            <a:r>
              <a:rPr lang="de-CH" b="1" dirty="0"/>
              <a:t>Stephan Christ, KL-SO</a:t>
            </a:r>
          </a:p>
          <a:p>
            <a:r>
              <a:rPr lang="de-CH" b="1" dirty="0"/>
              <a:t>Rudi Robbi, KL-BE</a:t>
            </a:r>
          </a:p>
          <a:p>
            <a:r>
              <a:rPr lang="de-CH" b="1" dirty="0"/>
              <a:t>Kurt Schlumpf, KL-SG</a:t>
            </a:r>
          </a:p>
          <a:p>
            <a:r>
              <a:rPr lang="de-CH" dirty="0"/>
              <a:t>Avec le </a:t>
            </a:r>
            <a:r>
              <a:rPr lang="de-CH" dirty="0" err="1"/>
              <a:t>soutien</a:t>
            </a:r>
            <a:r>
              <a:rPr lang="de-CH" dirty="0"/>
              <a:t> </a:t>
            </a:r>
            <a:r>
              <a:rPr lang="de-CH" dirty="0" err="1"/>
              <a:t>actif</a:t>
            </a:r>
            <a:r>
              <a:rPr lang="de-CH" dirty="0"/>
              <a:t> </a:t>
            </a:r>
            <a:r>
              <a:rPr lang="de-CH" dirty="0" err="1"/>
              <a:t>d’autres</a:t>
            </a:r>
            <a:r>
              <a:rPr lang="de-CH" dirty="0"/>
              <a:t> </a:t>
            </a:r>
            <a:r>
              <a:rPr lang="de-CH" dirty="0" err="1"/>
              <a:t>inspecteurs</a:t>
            </a:r>
            <a:r>
              <a:rPr lang="de-CH" dirty="0"/>
              <a:t> </a:t>
            </a:r>
            <a:r>
              <a:rPr lang="de-CH" dirty="0" err="1"/>
              <a:t>cantonaux</a:t>
            </a:r>
            <a:r>
              <a:rPr lang="de-CH" dirty="0"/>
              <a:t> des </a:t>
            </a:r>
            <a:r>
              <a:rPr lang="de-CH" dirty="0" err="1"/>
              <a:t>eaux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134740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/>
              <a:t>«</a:t>
            </a:r>
            <a:r>
              <a:rPr lang="de-CH" b="1" dirty="0" err="1"/>
              <a:t>Types</a:t>
            </a:r>
            <a:r>
              <a:rPr lang="de-CH" b="1" dirty="0"/>
              <a:t>» de </a:t>
            </a:r>
            <a:r>
              <a:rPr lang="de-CH" b="1" dirty="0" err="1"/>
              <a:t>rinçage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1743" y="1893536"/>
            <a:ext cx="11308230" cy="428342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dirty="0"/>
              <a:t>Il y a </a:t>
            </a:r>
            <a:r>
              <a:rPr lang="de-CH" sz="2400" b="1" dirty="0" err="1"/>
              <a:t>trois</a:t>
            </a:r>
            <a:r>
              <a:rPr lang="de-CH" sz="2400" b="1" dirty="0"/>
              <a:t> </a:t>
            </a:r>
            <a:r>
              <a:rPr lang="de-CH" sz="2400" b="1" dirty="0" err="1"/>
              <a:t>types</a:t>
            </a:r>
            <a:r>
              <a:rPr lang="de-CH" sz="2400" b="1" dirty="0"/>
              <a:t> de </a:t>
            </a:r>
            <a:r>
              <a:rPr lang="de-CH" sz="2400" b="1" dirty="0" err="1"/>
              <a:t>rinçage</a:t>
            </a:r>
            <a:r>
              <a:rPr lang="de-CH" sz="2400" b="1" dirty="0"/>
              <a:t> </a:t>
            </a:r>
            <a:r>
              <a:rPr lang="de-CH" sz="2400" b="1" dirty="0" err="1"/>
              <a:t>possibles</a:t>
            </a:r>
            <a:r>
              <a:rPr lang="de-CH" sz="2400" b="1" dirty="0"/>
              <a:t>: </a:t>
            </a:r>
          </a:p>
          <a:p>
            <a:pPr marL="0" indent="0">
              <a:buNone/>
            </a:pPr>
            <a:r>
              <a:rPr lang="de-CH" sz="2400" b="1" dirty="0"/>
              <a:t>I)   </a:t>
            </a:r>
            <a:r>
              <a:rPr lang="de-CH" sz="2400" b="1" dirty="0" err="1"/>
              <a:t>Rinçage</a:t>
            </a:r>
            <a:r>
              <a:rPr lang="de-CH" sz="2400" b="1" dirty="0"/>
              <a:t> de </a:t>
            </a:r>
            <a:r>
              <a:rPr lang="de-CH" sz="2400" b="1" dirty="0" err="1"/>
              <a:t>routine</a:t>
            </a:r>
            <a:r>
              <a:rPr lang="de-CH" sz="2400" b="1" dirty="0"/>
              <a:t> (</a:t>
            </a:r>
            <a:r>
              <a:rPr lang="de-CH" sz="2400" b="1" dirty="0" err="1"/>
              <a:t>maintenance</a:t>
            </a:r>
            <a:r>
              <a:rPr lang="de-CH" sz="2400" b="1" dirty="0"/>
              <a:t> du </a:t>
            </a:r>
            <a:r>
              <a:rPr lang="de-CH" sz="2400" b="1" dirty="0" err="1"/>
              <a:t>réseau</a:t>
            </a:r>
            <a:r>
              <a:rPr lang="de-CH" sz="2400" b="1" dirty="0"/>
              <a:t>)</a:t>
            </a:r>
          </a:p>
          <a:p>
            <a:pPr marL="0" indent="0">
              <a:buNone/>
            </a:pPr>
            <a:r>
              <a:rPr lang="de-CH" sz="2400" b="1" dirty="0"/>
              <a:t>II)  </a:t>
            </a:r>
            <a:r>
              <a:rPr lang="de-CH" sz="2400" b="1" dirty="0" err="1"/>
              <a:t>Rinçage</a:t>
            </a:r>
            <a:r>
              <a:rPr lang="de-CH" sz="2400" b="1" dirty="0"/>
              <a:t> de </a:t>
            </a:r>
            <a:r>
              <a:rPr lang="de-CH" sz="2400" b="1" dirty="0" err="1"/>
              <a:t>préparation</a:t>
            </a:r>
            <a:r>
              <a:rPr lang="de-CH" sz="2400" b="1" dirty="0"/>
              <a:t> </a:t>
            </a:r>
            <a:r>
              <a:rPr lang="de-CH" sz="2400" b="1" dirty="0" err="1"/>
              <a:t>pour</a:t>
            </a:r>
            <a:r>
              <a:rPr lang="de-CH" sz="2400" b="1" dirty="0"/>
              <a:t> la </a:t>
            </a:r>
            <a:r>
              <a:rPr lang="de-CH" sz="2400" b="1" dirty="0" err="1"/>
              <a:t>mise</a:t>
            </a:r>
            <a:r>
              <a:rPr lang="de-CH" sz="2400" b="1" dirty="0"/>
              <a:t> en </a:t>
            </a:r>
            <a:r>
              <a:rPr lang="de-CH" sz="2400" b="1" dirty="0" err="1"/>
              <a:t>service</a:t>
            </a:r>
            <a:r>
              <a:rPr lang="de-CH" sz="2400" b="1" dirty="0"/>
              <a:t> </a:t>
            </a:r>
            <a:r>
              <a:rPr lang="de-CH" sz="2400" b="1" dirty="0" err="1"/>
              <a:t>d’un</a:t>
            </a:r>
            <a:r>
              <a:rPr lang="de-CH" sz="2400" b="1" dirty="0"/>
              <a:t> </a:t>
            </a:r>
            <a:r>
              <a:rPr lang="de-CH" sz="2400" b="1" dirty="0" err="1"/>
              <a:t>nouveau</a:t>
            </a:r>
            <a:r>
              <a:rPr lang="de-CH" sz="2400" b="1" dirty="0"/>
              <a:t> </a:t>
            </a:r>
            <a:r>
              <a:rPr lang="de-CH" sz="2400" b="1" dirty="0" err="1"/>
              <a:t>tronçon</a:t>
            </a:r>
            <a:endParaRPr lang="de-CH" sz="2400" b="1" dirty="0"/>
          </a:p>
          <a:p>
            <a:pPr marL="0" indent="0">
              <a:buNone/>
            </a:pPr>
            <a:r>
              <a:rPr lang="de-CH" sz="2400" b="1" dirty="0"/>
              <a:t>III) </a:t>
            </a:r>
            <a:r>
              <a:rPr lang="de-CH" sz="2400" b="1" dirty="0" err="1"/>
              <a:t>Rinçage</a:t>
            </a:r>
            <a:r>
              <a:rPr lang="de-CH" sz="2400" b="1" dirty="0"/>
              <a:t> de </a:t>
            </a:r>
            <a:r>
              <a:rPr lang="de-CH" sz="2400" b="1" dirty="0" err="1"/>
              <a:t>dépollution</a:t>
            </a:r>
            <a:r>
              <a:rPr lang="de-CH" sz="2400" b="1" dirty="0"/>
              <a:t>, but: </a:t>
            </a:r>
            <a:r>
              <a:rPr lang="de-CH" sz="2400" b="1" dirty="0" err="1"/>
              <a:t>remplacer</a:t>
            </a:r>
            <a:r>
              <a:rPr lang="de-CH" sz="2400" b="1" dirty="0"/>
              <a:t> le plus </a:t>
            </a:r>
            <a:r>
              <a:rPr lang="de-CH" sz="2400" b="1" dirty="0" err="1"/>
              <a:t>rapidement</a:t>
            </a:r>
            <a:r>
              <a:rPr lang="de-CH" sz="2400" b="1" dirty="0"/>
              <a:t> et </a:t>
            </a:r>
            <a:r>
              <a:rPr lang="de-CH" sz="2400" b="1" dirty="0" err="1"/>
              <a:t>complètement</a:t>
            </a:r>
            <a:r>
              <a:rPr lang="de-CH" sz="2400" b="1" dirty="0"/>
              <a:t> </a:t>
            </a:r>
            <a:r>
              <a:rPr lang="de-CH" sz="2400" b="1" dirty="0" err="1"/>
              <a:t>possible</a:t>
            </a:r>
            <a:r>
              <a:rPr lang="de-CH" sz="2400" b="1" dirty="0"/>
              <a:t> </a:t>
            </a:r>
            <a:r>
              <a:rPr lang="de-CH" sz="2400" b="1" dirty="0" err="1"/>
              <a:t>l’eau</a:t>
            </a:r>
            <a:r>
              <a:rPr lang="de-CH" sz="2400" b="1" dirty="0"/>
              <a:t> </a:t>
            </a:r>
            <a:r>
              <a:rPr lang="de-CH" sz="2400" b="1" dirty="0" err="1"/>
              <a:t>contaminée</a:t>
            </a:r>
            <a:r>
              <a:rPr lang="de-CH" sz="2400" b="1" dirty="0"/>
              <a:t> par de </a:t>
            </a:r>
            <a:r>
              <a:rPr lang="de-CH" sz="2400" b="1" dirty="0" err="1"/>
              <a:t>l’eau</a:t>
            </a:r>
            <a:r>
              <a:rPr lang="de-CH" sz="2400" b="1" dirty="0"/>
              <a:t> </a:t>
            </a:r>
            <a:r>
              <a:rPr lang="de-CH" sz="2400" b="1" dirty="0" err="1"/>
              <a:t>potable</a:t>
            </a:r>
            <a:r>
              <a:rPr lang="de-CH" sz="2400" b="1" dirty="0"/>
              <a:t> de </a:t>
            </a:r>
            <a:r>
              <a:rPr lang="de-CH" sz="2400" b="1" dirty="0" err="1"/>
              <a:t>qualité</a:t>
            </a:r>
            <a:r>
              <a:rPr lang="de-CH" sz="2400" b="1" dirty="0"/>
              <a:t> </a:t>
            </a:r>
            <a:r>
              <a:rPr lang="de-CH" sz="2400" b="1" dirty="0" err="1"/>
              <a:t>irréprochable</a:t>
            </a:r>
            <a:r>
              <a:rPr lang="de-CH" sz="2400" b="1" dirty="0"/>
              <a:t>.</a:t>
            </a:r>
          </a:p>
          <a:p>
            <a:pPr marL="0" indent="0">
              <a:buNone/>
            </a:pPr>
            <a:r>
              <a:rPr lang="de-CH" sz="2400" b="1" dirty="0"/>
              <a:t>Les </a:t>
            </a:r>
            <a:r>
              <a:rPr lang="de-CH" sz="2400" b="1" dirty="0" err="1"/>
              <a:t>rinçages</a:t>
            </a:r>
            <a:r>
              <a:rPr lang="de-CH" sz="2400" b="1" dirty="0"/>
              <a:t> </a:t>
            </a:r>
            <a:r>
              <a:rPr lang="de-CH" sz="2400" b="1" dirty="0" err="1"/>
              <a:t>doivent</a:t>
            </a:r>
            <a:r>
              <a:rPr lang="de-CH" sz="2400" b="1" dirty="0"/>
              <a:t> </a:t>
            </a:r>
            <a:r>
              <a:rPr lang="de-CH" sz="2400" b="1" dirty="0" err="1"/>
              <a:t>être</a:t>
            </a:r>
            <a:r>
              <a:rPr lang="de-CH" sz="2400" b="1" dirty="0"/>
              <a:t> </a:t>
            </a:r>
            <a:r>
              <a:rPr lang="de-CH" sz="2400" b="1" dirty="0" err="1"/>
              <a:t>classés</a:t>
            </a:r>
            <a:r>
              <a:rPr lang="de-CH" sz="2400" b="1" dirty="0"/>
              <a:t> </a:t>
            </a:r>
            <a:r>
              <a:rPr lang="de-CH" sz="2400" b="1" dirty="0" err="1"/>
              <a:t>d’après</a:t>
            </a:r>
            <a:r>
              <a:rPr lang="de-CH" sz="2400" b="1" dirty="0"/>
              <a:t> </a:t>
            </a:r>
            <a:r>
              <a:rPr lang="de-CH" sz="2400" b="1" dirty="0" err="1"/>
              <a:t>cette</a:t>
            </a:r>
            <a:r>
              <a:rPr lang="de-CH" sz="2400" b="1" dirty="0"/>
              <a:t> </a:t>
            </a:r>
            <a:r>
              <a:rPr lang="de-CH" sz="2400" b="1" dirty="0" err="1"/>
              <a:t>typologie</a:t>
            </a:r>
            <a:r>
              <a:rPr lang="de-CH" sz="2400" b="1" dirty="0"/>
              <a:t> </a:t>
            </a:r>
            <a:r>
              <a:rPr lang="de-CH" sz="2400" b="1" dirty="0" err="1"/>
              <a:t>dans</a:t>
            </a:r>
            <a:r>
              <a:rPr lang="de-CH" sz="2400" b="1" dirty="0"/>
              <a:t> le </a:t>
            </a:r>
            <a:r>
              <a:rPr lang="de-CH" sz="2400" b="1" dirty="0" err="1"/>
              <a:t>cadre</a:t>
            </a:r>
            <a:r>
              <a:rPr lang="de-CH" sz="2400" b="1" dirty="0"/>
              <a:t> de </a:t>
            </a:r>
            <a:r>
              <a:rPr lang="de-CH" sz="2400" b="1" dirty="0" err="1"/>
              <a:t>l’autocontrôle</a:t>
            </a:r>
            <a:r>
              <a:rPr lang="de-CH" sz="2400" b="1" dirty="0"/>
              <a:t>. </a:t>
            </a:r>
            <a:br>
              <a:rPr lang="de-CH" sz="2400" b="1" dirty="0"/>
            </a:br>
            <a:r>
              <a:rPr lang="de-CH" sz="2400" b="1" dirty="0"/>
              <a:t>AUCUNE </a:t>
            </a:r>
            <a:r>
              <a:rPr lang="de-CH" sz="2400" b="1" dirty="0" err="1"/>
              <a:t>opération</a:t>
            </a:r>
            <a:r>
              <a:rPr lang="de-CH" sz="2400" b="1" dirty="0"/>
              <a:t> de </a:t>
            </a:r>
            <a:r>
              <a:rPr lang="de-CH" sz="2400" b="1" dirty="0" err="1"/>
              <a:t>rinçage</a:t>
            </a:r>
            <a:r>
              <a:rPr lang="de-CH" sz="2400" b="1" dirty="0"/>
              <a:t> ne </a:t>
            </a:r>
            <a:r>
              <a:rPr lang="de-CH" sz="2400" b="1" dirty="0" err="1"/>
              <a:t>peut</a:t>
            </a:r>
            <a:r>
              <a:rPr lang="de-CH" sz="2400" b="1" dirty="0"/>
              <a:t> </a:t>
            </a:r>
            <a:r>
              <a:rPr lang="de-CH" sz="2400" b="1" dirty="0" err="1"/>
              <a:t>remplir</a:t>
            </a:r>
            <a:r>
              <a:rPr lang="de-CH" sz="2400" b="1" dirty="0"/>
              <a:t> </a:t>
            </a:r>
            <a:r>
              <a:rPr lang="de-CH" sz="2400" b="1" dirty="0" err="1"/>
              <a:t>ces</a:t>
            </a:r>
            <a:r>
              <a:rPr lang="de-CH" sz="2400" b="1" dirty="0"/>
              <a:t> </a:t>
            </a:r>
            <a:r>
              <a:rPr lang="de-CH" sz="2400" b="1" dirty="0" err="1"/>
              <a:t>trois</a:t>
            </a:r>
            <a:r>
              <a:rPr lang="de-CH" sz="2400" b="1" dirty="0"/>
              <a:t> </a:t>
            </a:r>
            <a:r>
              <a:rPr lang="de-CH" sz="2400" b="1" dirty="0" err="1"/>
              <a:t>buts</a:t>
            </a:r>
            <a:r>
              <a:rPr lang="de-CH" sz="2400" b="1" dirty="0"/>
              <a:t> en </a:t>
            </a:r>
            <a:r>
              <a:rPr lang="de-CH" sz="2400" b="1" dirty="0" err="1"/>
              <a:t>même</a:t>
            </a:r>
            <a:r>
              <a:rPr lang="de-CH" sz="2400" b="1" dirty="0"/>
              <a:t> </a:t>
            </a:r>
            <a:r>
              <a:rPr lang="de-CH" sz="2400" b="1" dirty="0" err="1"/>
              <a:t>temps</a:t>
            </a:r>
            <a:r>
              <a:rPr lang="de-CH" sz="2400" b="1" dirty="0"/>
              <a:t>!</a:t>
            </a:r>
          </a:p>
          <a:p>
            <a:pPr marL="0" indent="0">
              <a:buNone/>
            </a:pPr>
            <a:endParaRPr lang="de-CH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00042" y="4962730"/>
            <a:ext cx="286795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0000"/>
                </a:solidFill>
              </a:rPr>
              <a:t>Programme de </a:t>
            </a:r>
            <a:r>
              <a:rPr lang="de-CH" sz="4000" b="1" dirty="0" err="1">
                <a:solidFill>
                  <a:srgbClr val="FF0000"/>
                </a:solidFill>
              </a:rPr>
              <a:t>rinçage</a:t>
            </a:r>
            <a:r>
              <a:rPr lang="de-CH" sz="40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sp>
        <p:nvSpPr>
          <p:cNvPr id="9" name="Textfeld 4"/>
          <p:cNvSpPr txBox="1"/>
          <p:nvPr/>
        </p:nvSpPr>
        <p:spPr>
          <a:xfrm>
            <a:off x="5094252" y="4962730"/>
            <a:ext cx="286795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0000"/>
                </a:solidFill>
              </a:rPr>
              <a:t>Programme de </a:t>
            </a:r>
            <a:r>
              <a:rPr lang="de-CH" sz="4000" b="1" dirty="0" err="1">
                <a:solidFill>
                  <a:srgbClr val="FF0000"/>
                </a:solidFill>
              </a:rPr>
              <a:t>rinçage</a:t>
            </a:r>
            <a:r>
              <a:rPr lang="de-CH" sz="40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0" name="Textfeld 4"/>
          <p:cNvSpPr txBox="1"/>
          <p:nvPr/>
        </p:nvSpPr>
        <p:spPr>
          <a:xfrm>
            <a:off x="8781883" y="4962730"/>
            <a:ext cx="286795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0000"/>
                </a:solidFill>
              </a:rPr>
              <a:t>Programme de </a:t>
            </a:r>
            <a:r>
              <a:rPr lang="de-CH" sz="4000" b="1" dirty="0" err="1">
                <a:solidFill>
                  <a:srgbClr val="FF0000"/>
                </a:solidFill>
              </a:rPr>
              <a:t>rinçage</a:t>
            </a:r>
            <a:r>
              <a:rPr lang="de-CH" sz="4000" b="1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671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Règles</a:t>
            </a:r>
            <a:r>
              <a:rPr lang="de-CH" b="1" dirty="0"/>
              <a:t> de </a:t>
            </a:r>
            <a:r>
              <a:rPr lang="de-CH" b="1" dirty="0" err="1"/>
              <a:t>l’art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5184" cy="4351338"/>
          </a:xfrm>
        </p:spPr>
        <p:txBody>
          <a:bodyPr>
            <a:normAutofit/>
          </a:bodyPr>
          <a:lstStyle/>
          <a:p>
            <a:r>
              <a:rPr lang="de-CH" b="1" dirty="0" err="1"/>
              <a:t>Références</a:t>
            </a:r>
            <a:r>
              <a:rPr lang="de-CH" b="1" dirty="0"/>
              <a:t> </a:t>
            </a:r>
            <a:r>
              <a:rPr lang="de-CH" b="1" dirty="0" err="1"/>
              <a:t>aux</a:t>
            </a:r>
            <a:r>
              <a:rPr lang="de-CH" b="1" dirty="0"/>
              <a:t> </a:t>
            </a:r>
            <a:r>
              <a:rPr lang="de-CH" b="1" dirty="0" err="1"/>
              <a:t>directives</a:t>
            </a:r>
            <a:r>
              <a:rPr lang="de-CH" b="1" dirty="0"/>
              <a:t> SSIGE </a:t>
            </a:r>
            <a:r>
              <a:rPr lang="de-CH" b="1" dirty="0" err="1"/>
              <a:t>concernant</a:t>
            </a:r>
            <a:r>
              <a:rPr lang="de-CH" b="1" dirty="0"/>
              <a:t> le </a:t>
            </a:r>
            <a:r>
              <a:rPr lang="de-CH" b="1" dirty="0" err="1"/>
              <a:t>rinçage</a:t>
            </a:r>
            <a:r>
              <a:rPr lang="de-CH" b="1" dirty="0"/>
              <a:t> / </a:t>
            </a:r>
            <a:r>
              <a:rPr lang="de-CH" b="1" dirty="0" err="1"/>
              <a:t>désinfection</a:t>
            </a:r>
            <a:r>
              <a:rPr lang="de-CH" b="1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W4, </a:t>
            </a:r>
            <a:r>
              <a:rPr lang="de-CH" dirty="0" err="1"/>
              <a:t>éd</a:t>
            </a:r>
            <a:r>
              <a:rPr lang="de-CH" dirty="0"/>
              <a:t>. </a:t>
            </a:r>
            <a:r>
              <a:rPr lang="de-CH" dirty="0" err="1"/>
              <a:t>mars</a:t>
            </a:r>
            <a:r>
              <a:rPr lang="de-CH" dirty="0"/>
              <a:t> 2013 -&gt; </a:t>
            </a:r>
            <a:r>
              <a:rPr lang="de-CH" dirty="0" err="1"/>
              <a:t>partie</a:t>
            </a:r>
            <a:r>
              <a:rPr lang="de-CH" dirty="0"/>
              <a:t> 3, </a:t>
            </a:r>
            <a:r>
              <a:rPr lang="de-CH" dirty="0" err="1"/>
              <a:t>chapitre</a:t>
            </a:r>
            <a:r>
              <a:rPr lang="de-CH" dirty="0"/>
              <a:t> 12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W4, </a:t>
            </a:r>
            <a:r>
              <a:rPr lang="de-CH" dirty="0" err="1"/>
              <a:t>éd</a:t>
            </a:r>
            <a:r>
              <a:rPr lang="de-CH" dirty="0"/>
              <a:t>. </a:t>
            </a:r>
            <a:r>
              <a:rPr lang="de-CH" dirty="0" err="1"/>
              <a:t>mars</a:t>
            </a:r>
            <a:r>
              <a:rPr lang="de-CH" dirty="0"/>
              <a:t> 2013 -&gt; </a:t>
            </a:r>
            <a:r>
              <a:rPr lang="de-CH" dirty="0" err="1"/>
              <a:t>partie</a:t>
            </a:r>
            <a:r>
              <a:rPr lang="de-CH" dirty="0"/>
              <a:t> 4, </a:t>
            </a:r>
            <a:r>
              <a:rPr lang="de-CH" dirty="0" err="1"/>
              <a:t>chapitre</a:t>
            </a:r>
            <a:r>
              <a:rPr lang="de-CH" dirty="0"/>
              <a:t>  7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W6, </a:t>
            </a:r>
            <a:r>
              <a:rPr lang="de-CH" dirty="0" err="1"/>
              <a:t>éd</a:t>
            </a:r>
            <a:r>
              <a:rPr lang="de-CH" dirty="0"/>
              <a:t>. </a:t>
            </a:r>
            <a:r>
              <a:rPr lang="de-CH" dirty="0" err="1"/>
              <a:t>mars</a:t>
            </a:r>
            <a:r>
              <a:rPr lang="de-CH" dirty="0"/>
              <a:t> 2004 -&gt; </a:t>
            </a:r>
            <a:r>
              <a:rPr lang="de-CH" dirty="0" err="1"/>
              <a:t>point</a:t>
            </a:r>
            <a:r>
              <a:rPr lang="de-CH" dirty="0"/>
              <a:t> 8.3 et </a:t>
            </a:r>
            <a:r>
              <a:rPr lang="de-CH" dirty="0" err="1"/>
              <a:t>annexe</a:t>
            </a:r>
            <a:r>
              <a:rPr lang="de-CH" dirty="0"/>
              <a:t> 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W1000, </a:t>
            </a:r>
            <a:r>
              <a:rPr lang="de-CH" dirty="0" err="1"/>
              <a:t>édition</a:t>
            </a:r>
            <a:r>
              <a:rPr lang="de-CH" dirty="0"/>
              <a:t> 2000 -&gt; </a:t>
            </a:r>
            <a:r>
              <a:rPr lang="de-CH" dirty="0" err="1"/>
              <a:t>recommandation</a:t>
            </a: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endParaRPr lang="de-CH" dirty="0"/>
          </a:p>
          <a:p>
            <a:r>
              <a:rPr lang="de-CH" dirty="0"/>
              <a:t>Bases </a:t>
            </a:r>
            <a:r>
              <a:rPr lang="de-CH" dirty="0" err="1"/>
              <a:t>légales</a:t>
            </a: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Analyse des </a:t>
            </a:r>
            <a:r>
              <a:rPr lang="de-CH" dirty="0" err="1"/>
              <a:t>risques</a:t>
            </a:r>
            <a:r>
              <a:rPr lang="de-CH" dirty="0"/>
              <a:t> </a:t>
            </a:r>
            <a:r>
              <a:rPr lang="de-CH" dirty="0" err="1"/>
              <a:t>selon</a:t>
            </a:r>
            <a:r>
              <a:rPr lang="de-CH" dirty="0"/>
              <a:t> art. 51 </a:t>
            </a:r>
            <a:r>
              <a:rPr lang="de-CH" dirty="0" err="1"/>
              <a:t>ODAlOUs</a:t>
            </a: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400" b="1" dirty="0">
                <a:solidFill>
                  <a:srgbClr val="FF0000"/>
                </a:solidFill>
              </a:rPr>
              <a:t>Nous </a:t>
            </a:r>
            <a:r>
              <a:rPr lang="de-CH" sz="2400" b="1" dirty="0" err="1">
                <a:solidFill>
                  <a:srgbClr val="FF0000"/>
                </a:solidFill>
              </a:rPr>
              <a:t>constatons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souvent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que</a:t>
            </a:r>
            <a:r>
              <a:rPr lang="de-CH" sz="2400" b="1" dirty="0">
                <a:solidFill>
                  <a:srgbClr val="FF0000"/>
                </a:solidFill>
              </a:rPr>
              <a:t> les </a:t>
            </a:r>
            <a:r>
              <a:rPr lang="de-CH" sz="2400" b="1" dirty="0" err="1">
                <a:solidFill>
                  <a:srgbClr val="FF0000"/>
                </a:solidFill>
              </a:rPr>
              <a:t>risques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affectant</a:t>
            </a:r>
            <a:r>
              <a:rPr lang="de-CH" sz="2400" b="1" dirty="0">
                <a:solidFill>
                  <a:srgbClr val="FF0000"/>
                </a:solidFill>
              </a:rPr>
              <a:t> le </a:t>
            </a:r>
            <a:r>
              <a:rPr lang="de-CH" sz="2400" b="1" dirty="0" err="1">
                <a:solidFill>
                  <a:srgbClr val="FF0000"/>
                </a:solidFill>
              </a:rPr>
              <a:t>réseau</a:t>
            </a:r>
            <a:r>
              <a:rPr lang="de-CH" sz="2400" b="1" dirty="0">
                <a:solidFill>
                  <a:srgbClr val="FF0000"/>
                </a:solidFill>
              </a:rPr>
              <a:t> ne </a:t>
            </a:r>
            <a:r>
              <a:rPr lang="de-CH" sz="2400" b="1" dirty="0" err="1">
                <a:solidFill>
                  <a:srgbClr val="FF0000"/>
                </a:solidFill>
              </a:rPr>
              <a:t>sont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pas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analysés</a:t>
            </a:r>
            <a:r>
              <a:rPr lang="de-CH" sz="2400" b="1" dirty="0">
                <a:solidFill>
                  <a:srgbClr val="FF0000"/>
                </a:solidFill>
              </a:rPr>
              <a:t>. </a:t>
            </a:r>
            <a:r>
              <a:rPr lang="de-CH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1773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Théorie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</a:t>
            </a:r>
            <a:r>
              <a:rPr lang="de-CH" b="1" dirty="0" err="1"/>
              <a:t>pratique</a:t>
            </a:r>
            <a:r>
              <a:rPr lang="de-CH" b="1" dirty="0"/>
              <a:t>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600" b="1" dirty="0" err="1"/>
              <a:t>Recommandations</a:t>
            </a:r>
            <a:r>
              <a:rPr lang="en-US" sz="3600" b="1" dirty="0"/>
              <a:t> des directives SSIGE: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Pollution </a:t>
            </a:r>
            <a:r>
              <a:rPr lang="en-US" sz="2600" dirty="0" err="1"/>
              <a:t>microbiologique</a:t>
            </a:r>
            <a:r>
              <a:rPr lang="en-US" sz="2600" dirty="0"/>
              <a:t> -&gt; </a:t>
            </a:r>
            <a:r>
              <a:rPr lang="en-US" sz="2600" b="1" dirty="0" err="1"/>
              <a:t>chloration</a:t>
            </a:r>
            <a:r>
              <a:rPr lang="en-US" sz="2600" b="1" dirty="0"/>
              <a:t> choc?!</a:t>
            </a:r>
            <a:endParaRPr lang="de-CH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err="1"/>
              <a:t>Prélèvements</a:t>
            </a:r>
            <a:r>
              <a:rPr lang="en-US" sz="2600" dirty="0"/>
              <a:t>; </a:t>
            </a:r>
            <a:r>
              <a:rPr lang="en-US" sz="2600" dirty="0" err="1"/>
              <a:t>consommation</a:t>
            </a:r>
            <a:r>
              <a:rPr lang="en-US" sz="2600" dirty="0"/>
              <a:t> </a:t>
            </a:r>
            <a:r>
              <a:rPr lang="en-US" sz="2600" dirty="0" err="1"/>
              <a:t>libre</a:t>
            </a:r>
            <a:r>
              <a:rPr lang="en-US" sz="2600" dirty="0"/>
              <a:t> </a:t>
            </a:r>
            <a:r>
              <a:rPr lang="en-US" sz="2600" dirty="0" err="1"/>
              <a:t>dès</a:t>
            </a:r>
            <a:r>
              <a:rPr lang="en-US" sz="2600" dirty="0"/>
              <a:t> que le </a:t>
            </a:r>
            <a:r>
              <a:rPr lang="en-US" sz="2600" dirty="0" err="1"/>
              <a:t>résultat</a:t>
            </a:r>
            <a:r>
              <a:rPr lang="en-US" sz="2600" dirty="0"/>
              <a:t> </a:t>
            </a:r>
            <a:r>
              <a:rPr lang="en-US" sz="2600" dirty="0" err="1"/>
              <a:t>est</a:t>
            </a:r>
            <a:r>
              <a:rPr lang="en-US" sz="2600" dirty="0"/>
              <a:t> </a:t>
            </a:r>
            <a:r>
              <a:rPr lang="en-US" sz="2600" dirty="0" err="1"/>
              <a:t>conforme</a:t>
            </a:r>
            <a:endParaRPr lang="de-CH" sz="2600" dirty="0"/>
          </a:p>
          <a:p>
            <a:pPr lvl="1" defTabSz="633413">
              <a:buFont typeface="Wingdings" panose="05000000000000000000" pitchFamily="2" charset="2"/>
              <a:buChar char="Ø"/>
              <a:tabLst>
                <a:tab pos="722313" algn="l"/>
              </a:tabLst>
            </a:pPr>
            <a:r>
              <a:rPr lang="en-US" sz="2600" dirty="0" err="1"/>
              <a:t>Très</a:t>
            </a:r>
            <a:r>
              <a:rPr lang="en-US" sz="2600" dirty="0"/>
              <a:t> important: </a:t>
            </a:r>
            <a:r>
              <a:rPr lang="en-US" sz="2600" dirty="0" err="1"/>
              <a:t>rinçage</a:t>
            </a:r>
            <a:r>
              <a:rPr lang="en-US" sz="2600" dirty="0"/>
              <a:t> à </a:t>
            </a:r>
            <a:r>
              <a:rPr lang="en-US" sz="2600" dirty="0" err="1"/>
              <a:t>débit</a:t>
            </a:r>
            <a:r>
              <a:rPr lang="en-US" sz="2600" dirty="0"/>
              <a:t> </a:t>
            </a:r>
            <a:r>
              <a:rPr lang="en-US" sz="2600" dirty="0" err="1"/>
              <a:t>réduit</a:t>
            </a:r>
            <a:r>
              <a:rPr lang="en-US" sz="2600" dirty="0"/>
              <a:t> </a:t>
            </a:r>
            <a:r>
              <a:rPr lang="en-US" sz="2600" dirty="0" err="1"/>
              <a:t>jusqu’à</a:t>
            </a:r>
            <a:r>
              <a:rPr lang="en-US" sz="2600" dirty="0"/>
              <a:t> </a:t>
            </a:r>
            <a:r>
              <a:rPr lang="en-US" sz="2600" dirty="0" err="1"/>
              <a:t>l’obtention</a:t>
            </a:r>
            <a:r>
              <a:rPr lang="en-US" sz="2600" dirty="0"/>
              <a:t> des </a:t>
            </a:r>
            <a:r>
              <a:rPr lang="en-US" sz="2600" dirty="0" err="1"/>
              <a:t>résultats</a:t>
            </a:r>
            <a:r>
              <a:rPr lang="en-US" sz="2800" dirty="0"/>
              <a:t>!</a:t>
            </a:r>
          </a:p>
          <a:p>
            <a:pPr marL="457200" lvl="1" indent="0" defTabSz="633413">
              <a:buNone/>
              <a:tabLst>
                <a:tab pos="722313" algn="l"/>
              </a:tabLst>
            </a:pPr>
            <a:endParaRPr lang="de-CH" sz="400" dirty="0"/>
          </a:p>
          <a:p>
            <a:r>
              <a:rPr lang="en-US" b="1" dirty="0"/>
              <a:t>Prescriptions </a:t>
            </a:r>
            <a:r>
              <a:rPr lang="en-US" b="1" dirty="0" err="1"/>
              <a:t>légales</a:t>
            </a:r>
            <a:r>
              <a:rPr lang="en-US" b="1" dirty="0"/>
              <a:t>? </a:t>
            </a:r>
          </a:p>
          <a:p>
            <a:pPr lvl="1"/>
            <a:r>
              <a:rPr lang="en-US" sz="2600" b="1" dirty="0" err="1">
                <a:solidFill>
                  <a:srgbClr val="FF0000"/>
                </a:solidFill>
              </a:rPr>
              <a:t>ODAlOUs</a:t>
            </a:r>
            <a:r>
              <a:rPr lang="en-US" sz="2600" b="1" dirty="0">
                <a:solidFill>
                  <a:srgbClr val="FF0000"/>
                </a:solidFill>
              </a:rPr>
              <a:t> 49; </a:t>
            </a:r>
            <a:r>
              <a:rPr lang="en-US" sz="2600" b="1" dirty="0" err="1">
                <a:solidFill>
                  <a:srgbClr val="FF0000"/>
                </a:solidFill>
              </a:rPr>
              <a:t>principe</a:t>
            </a:r>
            <a:r>
              <a:rPr lang="en-US" sz="2600" b="1" dirty="0">
                <a:solidFill>
                  <a:srgbClr val="FF0000"/>
                </a:solidFill>
              </a:rPr>
              <a:t> = </a:t>
            </a:r>
            <a:r>
              <a:rPr lang="en-US" sz="2600" b="1" dirty="0" err="1">
                <a:solidFill>
                  <a:srgbClr val="FF0000"/>
                </a:solidFill>
              </a:rPr>
              <a:t>bonnes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pratiques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d’hygiène</a:t>
            </a:r>
            <a:endParaRPr 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sz="2600" b="1" dirty="0" err="1">
                <a:solidFill>
                  <a:srgbClr val="FF0000"/>
                </a:solidFill>
              </a:rPr>
              <a:t>ODAlOUs</a:t>
            </a:r>
            <a:r>
              <a:rPr lang="en-US" sz="2600" b="1" dirty="0">
                <a:solidFill>
                  <a:srgbClr val="FF0000"/>
                </a:solidFill>
              </a:rPr>
              <a:t> 51; </a:t>
            </a:r>
            <a:r>
              <a:rPr lang="en-US" sz="2600" b="1" dirty="0" err="1">
                <a:solidFill>
                  <a:srgbClr val="FF0000"/>
                </a:solidFill>
              </a:rPr>
              <a:t>analyse</a:t>
            </a:r>
            <a:r>
              <a:rPr lang="en-US" sz="2600" b="1" dirty="0">
                <a:solidFill>
                  <a:srgbClr val="FF0000"/>
                </a:solidFill>
              </a:rPr>
              <a:t> des </a:t>
            </a:r>
            <a:r>
              <a:rPr lang="en-US" sz="2600" b="1" dirty="0" err="1">
                <a:solidFill>
                  <a:srgbClr val="FF0000"/>
                </a:solidFill>
              </a:rPr>
              <a:t>risques</a:t>
            </a:r>
            <a:r>
              <a:rPr lang="en-US" sz="2600" b="1" dirty="0">
                <a:solidFill>
                  <a:srgbClr val="FF0000"/>
                </a:solidFill>
              </a:rPr>
              <a:t> HACCP (</a:t>
            </a:r>
            <a:r>
              <a:rPr lang="en-US" sz="2600" b="1" dirty="0" err="1">
                <a:solidFill>
                  <a:srgbClr val="FF0000"/>
                </a:solidFill>
              </a:rPr>
              <a:t>reflétant</a:t>
            </a:r>
            <a:r>
              <a:rPr lang="en-US" sz="2600" b="1" dirty="0">
                <a:solidFill>
                  <a:srgbClr val="FF0000"/>
                </a:solidFill>
              </a:rPr>
              <a:t> la situation du </a:t>
            </a:r>
            <a:r>
              <a:rPr lang="en-US" sz="2600" b="1" dirty="0" err="1">
                <a:solidFill>
                  <a:srgbClr val="FF0000"/>
                </a:solidFill>
              </a:rPr>
              <a:t>réseau</a:t>
            </a:r>
            <a:r>
              <a:rPr lang="en-US" sz="26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L’OAEC ne </a:t>
            </a:r>
            <a:r>
              <a:rPr lang="en-US" sz="2600" b="1" dirty="0" err="1">
                <a:solidFill>
                  <a:srgbClr val="FF0000"/>
                </a:solidFill>
              </a:rPr>
              <a:t>produit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aucun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effet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dans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ce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domaine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400" b="1" dirty="0">
              <a:solidFill>
                <a:srgbClr val="FF0000"/>
              </a:solidFill>
            </a:endParaRPr>
          </a:p>
          <a:p>
            <a:r>
              <a:rPr lang="en-US" b="1" dirty="0" err="1"/>
              <a:t>Théorie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pratique</a:t>
            </a:r>
            <a:r>
              <a:rPr lang="en-US" b="1" dirty="0"/>
              <a:t>?</a:t>
            </a:r>
            <a:endParaRPr lang="de-CH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b="1" dirty="0"/>
              <a:t> Il </a:t>
            </a:r>
            <a:r>
              <a:rPr lang="en-US" b="1" dirty="0" err="1"/>
              <a:t>faut</a:t>
            </a:r>
            <a:r>
              <a:rPr lang="en-US" b="1" dirty="0"/>
              <a:t> le bon mélange.</a:t>
            </a:r>
            <a:endParaRPr lang="de-CH" dirty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14488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Rinçage</a:t>
            </a:r>
            <a:r>
              <a:rPr lang="de-CH" b="1" dirty="0"/>
              <a:t>, </a:t>
            </a:r>
            <a:r>
              <a:rPr lang="de-CH" b="1" dirty="0" err="1"/>
              <a:t>oui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non?</a:t>
            </a:r>
            <a:br>
              <a:rPr lang="de-CH" b="1" dirty="0"/>
            </a:br>
            <a:r>
              <a:rPr lang="de-CH" b="1" dirty="0"/>
              <a:t>Si </a:t>
            </a:r>
            <a:r>
              <a:rPr lang="de-CH" b="1" dirty="0" err="1"/>
              <a:t>oui</a:t>
            </a:r>
            <a:r>
              <a:rPr lang="de-CH" b="1" dirty="0"/>
              <a:t>, </a:t>
            </a:r>
            <a:r>
              <a:rPr lang="de-CH" b="1" dirty="0" err="1"/>
              <a:t>dans</a:t>
            </a:r>
            <a:r>
              <a:rPr lang="de-CH" b="1" dirty="0"/>
              <a:t> les </a:t>
            </a:r>
            <a:r>
              <a:rPr lang="de-CH" b="1" dirty="0" err="1"/>
              <a:t>règles</a:t>
            </a:r>
            <a:r>
              <a:rPr lang="de-CH" b="1" dirty="0"/>
              <a:t> de </a:t>
            </a:r>
            <a:r>
              <a:rPr lang="de-CH" b="1" dirty="0" err="1"/>
              <a:t>l’art</a:t>
            </a:r>
            <a:r>
              <a:rPr lang="de-CH" b="1" dirty="0"/>
              <a:t>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Rinçage</a:t>
            </a:r>
            <a:r>
              <a:rPr lang="en-US" sz="3600" b="1" dirty="0"/>
              <a:t> de routine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Stagnation, conduits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cul</a:t>
            </a:r>
            <a:r>
              <a:rPr lang="en-US" dirty="0"/>
              <a:t>-de sac,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contrôle</a:t>
            </a:r>
            <a:r>
              <a:rPr lang="en-US" dirty="0"/>
              <a:t> des </a:t>
            </a:r>
            <a:r>
              <a:rPr lang="en-US" dirty="0" err="1"/>
              <a:t>vannes</a:t>
            </a:r>
            <a:r>
              <a:rPr lang="en-US" dirty="0"/>
              <a:t> </a:t>
            </a:r>
            <a:r>
              <a:rPr lang="en-US" dirty="0" err="1"/>
              <a:t>d’arrêt</a:t>
            </a:r>
            <a:r>
              <a:rPr lang="en-US" dirty="0"/>
              <a:t> et des hydrants </a:t>
            </a:r>
          </a:p>
          <a:p>
            <a:pPr marL="457200" lvl="1" indent="0">
              <a:buNone/>
              <a:tabLst>
                <a:tab pos="760413" algn="l"/>
              </a:tabLst>
            </a:pPr>
            <a:r>
              <a:rPr lang="en-US" dirty="0"/>
              <a:t>	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à la maintenance des infrastructures </a:t>
            </a:r>
            <a:r>
              <a:rPr lang="en-US" dirty="0" err="1"/>
              <a:t>qu’au</a:t>
            </a:r>
            <a:r>
              <a:rPr lang="en-US" dirty="0"/>
              <a:t> </a:t>
            </a:r>
            <a:r>
              <a:rPr lang="en-US" dirty="0" err="1"/>
              <a:t>rinçage</a:t>
            </a:r>
            <a:r>
              <a:rPr lang="en-US" dirty="0"/>
              <a:t> </a:t>
            </a:r>
            <a:r>
              <a:rPr lang="en-US" dirty="0" err="1"/>
              <a:t>spécifique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1547987" y="1690688"/>
            <a:ext cx="553998" cy="465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                </a:t>
            </a:r>
            <a:r>
              <a:rPr lang="de-CH" sz="2400" b="1" dirty="0">
                <a:solidFill>
                  <a:srgbClr val="FF0000"/>
                </a:solidFill>
              </a:rPr>
              <a:t>Programme de </a:t>
            </a:r>
            <a:r>
              <a:rPr lang="de-CH" sz="2400" b="1" dirty="0" err="1">
                <a:solidFill>
                  <a:srgbClr val="FF0000"/>
                </a:solidFill>
              </a:rPr>
              <a:t>rinçage</a:t>
            </a:r>
            <a:r>
              <a:rPr lang="de-CH" sz="24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7" name="Picture 2" descr="http://www.alpenenergie.ch/cmsfiles/album/wasserhydra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5" y="3687099"/>
            <a:ext cx="2201343" cy="14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91" y="5252909"/>
            <a:ext cx="2122392" cy="14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803354" y="4197427"/>
            <a:ext cx="63457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200" dirty="0"/>
              <a:t>But </a:t>
            </a:r>
            <a:r>
              <a:rPr lang="de-CH" sz="2200" dirty="0" err="1"/>
              <a:t>principal</a:t>
            </a:r>
            <a:r>
              <a:rPr lang="de-CH" sz="2200" dirty="0"/>
              <a:t>: </a:t>
            </a:r>
            <a:br>
              <a:rPr lang="de-CH" sz="2200" dirty="0"/>
            </a:br>
            <a:r>
              <a:rPr lang="de-CH" sz="2200" dirty="0" err="1"/>
              <a:t>remplacer</a:t>
            </a:r>
            <a:r>
              <a:rPr lang="de-CH" sz="2200" dirty="0"/>
              <a:t> </a:t>
            </a:r>
            <a:r>
              <a:rPr lang="de-CH" sz="2200" dirty="0" err="1"/>
              <a:t>l’eau</a:t>
            </a:r>
            <a:r>
              <a:rPr lang="de-CH" sz="2200" dirty="0"/>
              <a:t> </a:t>
            </a:r>
            <a:r>
              <a:rPr lang="de-CH" sz="2200" dirty="0" err="1"/>
              <a:t>stagnante</a:t>
            </a:r>
            <a:r>
              <a:rPr lang="de-CH" sz="2200" dirty="0"/>
              <a:t> par de </a:t>
            </a:r>
            <a:r>
              <a:rPr lang="de-CH" sz="2200" dirty="0" err="1"/>
              <a:t>l’eau</a:t>
            </a:r>
            <a:r>
              <a:rPr lang="de-CH" sz="2200" dirty="0"/>
              <a:t> </a:t>
            </a:r>
            <a:r>
              <a:rPr lang="de-CH" sz="2200" dirty="0" err="1"/>
              <a:t>potable</a:t>
            </a:r>
            <a:r>
              <a:rPr lang="de-CH" sz="2200" dirty="0"/>
              <a:t> fraîche et </a:t>
            </a:r>
            <a:r>
              <a:rPr lang="de-CH" sz="2200" dirty="0" err="1"/>
              <a:t>contrôle</a:t>
            </a:r>
            <a:r>
              <a:rPr lang="de-CH" sz="2200" dirty="0"/>
              <a:t> de </a:t>
            </a:r>
            <a:r>
              <a:rPr lang="de-CH" sz="2200" dirty="0" err="1"/>
              <a:t>fonctionnement</a:t>
            </a:r>
            <a:endParaRPr lang="de-CH" sz="2200" dirty="0"/>
          </a:p>
        </p:txBody>
      </p:sp>
      <p:sp>
        <p:nvSpPr>
          <p:cNvPr id="10" name="Eingekerbter Pfeil nach rechts 9"/>
          <p:cNvSpPr/>
          <p:nvPr/>
        </p:nvSpPr>
        <p:spPr>
          <a:xfrm rot="10800000">
            <a:off x="4141170" y="4491603"/>
            <a:ext cx="376727" cy="334977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16372" y="6356350"/>
            <a:ext cx="4114800" cy="365125"/>
          </a:xfrm>
        </p:spPr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Rinçage</a:t>
            </a:r>
            <a:r>
              <a:rPr lang="de-CH" b="1" dirty="0"/>
              <a:t>, </a:t>
            </a:r>
            <a:r>
              <a:rPr lang="de-CH" b="1" dirty="0" err="1"/>
              <a:t>oui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non? </a:t>
            </a:r>
            <a:br>
              <a:rPr lang="de-CH" b="1" dirty="0"/>
            </a:br>
            <a:r>
              <a:rPr lang="de-CH" b="1" dirty="0"/>
              <a:t>Si </a:t>
            </a:r>
            <a:r>
              <a:rPr lang="de-CH" b="1" dirty="0" err="1"/>
              <a:t>oui</a:t>
            </a:r>
            <a:r>
              <a:rPr lang="de-CH" b="1" dirty="0"/>
              <a:t>, </a:t>
            </a:r>
            <a:r>
              <a:rPr lang="de-CH" b="1" dirty="0" err="1"/>
              <a:t>dans</a:t>
            </a:r>
            <a:r>
              <a:rPr lang="de-CH" b="1" dirty="0"/>
              <a:t> les </a:t>
            </a:r>
            <a:r>
              <a:rPr lang="de-CH" b="1" dirty="0" err="1"/>
              <a:t>règles</a:t>
            </a:r>
            <a:r>
              <a:rPr lang="de-CH" b="1" dirty="0"/>
              <a:t> de </a:t>
            </a:r>
            <a:r>
              <a:rPr lang="de-CH" b="1" dirty="0" err="1"/>
              <a:t>l’art</a:t>
            </a:r>
            <a:r>
              <a:rPr lang="de-CH" b="1" dirty="0"/>
              <a:t>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Rinçage</a:t>
            </a:r>
            <a:r>
              <a:rPr lang="en-US" sz="3600" b="1" dirty="0"/>
              <a:t> de </a:t>
            </a:r>
            <a:r>
              <a:rPr lang="en-US" sz="3600" b="1" dirty="0" err="1"/>
              <a:t>préparation</a:t>
            </a:r>
            <a:r>
              <a:rPr lang="en-US" sz="3600" b="1" dirty="0"/>
              <a:t> à la </a:t>
            </a:r>
            <a:r>
              <a:rPr lang="en-US" sz="3600" b="1" dirty="0" err="1"/>
              <a:t>mise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service</a:t>
            </a:r>
          </a:p>
          <a:p>
            <a:pPr marL="442913" indent="0">
              <a:buFont typeface="Wingdings" panose="05000000000000000000" pitchFamily="2" charset="2"/>
              <a:buChar char="Ø"/>
            </a:pPr>
            <a:r>
              <a:rPr lang="en-US" dirty="0"/>
              <a:t> un </a:t>
            </a:r>
            <a:r>
              <a:rPr lang="en-US" dirty="0" err="1"/>
              <a:t>rinçage</a:t>
            </a:r>
            <a:r>
              <a:rPr lang="en-US" dirty="0"/>
              <a:t> </a:t>
            </a:r>
            <a:r>
              <a:rPr lang="en-US" dirty="0" err="1"/>
              <a:t>efficace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effectué</a:t>
            </a:r>
            <a:r>
              <a:rPr lang="en-US" dirty="0"/>
              <a:t> à </a:t>
            </a:r>
            <a:r>
              <a:rPr lang="en-US" dirty="0" err="1"/>
              <a:t>l’eau</a:t>
            </a:r>
            <a:r>
              <a:rPr lang="en-US" dirty="0"/>
              <a:t> </a:t>
            </a:r>
            <a:r>
              <a:rPr lang="en-US" dirty="0" err="1"/>
              <a:t>propre</a:t>
            </a:r>
            <a:r>
              <a:rPr lang="en-US" sz="2400" dirty="0"/>
              <a:t>! -&gt; </a:t>
            </a:r>
          </a:p>
          <a:p>
            <a:pPr marL="811213" indent="-368300" defTabSz="404813">
              <a:buFont typeface="Wingdings" panose="05000000000000000000" pitchFamily="2" charset="2"/>
              <a:buChar char="Ø"/>
            </a:pPr>
            <a:r>
              <a:rPr lang="en-US" sz="2400" dirty="0"/>
              <a:t>Condition: la </a:t>
            </a:r>
            <a:r>
              <a:rPr lang="en-US" sz="2400" dirty="0" err="1"/>
              <a:t>conduite</a:t>
            </a:r>
            <a:r>
              <a:rPr lang="en-US" sz="2400" dirty="0"/>
              <a:t> a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construite</a:t>
            </a:r>
            <a:r>
              <a:rPr lang="en-US" sz="2400" dirty="0"/>
              <a:t> </a:t>
            </a:r>
            <a:r>
              <a:rPr lang="en-US" sz="2400" dirty="0" err="1"/>
              <a:t>selon</a:t>
            </a:r>
            <a:r>
              <a:rPr lang="en-US" sz="2400" dirty="0"/>
              <a:t> les </a:t>
            </a:r>
            <a:r>
              <a:rPr lang="en-US" sz="2400" dirty="0" err="1"/>
              <a:t>bonnes</a:t>
            </a:r>
            <a:r>
              <a:rPr lang="en-US" sz="2400" dirty="0"/>
              <a:t> </a:t>
            </a:r>
            <a:r>
              <a:rPr lang="en-US" sz="2400" dirty="0" err="1"/>
              <a:t>pratiques</a:t>
            </a:r>
            <a:r>
              <a:rPr lang="en-US" sz="2400" dirty="0"/>
              <a:t> </a:t>
            </a:r>
            <a:r>
              <a:rPr lang="en-US" sz="2400" dirty="0" err="1"/>
              <a:t>d’hygiène</a:t>
            </a:r>
            <a:r>
              <a:rPr lang="en-US" sz="2400" dirty="0"/>
              <a:t>!</a:t>
            </a:r>
          </a:p>
          <a:p>
            <a:pPr marL="442913" indent="0" defTabSz="404813">
              <a:buNone/>
            </a:pPr>
            <a:endParaRPr lang="en-US" sz="2400" dirty="0"/>
          </a:p>
          <a:p>
            <a:pPr marL="442913" indent="0" defTabSz="404813">
              <a:buNone/>
            </a:pPr>
            <a:endParaRPr lang="en-US" sz="2400" dirty="0"/>
          </a:p>
          <a:p>
            <a:pPr marL="442913" indent="0" defTabSz="404813">
              <a:buNone/>
            </a:pP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1547987" y="1690688"/>
            <a:ext cx="553998" cy="465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                </a:t>
            </a:r>
            <a:r>
              <a:rPr lang="de-CH" sz="2400" b="1" dirty="0">
                <a:solidFill>
                  <a:srgbClr val="FF0000"/>
                </a:solidFill>
              </a:rPr>
              <a:t>Programme de </a:t>
            </a:r>
            <a:r>
              <a:rPr lang="de-CH" sz="2400" b="1" dirty="0" err="1">
                <a:solidFill>
                  <a:srgbClr val="FF0000"/>
                </a:solidFill>
              </a:rPr>
              <a:t>rinçage</a:t>
            </a:r>
            <a:r>
              <a:rPr lang="de-CH" sz="2400" b="1" dirty="0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5" name="Picture 2" descr="L:\Mitarbeitende\Fotos aus Inspektionen und Trinkwasserkontrollen\A Beispielfotos für Tagung\Quellfassung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65" y="3421373"/>
            <a:ext cx="1769457" cy="13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:\Mitarbeitende\Fotos aus Inspektionen und Trinkwasserkontrollen\A Beispielfotos für Tagung\Ausschnitt Leitungsreparat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64" y="4889608"/>
            <a:ext cx="1769457" cy="18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:\Mitarbeitende\Fotos aus Inspektionen und Trinkwasserkontrollen\A Beispielfotos für Tagung\Signalisation Wasserrohrbru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656" y="4748466"/>
            <a:ext cx="2327758" cy="16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193700" y="368927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200" dirty="0"/>
              <a:t>But: </a:t>
            </a:r>
            <a:br>
              <a:rPr lang="de-CH" sz="2200" dirty="0"/>
            </a:br>
            <a:r>
              <a:rPr lang="de-CH" sz="2200" dirty="0" err="1"/>
              <a:t>éliminer</a:t>
            </a:r>
            <a:r>
              <a:rPr lang="de-CH" sz="2200" dirty="0"/>
              <a:t> les </a:t>
            </a:r>
            <a:r>
              <a:rPr lang="de-CH" sz="2200" dirty="0" err="1"/>
              <a:t>particules</a:t>
            </a:r>
            <a:r>
              <a:rPr lang="de-CH" sz="2200" dirty="0"/>
              <a:t> </a:t>
            </a:r>
            <a:r>
              <a:rPr lang="de-CH" sz="2200" dirty="0" err="1"/>
              <a:t>inévitables</a:t>
            </a:r>
            <a:r>
              <a:rPr lang="de-CH" sz="2200" dirty="0"/>
              <a:t>, les </a:t>
            </a:r>
            <a:r>
              <a:rPr lang="de-CH" sz="2200" dirty="0" err="1"/>
              <a:t>substances</a:t>
            </a:r>
            <a:r>
              <a:rPr lang="de-CH" sz="2200" dirty="0"/>
              <a:t> </a:t>
            </a:r>
            <a:r>
              <a:rPr lang="de-CH" sz="2200" dirty="0" err="1"/>
              <a:t>étrangères</a:t>
            </a:r>
            <a:r>
              <a:rPr lang="de-CH" sz="2200" dirty="0"/>
              <a:t> et </a:t>
            </a:r>
            <a:r>
              <a:rPr lang="de-CH" sz="2200" dirty="0" err="1"/>
              <a:t>purger</a:t>
            </a:r>
            <a:r>
              <a:rPr lang="de-CH" sz="2200" dirty="0"/>
              <a:t> </a:t>
            </a:r>
            <a:r>
              <a:rPr lang="de-CH" sz="2200" dirty="0" err="1"/>
              <a:t>l’air</a:t>
            </a:r>
            <a:r>
              <a:rPr lang="de-CH" sz="2200" dirty="0"/>
              <a:t> </a:t>
            </a:r>
            <a:r>
              <a:rPr lang="de-CH" sz="2200" dirty="0" err="1"/>
              <a:t>qui</a:t>
            </a:r>
            <a:r>
              <a:rPr lang="de-CH" sz="2200" dirty="0"/>
              <a:t> </a:t>
            </a:r>
            <a:r>
              <a:rPr lang="de-CH" sz="2200" dirty="0" err="1"/>
              <a:t>pénètre</a:t>
            </a:r>
            <a:r>
              <a:rPr lang="de-CH" sz="2200" dirty="0"/>
              <a:t> </a:t>
            </a:r>
            <a:r>
              <a:rPr lang="de-CH" sz="2200" dirty="0" err="1"/>
              <a:t>dans</a:t>
            </a:r>
            <a:r>
              <a:rPr lang="de-CH" sz="2200" dirty="0"/>
              <a:t> la </a:t>
            </a:r>
            <a:r>
              <a:rPr lang="de-CH" sz="2200" dirty="0" err="1"/>
              <a:t>conduite</a:t>
            </a:r>
            <a:r>
              <a:rPr lang="de-CH" sz="2200" dirty="0"/>
              <a:t> </a:t>
            </a:r>
            <a:r>
              <a:rPr lang="de-CH" sz="2200" dirty="0" err="1"/>
              <a:t>lors</a:t>
            </a:r>
            <a:r>
              <a:rPr lang="de-CH" sz="2200" dirty="0"/>
              <a:t> de la </a:t>
            </a:r>
            <a:r>
              <a:rPr lang="de-CH" sz="2200" dirty="0" err="1"/>
              <a:t>pose</a:t>
            </a:r>
            <a:r>
              <a:rPr lang="de-CH" sz="2200" dirty="0"/>
              <a:t> </a:t>
            </a:r>
            <a:r>
              <a:rPr lang="de-CH" sz="2200" dirty="0" err="1"/>
              <a:t>ou</a:t>
            </a:r>
            <a:r>
              <a:rPr lang="de-CH" sz="2200" dirty="0"/>
              <a:t> des </a:t>
            </a:r>
            <a:r>
              <a:rPr lang="de-CH" sz="2200" dirty="0" err="1"/>
              <a:t>réparations</a:t>
            </a:r>
            <a:endParaRPr lang="de-CH" sz="2200" dirty="0"/>
          </a:p>
        </p:txBody>
      </p:sp>
      <p:sp>
        <p:nvSpPr>
          <p:cNvPr id="9" name="Eingekerbter Pfeil nach rechts 8"/>
          <p:cNvSpPr/>
          <p:nvPr/>
        </p:nvSpPr>
        <p:spPr>
          <a:xfrm rot="10800000">
            <a:off x="4397574" y="4084921"/>
            <a:ext cx="376728" cy="32678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8448740" y="6356350"/>
            <a:ext cx="4114800" cy="365125"/>
          </a:xfrm>
        </p:spPr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5080" y="1825625"/>
            <a:ext cx="10648720" cy="4861614"/>
          </a:xfrm>
        </p:spPr>
        <p:txBody>
          <a:bodyPr/>
          <a:lstStyle/>
          <a:p>
            <a:r>
              <a:rPr lang="en-US" sz="3600" b="1" dirty="0" err="1"/>
              <a:t>Rinçage</a:t>
            </a:r>
            <a:r>
              <a:rPr lang="en-US" sz="3600" b="1" dirty="0"/>
              <a:t> </a:t>
            </a:r>
            <a:r>
              <a:rPr lang="en-US" sz="3600" b="1" dirty="0" err="1"/>
              <a:t>ciblé</a:t>
            </a:r>
            <a:r>
              <a:rPr lang="en-US" sz="3600" b="1" dirty="0"/>
              <a:t> à </a:t>
            </a:r>
            <a:r>
              <a:rPr lang="en-US" sz="3600" b="1" dirty="0" err="1"/>
              <a:t>intervalles</a:t>
            </a:r>
            <a:r>
              <a:rPr lang="en-US" sz="3600" b="1" dirty="0"/>
              <a:t> </a:t>
            </a:r>
            <a:r>
              <a:rPr lang="en-US" sz="3600" b="1" dirty="0" err="1"/>
              <a:t>réguliers</a:t>
            </a:r>
            <a:r>
              <a:rPr lang="en-US" sz="3600" b="1" dirty="0"/>
              <a:t> (</a:t>
            </a:r>
            <a:r>
              <a:rPr lang="en-US" sz="3600" b="1" dirty="0" err="1"/>
              <a:t>intensif</a:t>
            </a:r>
            <a:r>
              <a:rPr lang="en-US" sz="3600" b="1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dépôts</a:t>
            </a:r>
            <a:r>
              <a:rPr lang="en-US" dirty="0"/>
              <a:t>, corrosion,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plus </a:t>
            </a:r>
            <a:r>
              <a:rPr lang="en-US" dirty="0" err="1"/>
              <a:t>exigeant</a:t>
            </a:r>
            <a:r>
              <a:rPr lang="en-US" dirty="0"/>
              <a:t> que le </a:t>
            </a:r>
            <a:r>
              <a:rPr lang="en-US" dirty="0" err="1"/>
              <a:t>rinçage</a:t>
            </a:r>
            <a:r>
              <a:rPr lang="en-US" dirty="0"/>
              <a:t> de routine, </a:t>
            </a:r>
            <a:r>
              <a:rPr lang="en-US" dirty="0" err="1"/>
              <a:t>parce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atteindre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vitesse</a:t>
            </a:r>
            <a:r>
              <a:rPr lang="en-US" dirty="0"/>
              <a:t> </a:t>
            </a:r>
            <a:r>
              <a:rPr lang="en-US" dirty="0" err="1"/>
              <a:t>d’écoulement</a:t>
            </a:r>
            <a:r>
              <a:rPr lang="en-US" dirty="0"/>
              <a:t> plus </a:t>
            </a:r>
            <a:r>
              <a:rPr lang="en-US" dirty="0" err="1"/>
              <a:t>élevée</a:t>
            </a:r>
            <a:r>
              <a:rPr lang="en-US" dirty="0"/>
              <a:t> et </a:t>
            </a:r>
            <a:r>
              <a:rPr lang="en-US" dirty="0" err="1"/>
              <a:t>générer</a:t>
            </a:r>
            <a:r>
              <a:rPr lang="en-US" dirty="0"/>
              <a:t> des turbulences. </a:t>
            </a:r>
          </a:p>
          <a:p>
            <a:pPr marL="4846638" indent="-4846638"/>
            <a:endParaRPr lang="de-CH" dirty="0"/>
          </a:p>
          <a:p>
            <a:pPr marL="363538"/>
            <a:endParaRPr lang="de-CH" dirty="0"/>
          </a:p>
        </p:txBody>
      </p:sp>
      <p:pic>
        <p:nvPicPr>
          <p:cNvPr id="4" name="Picture 2" descr="L:\Mitarbeitende\Fotos aus Inspektionen und Trinkwasserkontrollen\A Beispielfotos für Tagung\P1215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42" y="5234441"/>
            <a:ext cx="1796302" cy="13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42" y="3561773"/>
            <a:ext cx="1796302" cy="15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53" y="3561773"/>
            <a:ext cx="1734468" cy="15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Fotos aus Inspektionen und Trinkwasserkontrollen\A Beispielfotos für Tagung\P1215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53" y="5234441"/>
            <a:ext cx="1796301" cy="13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Rinçage</a:t>
            </a:r>
            <a:r>
              <a:rPr lang="de-CH" b="1" dirty="0"/>
              <a:t>, </a:t>
            </a:r>
            <a:r>
              <a:rPr lang="de-CH" b="1" dirty="0" err="1"/>
              <a:t>oui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non? </a:t>
            </a:r>
            <a:br>
              <a:rPr lang="de-CH" b="1" dirty="0"/>
            </a:br>
            <a:r>
              <a:rPr lang="de-CH" b="1" dirty="0"/>
              <a:t>Si </a:t>
            </a:r>
            <a:r>
              <a:rPr lang="de-CH" b="1" dirty="0" err="1"/>
              <a:t>oui</a:t>
            </a:r>
            <a:r>
              <a:rPr lang="de-CH" b="1" dirty="0"/>
              <a:t>, </a:t>
            </a:r>
            <a:r>
              <a:rPr lang="de-CH" b="1" dirty="0" err="1"/>
              <a:t>dans</a:t>
            </a:r>
            <a:r>
              <a:rPr lang="de-CH" b="1" dirty="0"/>
              <a:t> les </a:t>
            </a:r>
            <a:r>
              <a:rPr lang="de-CH" b="1" dirty="0" err="1"/>
              <a:t>règles</a:t>
            </a:r>
            <a:r>
              <a:rPr lang="de-CH" b="1" dirty="0"/>
              <a:t> de </a:t>
            </a:r>
            <a:r>
              <a:rPr lang="de-CH" b="1" dirty="0" err="1"/>
              <a:t>l’art</a:t>
            </a:r>
            <a:r>
              <a:rPr lang="de-CH" b="1" dirty="0"/>
              <a:t>!</a:t>
            </a:r>
          </a:p>
        </p:txBody>
      </p:sp>
      <p:sp>
        <p:nvSpPr>
          <p:cNvPr id="9" name="Eingekerbter Pfeil nach rechts 8"/>
          <p:cNvSpPr/>
          <p:nvPr/>
        </p:nvSpPr>
        <p:spPr>
          <a:xfrm rot="10800000">
            <a:off x="5226630" y="4505282"/>
            <a:ext cx="376727" cy="334977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1547987" y="1690688"/>
            <a:ext cx="553998" cy="465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</a:rPr>
              <a:t>   Programme de </a:t>
            </a:r>
            <a:r>
              <a:rPr lang="de-CH" sz="2400" b="1" dirty="0" err="1">
                <a:solidFill>
                  <a:srgbClr val="FF0000"/>
                </a:solidFill>
              </a:rPr>
              <a:t>rinçage</a:t>
            </a:r>
            <a:r>
              <a:rPr lang="de-CH" sz="24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8464924" y="6356350"/>
            <a:ext cx="4114800" cy="365125"/>
          </a:xfrm>
        </p:spPr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707477" y="4034112"/>
            <a:ext cx="4847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200" dirty="0"/>
              <a:t>But </a:t>
            </a:r>
            <a:r>
              <a:rPr lang="de-CH" sz="2200" dirty="0" err="1"/>
              <a:t>essentiel</a:t>
            </a:r>
            <a:r>
              <a:rPr lang="de-CH" sz="2200" dirty="0"/>
              <a:t>: </a:t>
            </a:r>
            <a:br>
              <a:rPr lang="de-CH" sz="2200" dirty="0"/>
            </a:br>
            <a:r>
              <a:rPr lang="de-CH" sz="2200" dirty="0" err="1"/>
              <a:t>éliminer</a:t>
            </a:r>
            <a:r>
              <a:rPr lang="de-CH" sz="2200" dirty="0"/>
              <a:t> les </a:t>
            </a:r>
            <a:r>
              <a:rPr lang="de-CH" sz="2200" dirty="0" err="1"/>
              <a:t>dépôts</a:t>
            </a:r>
            <a:r>
              <a:rPr lang="de-CH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0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Rinçage</a:t>
            </a:r>
            <a:r>
              <a:rPr lang="de-CH" b="1" dirty="0"/>
              <a:t>, </a:t>
            </a:r>
            <a:r>
              <a:rPr lang="de-CH" b="1" dirty="0" err="1"/>
              <a:t>oui</a:t>
            </a:r>
            <a:r>
              <a:rPr lang="de-CH" b="1" dirty="0"/>
              <a:t> </a:t>
            </a:r>
            <a:r>
              <a:rPr lang="de-CH" b="1" dirty="0" err="1"/>
              <a:t>ou</a:t>
            </a:r>
            <a:r>
              <a:rPr lang="de-CH" b="1" dirty="0"/>
              <a:t> non? </a:t>
            </a:r>
            <a:br>
              <a:rPr lang="de-CH" b="1" dirty="0"/>
            </a:br>
            <a:r>
              <a:rPr lang="de-CH" b="1" dirty="0"/>
              <a:t>Si </a:t>
            </a:r>
            <a:r>
              <a:rPr lang="de-CH" b="1" dirty="0" err="1"/>
              <a:t>oui</a:t>
            </a:r>
            <a:r>
              <a:rPr lang="de-CH" b="1" dirty="0"/>
              <a:t>, </a:t>
            </a:r>
            <a:r>
              <a:rPr lang="de-CH" b="1" dirty="0" err="1"/>
              <a:t>dans</a:t>
            </a:r>
            <a:r>
              <a:rPr lang="de-CH" b="1" dirty="0"/>
              <a:t> les </a:t>
            </a:r>
            <a:r>
              <a:rPr lang="de-CH" b="1" dirty="0" err="1"/>
              <a:t>règles</a:t>
            </a:r>
            <a:r>
              <a:rPr lang="de-CH" b="1" dirty="0"/>
              <a:t> de </a:t>
            </a:r>
            <a:r>
              <a:rPr lang="de-CH" b="1" dirty="0" err="1"/>
              <a:t>l’art</a:t>
            </a:r>
            <a:r>
              <a:rPr lang="de-CH" b="1" dirty="0"/>
              <a:t>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Rinçage</a:t>
            </a:r>
            <a:r>
              <a:rPr lang="en-US" sz="3600" b="1" dirty="0"/>
              <a:t> de </a:t>
            </a:r>
            <a:r>
              <a:rPr lang="en-US" sz="3600" b="1" dirty="0" err="1"/>
              <a:t>dépollution</a:t>
            </a:r>
            <a:r>
              <a:rPr lang="en-US" sz="3600" b="1" dirty="0"/>
              <a:t>:</a:t>
            </a:r>
          </a:p>
          <a:p>
            <a:pPr marL="0" indent="0">
              <a:buNone/>
            </a:pPr>
            <a:endParaRPr lang="en-US" sz="3600" b="1" dirty="0"/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11750" indent="0">
              <a:buNone/>
            </a:pP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1547987" y="1690688"/>
            <a:ext cx="461665" cy="465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Programme 3      Programme 2      Programme 1</a:t>
            </a:r>
          </a:p>
        </p:txBody>
      </p:sp>
      <p:pic>
        <p:nvPicPr>
          <p:cNvPr id="5" name="Picture 3" descr="L:\Mitarbeitende\Fotos aus Inspektionen und Trinkwasserkontrollen\Schwaderloch\2014 Augenschein bei PN nach hohen AMK\Baustelle Dorf, Hydrant mit TW-Schlauch, temporäre Einricht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77" y="2534692"/>
            <a:ext cx="1824693" cy="24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:\Mitarbeitende\Fotos aus Inspektionen und Trinkwasserkontrollen\A Beispielfotos für Tagung\Spülen mit Spülprof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577" y="5036105"/>
            <a:ext cx="2302871" cy="15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Mitarbeitende\Fotos aus Inspektionen und Trinkwasserkontrollen\A Beispielfotos für Tagung\Feuerwehr Spülak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53" y="2569353"/>
            <a:ext cx="2523831" cy="14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:\Mitarbeitende\Fotos aus Inspektionen und Trinkwasserkontrollen\A Beispielfotos für Tagung\Spülen im Wi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53" y="4182966"/>
            <a:ext cx="2572377" cy="19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ingekerbter Pfeil nach rechts 8"/>
          <p:cNvSpPr/>
          <p:nvPr/>
        </p:nvSpPr>
        <p:spPr>
          <a:xfrm rot="10800000">
            <a:off x="5585374" y="4019572"/>
            <a:ext cx="376728" cy="32678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069725" y="2613305"/>
            <a:ext cx="54075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200" dirty="0"/>
              <a:t>But </a:t>
            </a:r>
            <a:r>
              <a:rPr lang="de-CH" sz="2200" dirty="0" err="1"/>
              <a:t>essentiel</a:t>
            </a:r>
            <a:r>
              <a:rPr lang="de-CH" sz="2200" dirty="0"/>
              <a:t>: </a:t>
            </a:r>
            <a:br>
              <a:rPr lang="de-CH" sz="2200" dirty="0"/>
            </a:br>
            <a:r>
              <a:rPr lang="de-CH" sz="2200" dirty="0" err="1"/>
              <a:t>restaurer</a:t>
            </a:r>
            <a:r>
              <a:rPr lang="de-CH" sz="2200" dirty="0"/>
              <a:t> la </a:t>
            </a:r>
            <a:r>
              <a:rPr lang="de-CH" sz="2200" dirty="0" err="1"/>
              <a:t>qualité</a:t>
            </a:r>
            <a:r>
              <a:rPr lang="de-CH" sz="2200" dirty="0"/>
              <a:t> de </a:t>
            </a:r>
            <a:r>
              <a:rPr lang="de-CH" sz="2200" dirty="0" err="1"/>
              <a:t>l’eau</a:t>
            </a:r>
            <a:r>
              <a:rPr lang="de-CH" sz="2200" dirty="0"/>
              <a:t> </a:t>
            </a:r>
            <a:r>
              <a:rPr lang="de-CH" sz="2200" dirty="0" err="1"/>
              <a:t>potable</a:t>
            </a:r>
            <a:r>
              <a:rPr lang="de-CH" sz="2200" dirty="0"/>
              <a:t> le plus </a:t>
            </a:r>
            <a:r>
              <a:rPr lang="de-CH" sz="2200" dirty="0" err="1"/>
              <a:t>rapidement</a:t>
            </a:r>
            <a:r>
              <a:rPr lang="de-CH" sz="2200" dirty="0"/>
              <a:t> </a:t>
            </a:r>
            <a:r>
              <a:rPr lang="de-CH" sz="2200" dirty="0" err="1"/>
              <a:t>possible</a:t>
            </a:r>
            <a:r>
              <a:rPr lang="de-CH" sz="2200" dirty="0"/>
              <a:t>. </a:t>
            </a:r>
            <a:br>
              <a:rPr lang="de-CH" sz="2200" dirty="0"/>
            </a:br>
            <a:r>
              <a:rPr lang="de-CH" sz="2200" dirty="0"/>
              <a:t>La </a:t>
            </a:r>
            <a:r>
              <a:rPr lang="de-CH" sz="2200" dirty="0" err="1"/>
              <a:t>méthode</a:t>
            </a:r>
            <a:r>
              <a:rPr lang="de-CH" sz="2200" dirty="0"/>
              <a:t>, le </a:t>
            </a:r>
            <a:r>
              <a:rPr lang="de-CH" sz="2200" dirty="0" err="1"/>
              <a:t>sectionnement</a:t>
            </a:r>
            <a:r>
              <a:rPr lang="de-CH" sz="2200" dirty="0"/>
              <a:t>, les </a:t>
            </a:r>
            <a:r>
              <a:rPr lang="de-CH" sz="2200" dirty="0" err="1"/>
              <a:t>points</a:t>
            </a:r>
            <a:r>
              <a:rPr lang="de-CH" sz="2200" dirty="0"/>
              <a:t> de </a:t>
            </a:r>
            <a:r>
              <a:rPr lang="de-CH" sz="2200" dirty="0" err="1"/>
              <a:t>rinçage</a:t>
            </a:r>
            <a:r>
              <a:rPr lang="de-CH" sz="2200" dirty="0"/>
              <a:t>, la </a:t>
            </a:r>
            <a:r>
              <a:rPr lang="de-CH" sz="2200" dirty="0" err="1"/>
              <a:t>technique</a:t>
            </a:r>
            <a:r>
              <a:rPr lang="de-CH" sz="2200" dirty="0"/>
              <a:t> de </a:t>
            </a:r>
            <a:r>
              <a:rPr lang="de-CH" sz="2200" dirty="0" err="1"/>
              <a:t>rinçage</a:t>
            </a:r>
            <a:r>
              <a:rPr lang="de-CH" sz="2200" dirty="0"/>
              <a:t> la plus </a:t>
            </a:r>
            <a:r>
              <a:rPr lang="de-CH" sz="2200" dirty="0" err="1"/>
              <a:t>appropriée</a:t>
            </a:r>
            <a:r>
              <a:rPr lang="de-CH" sz="2200" dirty="0"/>
              <a:t>, etc. </a:t>
            </a:r>
            <a:r>
              <a:rPr lang="de-CH" sz="2200" dirty="0" err="1"/>
              <a:t>sont</a:t>
            </a:r>
            <a:r>
              <a:rPr lang="de-CH" sz="2200" dirty="0"/>
              <a:t> </a:t>
            </a:r>
            <a:r>
              <a:rPr lang="de-CH" sz="2200" dirty="0" err="1"/>
              <a:t>définis</a:t>
            </a:r>
            <a:r>
              <a:rPr lang="de-CH" sz="2200" dirty="0"/>
              <a:t> en </a:t>
            </a:r>
            <a:r>
              <a:rPr lang="de-CH" sz="2200" dirty="0" err="1"/>
              <a:t>fonction</a:t>
            </a:r>
            <a:r>
              <a:rPr lang="de-CH" sz="2200" dirty="0"/>
              <a:t> du type de </a:t>
            </a:r>
            <a:r>
              <a:rPr lang="de-CH" sz="2200" dirty="0" err="1"/>
              <a:t>pollution</a:t>
            </a:r>
            <a:r>
              <a:rPr lang="de-CH" sz="2200" dirty="0"/>
              <a:t>, des </a:t>
            </a:r>
            <a:r>
              <a:rPr lang="de-CH" sz="2200" dirty="0" err="1"/>
              <a:t>parties</a:t>
            </a:r>
            <a:r>
              <a:rPr lang="de-CH" sz="2200" dirty="0"/>
              <a:t> </a:t>
            </a:r>
            <a:r>
              <a:rPr lang="de-CH" sz="2200" dirty="0" err="1"/>
              <a:t>touchées</a:t>
            </a:r>
            <a:r>
              <a:rPr lang="de-CH" sz="2200" dirty="0"/>
              <a:t> du </a:t>
            </a:r>
            <a:r>
              <a:rPr lang="de-CH" sz="2200" dirty="0" err="1"/>
              <a:t>réseau</a:t>
            </a:r>
            <a:r>
              <a:rPr lang="de-CH" sz="2200" dirty="0"/>
              <a:t> et du </a:t>
            </a:r>
            <a:r>
              <a:rPr lang="de-CH" sz="2200" dirty="0" err="1"/>
              <a:t>volume</a:t>
            </a:r>
            <a:r>
              <a:rPr lang="de-CH" sz="2200" dirty="0"/>
              <a:t> </a:t>
            </a:r>
            <a:r>
              <a:rPr lang="de-CH" sz="2200" dirty="0" err="1"/>
              <a:t>d’eau</a:t>
            </a:r>
            <a:r>
              <a:rPr lang="de-CH" sz="2200" dirty="0"/>
              <a:t> </a:t>
            </a:r>
            <a:r>
              <a:rPr lang="de-CH" sz="2200" dirty="0" err="1"/>
              <a:t>potable</a:t>
            </a:r>
            <a:r>
              <a:rPr lang="de-CH" sz="2200" dirty="0"/>
              <a:t> à </a:t>
            </a:r>
            <a:r>
              <a:rPr lang="de-CH" sz="2200" dirty="0" err="1"/>
              <a:t>disposition</a:t>
            </a:r>
            <a:r>
              <a:rPr lang="de-CH" sz="2200" dirty="0"/>
              <a:t> à </a:t>
            </a:r>
            <a:r>
              <a:rPr lang="de-CH" sz="2200" dirty="0" err="1"/>
              <a:t>température</a:t>
            </a:r>
            <a:r>
              <a:rPr lang="de-CH" sz="2200" dirty="0"/>
              <a:t> </a:t>
            </a:r>
            <a:r>
              <a:rPr lang="de-CH" sz="2200" dirty="0" err="1"/>
              <a:t>ambiante</a:t>
            </a:r>
            <a:r>
              <a:rPr lang="de-CH" sz="2200" dirty="0"/>
              <a:t>.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466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80" y="212706"/>
            <a:ext cx="10515600" cy="799997"/>
          </a:xfrm>
          <a:solidFill>
            <a:srgbClr val="FFC00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 err="1"/>
              <a:t>Rinçage</a:t>
            </a:r>
            <a:r>
              <a:rPr lang="en-US" b="1" dirty="0"/>
              <a:t> de </a:t>
            </a:r>
            <a:r>
              <a:rPr lang="en-US" b="1" dirty="0" err="1"/>
              <a:t>dépollution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4" y="1150374"/>
            <a:ext cx="9492818" cy="5580566"/>
          </a:xfrm>
        </p:spPr>
      </p:pic>
      <p:cxnSp>
        <p:nvCxnSpPr>
          <p:cNvPr id="6" name="Gerade Verbindung mit Pfeil 5"/>
          <p:cNvCxnSpPr/>
          <p:nvPr/>
        </p:nvCxnSpPr>
        <p:spPr>
          <a:xfrm>
            <a:off x="1498294" y="5585552"/>
            <a:ext cx="870333" cy="396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14002">
            <a:off x="8435183" y="5589653"/>
            <a:ext cx="1538028" cy="77887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5939" y="3536211"/>
            <a:ext cx="951058" cy="7982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31" y="5598154"/>
            <a:ext cx="951058" cy="4816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SBM-Weiterbildungskurs 2016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CH" b="1" dirty="0"/>
              <a:t>Les </a:t>
            </a:r>
            <a:r>
              <a:rPr lang="de-CH" b="1" dirty="0" err="1"/>
              <a:t>inspecteurs</a:t>
            </a:r>
            <a:r>
              <a:rPr lang="de-CH" b="1" dirty="0"/>
              <a:t> des </a:t>
            </a:r>
            <a:r>
              <a:rPr lang="de-CH" b="1" dirty="0" err="1"/>
              <a:t>eaux</a:t>
            </a:r>
            <a:r>
              <a:rPr lang="de-CH" b="1" dirty="0"/>
              <a:t> </a:t>
            </a:r>
            <a:r>
              <a:rPr lang="de-CH" b="1" dirty="0" err="1"/>
              <a:t>vérifient</a:t>
            </a:r>
            <a:r>
              <a:rPr lang="de-CH" b="1" dirty="0"/>
              <a:t>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CH" sz="2400" dirty="0"/>
          </a:p>
          <a:p>
            <a:r>
              <a:rPr lang="de-CH" sz="2400" dirty="0" err="1"/>
              <a:t>Que</a:t>
            </a:r>
            <a:r>
              <a:rPr lang="de-CH" sz="2400" dirty="0"/>
              <a:t> </a:t>
            </a:r>
            <a:r>
              <a:rPr lang="de-CH" sz="2400" dirty="0" err="1"/>
              <a:t>l’analyse</a:t>
            </a:r>
            <a:r>
              <a:rPr lang="de-CH" sz="2400" dirty="0"/>
              <a:t> des </a:t>
            </a:r>
            <a:r>
              <a:rPr lang="de-CH" sz="2400" dirty="0" err="1"/>
              <a:t>risques</a:t>
            </a:r>
            <a:r>
              <a:rPr lang="de-CH" sz="2400" dirty="0"/>
              <a:t> </a:t>
            </a:r>
            <a:r>
              <a:rPr lang="de-CH" sz="2400" dirty="0" err="1"/>
              <a:t>tienne</a:t>
            </a:r>
            <a:r>
              <a:rPr lang="de-CH" sz="2400" dirty="0"/>
              <a:t> </a:t>
            </a:r>
            <a:r>
              <a:rPr lang="de-CH" sz="2400" dirty="0" err="1"/>
              <a:t>aussi</a:t>
            </a:r>
            <a:r>
              <a:rPr lang="de-CH" sz="2400" dirty="0"/>
              <a:t> </a:t>
            </a:r>
            <a:r>
              <a:rPr lang="de-CH" sz="2400" dirty="0" err="1"/>
              <a:t>compte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r>
              <a:rPr lang="de-CH" sz="2400" dirty="0"/>
              <a:t> de </a:t>
            </a:r>
            <a:r>
              <a:rPr lang="de-CH" sz="2400" dirty="0" err="1"/>
              <a:t>distribution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</a:t>
            </a:r>
            <a:r>
              <a:rPr lang="de-CH" sz="2400" dirty="0" err="1"/>
              <a:t>son</a:t>
            </a:r>
            <a:r>
              <a:rPr lang="de-CH" sz="2400" dirty="0"/>
              <a:t> </a:t>
            </a:r>
            <a:r>
              <a:rPr lang="de-CH" sz="2400" dirty="0" err="1"/>
              <a:t>ensemble</a:t>
            </a:r>
            <a:r>
              <a:rPr lang="de-CH" sz="2400" dirty="0"/>
              <a:t>! </a:t>
            </a:r>
          </a:p>
          <a:p>
            <a:r>
              <a:rPr lang="de-CH" sz="2400" dirty="0" err="1"/>
              <a:t>Que</a:t>
            </a:r>
            <a:r>
              <a:rPr lang="de-CH" sz="2400" dirty="0"/>
              <a:t> les </a:t>
            </a:r>
            <a:r>
              <a:rPr lang="de-CH" sz="2400" dirty="0" err="1"/>
              <a:t>programmes</a:t>
            </a:r>
            <a:r>
              <a:rPr lang="de-CH" sz="2400" dirty="0"/>
              <a:t> de </a:t>
            </a:r>
            <a:r>
              <a:rPr lang="de-CH" sz="2400" dirty="0" err="1"/>
              <a:t>rinçage</a:t>
            </a:r>
            <a:r>
              <a:rPr lang="de-CH" sz="2400" dirty="0"/>
              <a:t> </a:t>
            </a:r>
            <a:r>
              <a:rPr lang="de-CH" sz="2400" dirty="0" err="1"/>
              <a:t>soient</a:t>
            </a:r>
            <a:r>
              <a:rPr lang="de-CH" sz="2400" dirty="0"/>
              <a:t> </a:t>
            </a:r>
            <a:r>
              <a:rPr lang="de-CH" sz="2400" dirty="0" err="1"/>
              <a:t>préparés</a:t>
            </a:r>
            <a:r>
              <a:rPr lang="de-CH" sz="2400" dirty="0"/>
              <a:t>, à jour et </a:t>
            </a:r>
            <a:r>
              <a:rPr lang="de-CH" sz="2400" dirty="0" err="1"/>
              <a:t>ajustés</a:t>
            </a:r>
            <a:r>
              <a:rPr lang="de-CH" sz="2400" dirty="0"/>
              <a:t> à </a:t>
            </a:r>
            <a:r>
              <a:rPr lang="de-CH" sz="2400" dirty="0" err="1"/>
              <a:t>l’exploitation</a:t>
            </a:r>
            <a:r>
              <a:rPr lang="de-CH" sz="2400" dirty="0"/>
              <a:t>!</a:t>
            </a:r>
          </a:p>
          <a:p>
            <a:r>
              <a:rPr lang="de-CH" sz="2400" dirty="0" err="1"/>
              <a:t>Que</a:t>
            </a:r>
            <a:r>
              <a:rPr lang="de-CH" sz="2400" dirty="0"/>
              <a:t> le plan de </a:t>
            </a:r>
            <a:r>
              <a:rPr lang="de-CH" sz="2400" dirty="0" err="1"/>
              <a:t>réseau</a:t>
            </a:r>
            <a:r>
              <a:rPr lang="de-CH" sz="2400" dirty="0"/>
              <a:t> et de </a:t>
            </a:r>
            <a:r>
              <a:rPr lang="de-CH" sz="2400" dirty="0" err="1"/>
              <a:t>prélèvement</a:t>
            </a:r>
            <a:r>
              <a:rPr lang="de-CH" sz="2400" dirty="0"/>
              <a:t> </a:t>
            </a:r>
            <a:r>
              <a:rPr lang="de-CH" sz="2400" dirty="0" err="1"/>
              <a:t>indique</a:t>
            </a:r>
            <a:r>
              <a:rPr lang="de-CH" sz="2400" dirty="0"/>
              <a:t> les </a:t>
            </a:r>
            <a:r>
              <a:rPr lang="de-CH" sz="2400" dirty="0" err="1"/>
              <a:t>points</a:t>
            </a:r>
            <a:r>
              <a:rPr lang="de-CH" sz="2400" dirty="0"/>
              <a:t> </a:t>
            </a:r>
            <a:r>
              <a:rPr lang="de-CH" sz="2400" dirty="0" err="1"/>
              <a:t>où</a:t>
            </a:r>
            <a:r>
              <a:rPr lang="de-CH" sz="2400" dirty="0"/>
              <a:t> </a:t>
            </a:r>
            <a:r>
              <a:rPr lang="de-CH" sz="2400" dirty="0" err="1"/>
              <a:t>l’intervention</a:t>
            </a:r>
            <a:r>
              <a:rPr lang="de-CH" sz="2400" dirty="0"/>
              <a:t> </a:t>
            </a:r>
            <a:r>
              <a:rPr lang="de-CH" sz="2400" dirty="0" err="1"/>
              <a:t>doit</a:t>
            </a:r>
            <a:r>
              <a:rPr lang="de-CH" sz="2400" dirty="0"/>
              <a:t> </a:t>
            </a:r>
            <a:r>
              <a:rPr lang="de-CH" sz="2400" dirty="0" err="1"/>
              <a:t>être</a:t>
            </a:r>
            <a:r>
              <a:rPr lang="de-CH" sz="2400" dirty="0"/>
              <a:t> </a:t>
            </a:r>
            <a:r>
              <a:rPr lang="de-CH" sz="2400" dirty="0" err="1"/>
              <a:t>déclenchée</a:t>
            </a:r>
            <a:r>
              <a:rPr lang="de-CH" sz="2400" dirty="0"/>
              <a:t> </a:t>
            </a:r>
            <a:r>
              <a:rPr lang="de-CH" sz="2400" dirty="0" err="1"/>
              <a:t>dès</a:t>
            </a:r>
            <a:r>
              <a:rPr lang="de-CH" sz="2400" dirty="0"/>
              <a:t> </a:t>
            </a:r>
            <a:r>
              <a:rPr lang="de-CH" sz="2400" dirty="0" err="1"/>
              <a:t>réception</a:t>
            </a:r>
            <a:r>
              <a:rPr lang="de-CH" sz="2400" dirty="0"/>
              <a:t> des </a:t>
            </a:r>
            <a:r>
              <a:rPr lang="de-CH" sz="2400" dirty="0" err="1"/>
              <a:t>résultats</a:t>
            </a:r>
            <a:r>
              <a:rPr lang="de-CH" sz="2400" dirty="0"/>
              <a:t> (les </a:t>
            </a:r>
            <a:r>
              <a:rPr lang="de-CH" sz="2400" dirty="0" err="1"/>
              <a:t>prélèvements</a:t>
            </a:r>
            <a:r>
              <a:rPr lang="de-CH" sz="2400" dirty="0"/>
              <a:t> </a:t>
            </a:r>
            <a:r>
              <a:rPr lang="de-CH" sz="2400" dirty="0" err="1"/>
              <a:t>après</a:t>
            </a:r>
            <a:r>
              <a:rPr lang="de-CH" sz="2400" dirty="0"/>
              <a:t> </a:t>
            </a:r>
            <a:r>
              <a:rPr lang="de-CH" sz="2400" dirty="0" err="1"/>
              <a:t>coup</a:t>
            </a:r>
            <a:r>
              <a:rPr lang="de-CH" sz="2400" dirty="0"/>
              <a:t> ne </a:t>
            </a:r>
            <a:r>
              <a:rPr lang="de-CH" sz="2400" dirty="0" err="1"/>
              <a:t>sont</a:t>
            </a:r>
            <a:r>
              <a:rPr lang="de-CH" sz="2400" dirty="0"/>
              <a:t> </a:t>
            </a:r>
            <a:r>
              <a:rPr lang="de-CH" sz="2400" dirty="0" err="1"/>
              <a:t>pas</a:t>
            </a:r>
            <a:r>
              <a:rPr lang="de-CH" sz="2400" dirty="0"/>
              <a:t> </a:t>
            </a:r>
            <a:r>
              <a:rPr lang="de-CH" sz="2400" dirty="0" err="1"/>
              <a:t>efficaces</a:t>
            </a:r>
            <a:r>
              <a:rPr lang="de-CH" sz="2400" dirty="0"/>
              <a:t>)! </a:t>
            </a:r>
          </a:p>
          <a:p>
            <a:r>
              <a:rPr lang="de-CH" sz="2400" dirty="0" err="1"/>
              <a:t>Que</a:t>
            </a:r>
            <a:r>
              <a:rPr lang="de-CH" sz="2400" dirty="0"/>
              <a:t> les </a:t>
            </a:r>
            <a:r>
              <a:rPr lang="de-CH" sz="2400" dirty="0" err="1"/>
              <a:t>programmes</a:t>
            </a:r>
            <a:r>
              <a:rPr lang="de-CH" sz="2400" dirty="0"/>
              <a:t> de </a:t>
            </a:r>
            <a:r>
              <a:rPr lang="de-CH" sz="2400" dirty="0" err="1"/>
              <a:t>rinçage</a:t>
            </a:r>
            <a:r>
              <a:rPr lang="de-CH" sz="2400" dirty="0"/>
              <a:t> (1, 2 </a:t>
            </a:r>
            <a:r>
              <a:rPr lang="de-CH" sz="2400" dirty="0" err="1"/>
              <a:t>ou</a:t>
            </a:r>
            <a:r>
              <a:rPr lang="de-CH" sz="2400" dirty="0"/>
              <a:t> 3) </a:t>
            </a:r>
            <a:r>
              <a:rPr lang="de-CH" sz="2400" dirty="0" err="1"/>
              <a:t>soient</a:t>
            </a:r>
            <a:r>
              <a:rPr lang="de-CH" sz="2400" dirty="0"/>
              <a:t> </a:t>
            </a:r>
            <a:r>
              <a:rPr lang="de-CH" sz="2400" dirty="0" err="1"/>
              <a:t>documentés</a:t>
            </a:r>
            <a:r>
              <a:rPr lang="de-CH" sz="2400" dirty="0"/>
              <a:t>.</a:t>
            </a:r>
          </a:p>
          <a:p>
            <a:r>
              <a:rPr lang="de-CH" sz="2400" dirty="0" err="1"/>
              <a:t>Que</a:t>
            </a:r>
            <a:r>
              <a:rPr lang="de-CH" sz="2400" dirty="0"/>
              <a:t> la </a:t>
            </a:r>
            <a:r>
              <a:rPr lang="de-CH" sz="2400" dirty="0" err="1"/>
              <a:t>communication</a:t>
            </a:r>
            <a:r>
              <a:rPr lang="de-CH" sz="2400" dirty="0"/>
              <a:t> </a:t>
            </a:r>
            <a:r>
              <a:rPr lang="de-CH" sz="2400" dirty="0" err="1"/>
              <a:t>fonctionne</a:t>
            </a:r>
            <a:r>
              <a:rPr lang="de-CH" sz="2400" dirty="0"/>
              <a:t> </a:t>
            </a:r>
            <a:r>
              <a:rPr lang="de-CH" sz="2400" dirty="0" err="1"/>
              <a:t>bien</a:t>
            </a:r>
            <a:r>
              <a:rPr lang="de-CH" sz="2400" dirty="0"/>
              <a:t> entre les </a:t>
            </a:r>
            <a:r>
              <a:rPr lang="de-CH" sz="2400" dirty="0" err="1"/>
              <a:t>membres</a:t>
            </a:r>
            <a:r>
              <a:rPr lang="de-CH" sz="2400" dirty="0"/>
              <a:t> du </a:t>
            </a:r>
            <a:r>
              <a:rPr lang="de-CH" sz="2400" dirty="0" err="1"/>
              <a:t>syndicat</a:t>
            </a:r>
            <a:r>
              <a:rPr lang="de-CH" sz="2400" dirty="0"/>
              <a:t> des </a:t>
            </a:r>
            <a:r>
              <a:rPr lang="de-CH" sz="2400" dirty="0" err="1"/>
              <a:t>eaux</a:t>
            </a:r>
            <a:r>
              <a:rPr lang="de-CH" sz="2400" dirty="0">
                <a:solidFill>
                  <a:srgbClr val="FF0000"/>
                </a:solidFill>
              </a:rPr>
              <a:t>.</a:t>
            </a:r>
          </a:p>
          <a:p>
            <a:r>
              <a:rPr lang="de-CH" sz="2400" dirty="0" err="1"/>
              <a:t>Que</a:t>
            </a:r>
            <a:r>
              <a:rPr lang="de-CH" sz="2400" dirty="0"/>
              <a:t> les </a:t>
            </a:r>
            <a:r>
              <a:rPr lang="de-CH" sz="2400" dirty="0" err="1"/>
              <a:t>contaminations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r>
              <a:rPr lang="de-CH" sz="2400" dirty="0"/>
              <a:t> par des </a:t>
            </a:r>
            <a:r>
              <a:rPr lang="de-CH" sz="2400" dirty="0" err="1"/>
              <a:t>germes</a:t>
            </a:r>
            <a:r>
              <a:rPr lang="de-CH" sz="2400" dirty="0"/>
              <a:t> </a:t>
            </a:r>
            <a:r>
              <a:rPr lang="de-CH" sz="2400" dirty="0" err="1"/>
              <a:t>soient</a:t>
            </a:r>
            <a:r>
              <a:rPr lang="de-CH" sz="2400" dirty="0"/>
              <a:t> </a:t>
            </a:r>
            <a:r>
              <a:rPr lang="de-CH" sz="2400" dirty="0" err="1"/>
              <a:t>déclarées</a:t>
            </a:r>
            <a:r>
              <a:rPr lang="de-CH" sz="2400" dirty="0"/>
              <a:t> en vertu de </a:t>
            </a:r>
            <a:r>
              <a:rPr lang="de-CH" sz="2400" dirty="0" err="1"/>
              <a:t>l’obligation</a:t>
            </a:r>
            <a:r>
              <a:rPr lang="de-CH" sz="2400" dirty="0"/>
              <a:t> </a:t>
            </a:r>
            <a:r>
              <a:rPr lang="de-CH" sz="2400" dirty="0" err="1"/>
              <a:t>d’annoncer</a:t>
            </a:r>
            <a:r>
              <a:rPr lang="de-CH" sz="2400" dirty="0"/>
              <a:t>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-8092"/>
            <a:ext cx="1695450" cy="67627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136818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defTabSz="358775"/>
            <a:r>
              <a:rPr lang="de-CH" b="1" dirty="0" err="1"/>
              <a:t>Conclusion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8147" cy="4351338"/>
          </a:xfrm>
        </p:spPr>
        <p:txBody>
          <a:bodyPr/>
          <a:lstStyle/>
          <a:p>
            <a:r>
              <a:rPr lang="de-CH" sz="3600" b="1" dirty="0" err="1"/>
              <a:t>Rincer</a:t>
            </a:r>
            <a:r>
              <a:rPr lang="de-CH" sz="3600" b="1" dirty="0"/>
              <a:t>, </a:t>
            </a:r>
            <a:r>
              <a:rPr lang="de-CH" sz="3600" b="1" dirty="0" err="1"/>
              <a:t>oui</a:t>
            </a:r>
            <a:r>
              <a:rPr lang="de-CH" sz="3600" b="1" dirty="0"/>
              <a:t> </a:t>
            </a:r>
            <a:r>
              <a:rPr lang="de-CH" sz="3600" b="1" dirty="0" err="1"/>
              <a:t>ou</a:t>
            </a:r>
            <a:r>
              <a:rPr lang="de-CH" sz="3600" b="1" dirty="0"/>
              <a:t> non?</a:t>
            </a:r>
          </a:p>
          <a:p>
            <a:endParaRPr lang="de-CH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Programme</a:t>
            </a:r>
            <a:r>
              <a:rPr lang="en-US" dirty="0"/>
              <a:t> de </a:t>
            </a:r>
            <a:r>
              <a:rPr lang="en-US" dirty="0" err="1"/>
              <a:t>rinçage</a:t>
            </a:r>
            <a:r>
              <a:rPr lang="en-US" dirty="0"/>
              <a:t> et plan de </a:t>
            </a:r>
            <a:r>
              <a:rPr lang="en-US" dirty="0" err="1"/>
              <a:t>prélèvement</a:t>
            </a:r>
            <a:r>
              <a:rPr lang="en-US" dirty="0"/>
              <a:t> </a:t>
            </a:r>
            <a:r>
              <a:rPr lang="en-US" dirty="0" err="1"/>
              <a:t>obligatoires</a:t>
            </a:r>
            <a:r>
              <a:rPr lang="en-US" dirty="0"/>
              <a:t>! 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CH" dirty="0"/>
              <a:t>Ne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rincer</a:t>
            </a:r>
            <a:r>
              <a:rPr lang="de-CH" dirty="0"/>
              <a:t> le </a:t>
            </a:r>
            <a:r>
              <a:rPr lang="de-CH" dirty="0" err="1"/>
              <a:t>réseau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ménager</a:t>
            </a:r>
            <a:r>
              <a:rPr lang="de-CH" dirty="0"/>
              <a:t> les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relève</a:t>
            </a:r>
            <a:r>
              <a:rPr lang="de-CH" dirty="0"/>
              <a:t> de la </a:t>
            </a:r>
            <a:r>
              <a:rPr lang="de-CH" dirty="0" err="1"/>
              <a:t>négligence</a:t>
            </a:r>
            <a:r>
              <a:rPr lang="de-CH" dirty="0"/>
              <a:t>!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doit</a:t>
            </a:r>
            <a:r>
              <a:rPr lang="de-CH" dirty="0"/>
              <a:t> </a:t>
            </a:r>
            <a:r>
              <a:rPr lang="de-CH" dirty="0" err="1"/>
              <a:t>couler</a:t>
            </a:r>
            <a:r>
              <a:rPr lang="de-CH" dirty="0"/>
              <a:t>. Le </a:t>
            </a:r>
            <a:r>
              <a:rPr lang="de-CH" dirty="0" err="1"/>
              <a:t>débit</a:t>
            </a:r>
            <a:r>
              <a:rPr lang="de-CH" dirty="0"/>
              <a:t> de </a:t>
            </a: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doit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suffisant</a:t>
            </a:r>
            <a:r>
              <a:rPr lang="de-CH" dirty="0"/>
              <a:t> partout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réseau</a:t>
            </a:r>
            <a:r>
              <a:rPr lang="de-CH" dirty="0"/>
              <a:t>!</a:t>
            </a:r>
          </a:p>
          <a:p>
            <a:pPr marL="0" lvl="1" indent="0">
              <a:spcBef>
                <a:spcPts val="1000"/>
              </a:spcBef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12" y="635922"/>
            <a:ext cx="2394001" cy="239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090889" y="1690688"/>
            <a:ext cx="7864475" cy="2793248"/>
            <a:chOff x="3537" y="7337"/>
            <a:chExt cx="12385" cy="43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5" y="11035"/>
              <a:ext cx="557" cy="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7337"/>
              <a:ext cx="3105" cy="3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15" y="-8092"/>
            <a:ext cx="1695450" cy="676275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18018" y="744467"/>
            <a:ext cx="2095837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sz="1000" b="1" dirty="0">
              <a:solidFill>
                <a:srgbClr val="92D050"/>
              </a:solidFill>
            </a:endParaRPr>
          </a:p>
          <a:p>
            <a:endParaRPr lang="fr-CH" sz="1000" b="1" dirty="0">
              <a:solidFill>
                <a:srgbClr val="92D050"/>
              </a:solidFill>
            </a:endParaRPr>
          </a:p>
          <a:p>
            <a:r>
              <a:rPr lang="fr-CH" sz="9000" b="1" dirty="0">
                <a:solidFill>
                  <a:srgbClr val="92D050"/>
                </a:solidFill>
              </a:rPr>
              <a:t>OUI</a:t>
            </a:r>
          </a:p>
          <a:p>
            <a:endParaRPr lang="fr-CH" sz="1000" b="1" dirty="0">
              <a:solidFill>
                <a:srgbClr val="92D050"/>
              </a:solidFill>
            </a:endParaRPr>
          </a:p>
          <a:p>
            <a:endParaRPr lang="fr-CH" sz="1000" b="1" dirty="0">
              <a:solidFill>
                <a:srgbClr val="92D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01239" y="2540899"/>
            <a:ext cx="306688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6"/>
                </a:solidFill>
              </a:rPr>
              <a:t>Mais… </a:t>
            </a:r>
            <a:r>
              <a:rPr lang="de-CH" dirty="0" err="1">
                <a:solidFill>
                  <a:schemeClr val="accent6"/>
                </a:solidFill>
              </a:rPr>
              <a:t>dans</a:t>
            </a:r>
            <a:r>
              <a:rPr lang="de-CH" dirty="0">
                <a:solidFill>
                  <a:schemeClr val="accent6"/>
                </a:solidFill>
              </a:rPr>
              <a:t> les </a:t>
            </a:r>
            <a:r>
              <a:rPr lang="de-CH" dirty="0" err="1">
                <a:solidFill>
                  <a:schemeClr val="accent6"/>
                </a:solidFill>
              </a:rPr>
              <a:t>règles</a:t>
            </a:r>
            <a:r>
              <a:rPr lang="de-CH" dirty="0">
                <a:solidFill>
                  <a:schemeClr val="accent6"/>
                </a:solidFill>
              </a:rPr>
              <a:t> de </a:t>
            </a:r>
            <a:r>
              <a:rPr lang="de-CH" dirty="0" err="1">
                <a:solidFill>
                  <a:schemeClr val="accent6"/>
                </a:solidFill>
              </a:rPr>
              <a:t>l’art</a:t>
            </a:r>
            <a:r>
              <a:rPr lang="de-CH" dirty="0">
                <a:solidFill>
                  <a:schemeClr val="accent6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093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497" y="361335"/>
            <a:ext cx="10014462" cy="13255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CH" b="1" dirty="0"/>
              <a:t>Formation </a:t>
            </a:r>
            <a:r>
              <a:rPr lang="de-CH" b="1" dirty="0" err="1"/>
              <a:t>continue</a:t>
            </a:r>
            <a:r>
              <a:rPr lang="de-CH" b="1" dirty="0"/>
              <a:t> des </a:t>
            </a:r>
            <a:r>
              <a:rPr lang="de-CH" b="1" dirty="0" err="1"/>
              <a:t>fontainiers</a:t>
            </a:r>
            <a:r>
              <a:rPr lang="de-CH" b="1" dirty="0"/>
              <a:t>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808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CH" sz="4400" dirty="0" err="1"/>
              <a:t>Rincer</a:t>
            </a:r>
            <a:r>
              <a:rPr lang="de-CH" sz="4400" dirty="0"/>
              <a:t>, </a:t>
            </a:r>
            <a:r>
              <a:rPr lang="de-CH" sz="4400" dirty="0" err="1"/>
              <a:t>oui</a:t>
            </a:r>
            <a:r>
              <a:rPr lang="de-CH" sz="4400" dirty="0"/>
              <a:t> </a:t>
            </a:r>
            <a:r>
              <a:rPr lang="de-CH" sz="4400" dirty="0" err="1"/>
              <a:t>ou</a:t>
            </a:r>
            <a:r>
              <a:rPr lang="de-CH" sz="4400" dirty="0"/>
              <a:t> non?</a:t>
            </a:r>
          </a:p>
          <a:p>
            <a:pPr marL="2060575" lvl="3" indent="-265113"/>
            <a:r>
              <a:rPr lang="de-CH" sz="3200" b="1" dirty="0"/>
              <a:t>Si </a:t>
            </a:r>
            <a:r>
              <a:rPr lang="de-CH" sz="3200" b="1" dirty="0" err="1"/>
              <a:t>oui</a:t>
            </a:r>
            <a:r>
              <a:rPr lang="de-CH" sz="3200" b="1" dirty="0"/>
              <a:t>,</a:t>
            </a:r>
          </a:p>
          <a:p>
            <a:pPr marL="2693988" lvl="5" indent="0" defTabSz="898525">
              <a:tabLst>
                <a:tab pos="3492500" algn="l"/>
              </a:tabLst>
            </a:pPr>
            <a:r>
              <a:rPr lang="de-CH" sz="3200" b="1" dirty="0"/>
              <a:t>  </a:t>
            </a:r>
            <a:r>
              <a:rPr lang="de-CH" sz="3200" b="1" dirty="0" err="1"/>
              <a:t>dans</a:t>
            </a:r>
            <a:r>
              <a:rPr lang="de-CH" sz="3200" b="1" dirty="0"/>
              <a:t> les </a:t>
            </a:r>
            <a:r>
              <a:rPr lang="de-CH" sz="3200" b="1" dirty="0" err="1"/>
              <a:t>règles</a:t>
            </a:r>
            <a:r>
              <a:rPr lang="de-CH" sz="3200" b="1" dirty="0"/>
              <a:t> de </a:t>
            </a:r>
            <a:r>
              <a:rPr lang="de-CH" sz="3200" b="1" dirty="0" err="1"/>
              <a:t>l’art</a:t>
            </a:r>
            <a:r>
              <a:rPr lang="de-CH" sz="3200" b="1" dirty="0"/>
              <a:t>!</a:t>
            </a:r>
          </a:p>
          <a:p>
            <a:pPr marL="3949700" lvl="8" indent="265113"/>
            <a:r>
              <a:rPr lang="de-CH" sz="3200" b="1" dirty="0"/>
              <a:t> </a:t>
            </a:r>
            <a:r>
              <a:rPr lang="de-CH" sz="3200" b="1" dirty="0" err="1"/>
              <a:t>Que</a:t>
            </a:r>
            <a:r>
              <a:rPr lang="de-CH" sz="3200" b="1" dirty="0"/>
              <a:t> </a:t>
            </a:r>
            <a:r>
              <a:rPr lang="de-CH" sz="3200" b="1" dirty="0" err="1"/>
              <a:t>signifie</a:t>
            </a:r>
            <a:r>
              <a:rPr lang="de-CH" sz="3200" b="1" dirty="0"/>
              <a:t> «</a:t>
            </a:r>
            <a:r>
              <a:rPr lang="de-CH" sz="3200" b="1" dirty="0" err="1"/>
              <a:t>dans</a:t>
            </a:r>
            <a:r>
              <a:rPr lang="de-CH" sz="3200" b="1" dirty="0"/>
              <a:t> les </a:t>
            </a:r>
            <a:r>
              <a:rPr lang="de-CH" sz="3200" b="1" dirty="0" err="1"/>
              <a:t>règles</a:t>
            </a:r>
            <a:r>
              <a:rPr lang="de-CH" sz="3200" b="1" dirty="0"/>
              <a:t> de </a:t>
            </a:r>
            <a:r>
              <a:rPr lang="de-CH" sz="3200" b="1" dirty="0" err="1"/>
              <a:t>l’art</a:t>
            </a:r>
            <a:r>
              <a:rPr lang="de-CH" sz="3200" b="1" dirty="0"/>
              <a:t>»?</a:t>
            </a:r>
          </a:p>
          <a:p>
            <a:pPr marL="0" indent="0">
              <a:buNone/>
            </a:pPr>
            <a:endParaRPr lang="de-CH" sz="3200" b="1" dirty="0"/>
          </a:p>
          <a:p>
            <a:pPr marL="2060575" lvl="3" indent="-265113"/>
            <a:r>
              <a:rPr lang="de-CH" sz="3200" b="1" dirty="0" err="1"/>
              <a:t>Quels</a:t>
            </a:r>
            <a:r>
              <a:rPr lang="de-CH" sz="3200" b="1" dirty="0"/>
              <a:t> </a:t>
            </a:r>
            <a:r>
              <a:rPr lang="de-CH" sz="3200" b="1" dirty="0" err="1"/>
              <a:t>sont</a:t>
            </a:r>
            <a:r>
              <a:rPr lang="de-CH" sz="3200" b="1" dirty="0"/>
              <a:t> les </a:t>
            </a:r>
            <a:r>
              <a:rPr lang="de-CH" sz="3200" b="1" dirty="0" err="1"/>
              <a:t>impératifs</a:t>
            </a:r>
            <a:r>
              <a:rPr lang="de-CH" sz="3200" b="1" dirty="0"/>
              <a:t> de </a:t>
            </a:r>
            <a:r>
              <a:rPr lang="de-CH" sz="3200" b="1" dirty="0" err="1"/>
              <a:t>l’assurance-qualité</a:t>
            </a:r>
            <a:r>
              <a:rPr lang="de-CH" sz="3200" b="1" dirty="0"/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9057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Merci de </a:t>
            </a:r>
            <a:r>
              <a:rPr lang="de-CH" b="1" dirty="0" err="1"/>
              <a:t>votre</a:t>
            </a:r>
            <a:r>
              <a:rPr lang="de-CH" b="1" dirty="0"/>
              <a:t> </a:t>
            </a:r>
            <a:r>
              <a:rPr lang="de-CH" b="1" dirty="0" err="1"/>
              <a:t>attention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5235808"/>
          </a:xfrm>
        </p:spPr>
        <p:txBody>
          <a:bodyPr/>
          <a:lstStyle/>
          <a:p>
            <a:pPr algn="ctr"/>
            <a:r>
              <a:rPr lang="de-CH" sz="5400" b="1" dirty="0" err="1">
                <a:latin typeface="Script MT Bold" panose="03040602040607080904" pitchFamily="66" charset="0"/>
              </a:rPr>
              <a:t>Faites</a:t>
            </a:r>
            <a:r>
              <a:rPr lang="de-CH" sz="5400" b="1" dirty="0">
                <a:latin typeface="Script MT Bold" panose="03040602040607080904" pitchFamily="66" charset="0"/>
              </a:rPr>
              <a:t> </a:t>
            </a:r>
            <a:r>
              <a:rPr lang="de-CH" sz="5400" b="1" dirty="0" err="1">
                <a:latin typeface="Script MT Bold" panose="03040602040607080904" pitchFamily="66" charset="0"/>
              </a:rPr>
              <a:t>comme</a:t>
            </a:r>
            <a:r>
              <a:rPr lang="de-CH" sz="5400" b="1" dirty="0">
                <a:latin typeface="Script MT Bold" panose="03040602040607080904" pitchFamily="66" charset="0"/>
              </a:rPr>
              <a:t> </a:t>
            </a:r>
            <a:r>
              <a:rPr lang="de-CH" sz="5400" b="1" dirty="0" err="1">
                <a:latin typeface="Script MT Bold" panose="03040602040607080904" pitchFamily="66" charset="0"/>
              </a:rPr>
              <a:t>l’eau</a:t>
            </a:r>
            <a:r>
              <a:rPr lang="de-CH" sz="5400" b="1" dirty="0">
                <a:latin typeface="Script MT Bold" panose="03040602040607080904" pitchFamily="66" charset="0"/>
              </a:rPr>
              <a:t>: </a:t>
            </a:r>
            <a:r>
              <a:rPr lang="de-CH" sz="5400" b="1">
                <a:latin typeface="Script MT Bold" panose="03040602040607080904" pitchFamily="66" charset="0"/>
              </a:rPr>
              <a:t>bougez! </a:t>
            </a:r>
            <a:endParaRPr lang="de-CH" sz="5400" b="1" dirty="0">
              <a:latin typeface="Script MT Bold" panose="03040602040607080904" pitchFamily="66" charset="0"/>
            </a:endParaRPr>
          </a:p>
          <a:p>
            <a:pPr marL="2152650" indent="0">
              <a:spcBef>
                <a:spcPts val="1800"/>
              </a:spcBef>
              <a:buNone/>
            </a:pPr>
            <a:r>
              <a:rPr lang="de-CH" sz="2400" dirty="0"/>
              <a:t>        </a:t>
            </a:r>
            <a:r>
              <a:rPr lang="de-CH" sz="2400" dirty="0" err="1"/>
              <a:t>Adressez-vous</a:t>
            </a:r>
            <a:r>
              <a:rPr lang="de-CH" sz="2400" dirty="0"/>
              <a:t> à </a:t>
            </a:r>
            <a:r>
              <a:rPr lang="de-CH" sz="2400" dirty="0" err="1"/>
              <a:t>votre</a:t>
            </a:r>
            <a:r>
              <a:rPr lang="de-CH" sz="2400" dirty="0"/>
              <a:t> </a:t>
            </a:r>
            <a:r>
              <a:rPr lang="de-CH" sz="2400" dirty="0" err="1"/>
              <a:t>inspecteur</a:t>
            </a:r>
            <a:r>
              <a:rPr lang="de-CH" sz="2400" dirty="0"/>
              <a:t> des </a:t>
            </a:r>
            <a:r>
              <a:rPr lang="de-CH" sz="2400" dirty="0" err="1"/>
              <a:t>eaux</a:t>
            </a:r>
            <a:r>
              <a:rPr lang="de-CH" sz="2400" dirty="0"/>
              <a:t>. 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79" y="2192941"/>
            <a:ext cx="7016791" cy="59452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398627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/>
              <a:t>Spülen ja oder nein?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03929"/>
            <a:ext cx="10515600" cy="4073034"/>
          </a:xfrm>
          <a:noFill/>
        </p:spPr>
        <p:txBody>
          <a:bodyPr>
            <a:normAutofit/>
          </a:bodyPr>
          <a:lstStyle/>
          <a:p>
            <a:r>
              <a:rPr lang="de-CH" b="1" dirty="0"/>
              <a:t>Spülen ist immer gut</a:t>
            </a:r>
          </a:p>
          <a:p>
            <a:endParaRPr lang="de-CH" b="1" dirty="0"/>
          </a:p>
          <a:p>
            <a:r>
              <a:rPr lang="de-CH" b="1" dirty="0"/>
              <a:t>Spülen braucht einen Grund!</a:t>
            </a:r>
          </a:p>
          <a:p>
            <a:endParaRPr lang="de-CH" b="1" dirty="0"/>
          </a:p>
          <a:p>
            <a:r>
              <a:rPr lang="de-CH" b="1" dirty="0"/>
              <a:t>Spülen muss </a:t>
            </a:r>
            <a:r>
              <a:rPr lang="de-CH" b="1" dirty="0" err="1"/>
              <a:t>ZWECKmässig</a:t>
            </a:r>
            <a:r>
              <a:rPr lang="de-CH" b="1" dirty="0"/>
              <a:t> sein (sprich auf einen Zweck ausgerichtet)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1124793" y="1933996"/>
            <a:ext cx="3204446" cy="88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124793" y="1828800"/>
            <a:ext cx="3204446" cy="1076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3" y="10886"/>
            <a:ext cx="12195493" cy="6847114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26341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 err="1"/>
              <a:t>Motifs</a:t>
            </a:r>
            <a:r>
              <a:rPr lang="de-CH" b="1" dirty="0"/>
              <a:t> de </a:t>
            </a:r>
            <a:r>
              <a:rPr lang="de-CH" b="1" dirty="0" err="1"/>
              <a:t>rinçage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3536"/>
            <a:ext cx="10515600" cy="4283427"/>
          </a:xfrm>
          <a:noFill/>
        </p:spPr>
        <p:txBody>
          <a:bodyPr/>
          <a:lstStyle/>
          <a:p>
            <a:r>
              <a:rPr lang="de-CH" sz="2400" b="1" dirty="0"/>
              <a:t>Le </a:t>
            </a:r>
            <a:r>
              <a:rPr lang="de-CH" sz="2400" b="1" dirty="0" err="1"/>
              <a:t>rinçage</a:t>
            </a:r>
            <a:r>
              <a:rPr lang="de-CH" sz="2400" b="1" dirty="0"/>
              <a:t> </a:t>
            </a:r>
            <a:r>
              <a:rPr lang="de-CH" sz="2400" b="1" dirty="0" err="1"/>
              <a:t>permet</a:t>
            </a:r>
            <a:r>
              <a:rPr lang="de-CH" sz="2400" b="1" dirty="0"/>
              <a:t> de </a:t>
            </a:r>
            <a:r>
              <a:rPr lang="de-CH" sz="2400" b="1" dirty="0" err="1"/>
              <a:t>gérer</a:t>
            </a:r>
            <a:r>
              <a:rPr lang="de-CH" sz="2400" b="1" dirty="0"/>
              <a:t> les </a:t>
            </a:r>
            <a:r>
              <a:rPr lang="de-CH" sz="2400" b="1" dirty="0" err="1"/>
              <a:t>risques</a:t>
            </a:r>
            <a:r>
              <a:rPr lang="de-CH" sz="2400" b="1" dirty="0"/>
              <a:t> de </a:t>
            </a:r>
            <a:r>
              <a:rPr lang="de-CH" sz="2400" b="1" dirty="0" err="1"/>
              <a:t>détérioration</a:t>
            </a:r>
            <a:r>
              <a:rPr lang="de-CH" sz="2400" b="1" dirty="0"/>
              <a:t> de la </a:t>
            </a:r>
            <a:r>
              <a:rPr lang="de-CH" sz="2400" b="1" dirty="0" err="1"/>
              <a:t>qualité</a:t>
            </a:r>
            <a:r>
              <a:rPr lang="de-CH" sz="2400" b="1" dirty="0"/>
              <a:t> de </a:t>
            </a:r>
            <a:r>
              <a:rPr lang="de-CH" sz="2400" b="1" dirty="0" err="1"/>
              <a:t>l’eau</a:t>
            </a:r>
            <a:r>
              <a:rPr lang="de-CH" sz="2400" b="1" dirty="0"/>
              <a:t> </a:t>
            </a:r>
            <a:r>
              <a:rPr lang="de-CH" sz="2400" b="1" dirty="0" err="1"/>
              <a:t>dans</a:t>
            </a:r>
            <a:r>
              <a:rPr lang="de-CH" sz="2400" b="1" dirty="0"/>
              <a:t> le </a:t>
            </a:r>
            <a:r>
              <a:rPr lang="de-CH" sz="2400" b="1" dirty="0" err="1"/>
              <a:t>réseau</a:t>
            </a:r>
            <a:r>
              <a:rPr lang="de-CH" sz="2400" b="1" dirty="0"/>
              <a:t>.</a:t>
            </a:r>
          </a:p>
          <a:p>
            <a:endParaRPr lang="de-CH" sz="2400" b="1" dirty="0"/>
          </a:p>
          <a:p>
            <a:r>
              <a:rPr lang="de-CH" sz="2400" b="1" dirty="0"/>
              <a:t>Les </a:t>
            </a:r>
            <a:r>
              <a:rPr lang="de-CH" sz="2400" b="1" dirty="0" err="1"/>
              <a:t>motifs</a:t>
            </a:r>
            <a:r>
              <a:rPr lang="de-CH" sz="2400" b="1" dirty="0"/>
              <a:t> de </a:t>
            </a:r>
            <a:r>
              <a:rPr lang="de-CH" sz="2400" b="1" dirty="0" err="1"/>
              <a:t>rinçage</a:t>
            </a:r>
            <a:r>
              <a:rPr lang="de-CH" sz="2400" b="1" dirty="0"/>
              <a:t> </a:t>
            </a:r>
            <a:r>
              <a:rPr lang="de-CH" sz="2400" b="1" dirty="0" err="1"/>
              <a:t>dépendent</a:t>
            </a:r>
            <a:r>
              <a:rPr lang="de-CH" sz="2400" b="1" dirty="0"/>
              <a:t> </a:t>
            </a:r>
            <a:r>
              <a:rPr lang="de-CH" sz="2400" b="1" dirty="0" err="1"/>
              <a:t>donc</a:t>
            </a:r>
            <a:r>
              <a:rPr lang="de-CH" sz="2400" b="1" dirty="0"/>
              <a:t> de </a:t>
            </a:r>
            <a:r>
              <a:rPr lang="de-CH" sz="2400" b="1" dirty="0" err="1"/>
              <a:t>l’analyse</a:t>
            </a:r>
            <a:r>
              <a:rPr lang="de-CH" sz="2400" b="1" dirty="0"/>
              <a:t> des </a:t>
            </a:r>
            <a:r>
              <a:rPr lang="de-CH" sz="2400" b="1" dirty="0" err="1"/>
              <a:t>risques</a:t>
            </a:r>
            <a:r>
              <a:rPr lang="de-CH" sz="2400" b="1" dirty="0"/>
              <a:t>.</a:t>
            </a:r>
          </a:p>
          <a:p>
            <a:pPr marL="0" indent="0">
              <a:buNone/>
            </a:pPr>
            <a:endParaRPr lang="de-CH" sz="3200" b="1" dirty="0"/>
          </a:p>
          <a:p>
            <a:pPr marL="0" indent="0">
              <a:buNone/>
            </a:pPr>
            <a:endParaRPr lang="de-CH" sz="32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74" y="8529"/>
            <a:ext cx="1694835" cy="6767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429" y="3558380"/>
            <a:ext cx="2330797" cy="277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31900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30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affectant</a:t>
            </a:r>
            <a:r>
              <a:rPr lang="de-CH" b="1" dirty="0"/>
              <a:t> la </a:t>
            </a:r>
            <a:r>
              <a:rPr lang="de-CH" b="1" dirty="0" err="1"/>
              <a:t>distribution</a:t>
            </a:r>
            <a:r>
              <a:rPr lang="de-CH" b="1" dirty="0"/>
              <a:t> </a:t>
            </a:r>
            <a:r>
              <a:rPr lang="de-CH" b="1" dirty="0" err="1"/>
              <a:t>d’eau</a:t>
            </a:r>
            <a:br>
              <a:rPr lang="de-CH" b="1" dirty="0"/>
            </a:br>
            <a:r>
              <a:rPr lang="de-CH" b="1" dirty="0"/>
              <a:t>(</a:t>
            </a:r>
            <a:r>
              <a:rPr lang="de-CH" b="1" dirty="0" err="1"/>
              <a:t>récapitulation</a:t>
            </a:r>
            <a:r>
              <a:rPr lang="de-CH" b="1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3536"/>
            <a:ext cx="10515600" cy="4283427"/>
          </a:xfrm>
          <a:noFill/>
        </p:spPr>
        <p:txBody>
          <a:bodyPr/>
          <a:lstStyle/>
          <a:p>
            <a:endParaRPr lang="de-CH" sz="3200" b="1" dirty="0"/>
          </a:p>
          <a:p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335185" y="2490671"/>
            <a:ext cx="373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Pollution de </a:t>
            </a: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r>
              <a:rPr lang="de-CH" dirty="0"/>
              <a:t> par des </a:t>
            </a:r>
            <a:r>
              <a:rPr lang="de-CH" dirty="0" err="1"/>
              <a:t>agents</a:t>
            </a:r>
            <a:r>
              <a:rPr lang="de-CH" dirty="0"/>
              <a:t> </a:t>
            </a:r>
            <a:r>
              <a:rPr lang="de-CH" dirty="0" err="1"/>
              <a:t>pathogènes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prolifération</a:t>
            </a:r>
            <a:r>
              <a:rPr lang="de-CH" dirty="0"/>
              <a:t> non </a:t>
            </a:r>
            <a:r>
              <a:rPr lang="de-CH" dirty="0" err="1"/>
              <a:t>spécifique</a:t>
            </a:r>
            <a:r>
              <a:rPr lang="de-CH" dirty="0"/>
              <a:t> de </a:t>
            </a:r>
            <a:r>
              <a:rPr lang="de-CH" dirty="0" err="1"/>
              <a:t>germes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827" y="4481531"/>
            <a:ext cx="173169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Contamination</a:t>
            </a:r>
            <a:r>
              <a:rPr lang="de-CH" dirty="0"/>
              <a:t> par les </a:t>
            </a:r>
            <a:r>
              <a:rPr lang="de-CH" dirty="0" err="1"/>
              <a:t>germes</a:t>
            </a:r>
            <a:endParaRPr lang="de-CH" dirty="0"/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56449" y="4476538"/>
            <a:ext cx="1900278" cy="92333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Prolifération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des </a:t>
            </a:r>
            <a:r>
              <a:rPr lang="de-CH" dirty="0" err="1"/>
              <a:t>germes</a:t>
            </a:r>
            <a:endParaRPr lang="de-CH" dirty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804522" y="4476538"/>
            <a:ext cx="1760019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Mortalité</a:t>
            </a:r>
            <a:r>
              <a:rPr lang="de-CH" dirty="0"/>
              <a:t> / </a:t>
            </a:r>
            <a:r>
              <a:rPr lang="de-CH" dirty="0" err="1"/>
              <a:t>élimination</a:t>
            </a:r>
            <a:r>
              <a:rPr lang="de-CH" dirty="0"/>
              <a:t> </a:t>
            </a:r>
            <a:r>
              <a:rPr lang="de-CH" dirty="0" err="1"/>
              <a:t>insuffisante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800637" y="4476738"/>
            <a:ext cx="188679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Contamination</a:t>
            </a:r>
            <a:r>
              <a:rPr lang="de-CH" dirty="0"/>
              <a:t> par les </a:t>
            </a:r>
            <a:r>
              <a:rPr lang="de-CH" dirty="0" err="1"/>
              <a:t>substances</a:t>
            </a:r>
            <a:r>
              <a:rPr lang="de-CH" dirty="0"/>
              <a:t> </a:t>
            </a:r>
            <a:r>
              <a:rPr lang="de-CH" dirty="0" err="1"/>
              <a:t>étrangères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9798103" y="4481531"/>
            <a:ext cx="2226657" cy="92333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Formation de </a:t>
            </a:r>
            <a:r>
              <a:rPr lang="de-CH" dirty="0" err="1"/>
              <a:t>dérivés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le </a:t>
            </a:r>
            <a:r>
              <a:rPr lang="de-CH" dirty="0" err="1"/>
              <a:t>traitement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7687432" y="4476538"/>
            <a:ext cx="2110673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Elimination /</a:t>
            </a:r>
            <a:br>
              <a:rPr lang="de-CH" dirty="0"/>
            </a:br>
            <a:r>
              <a:rPr lang="de-CH" dirty="0" err="1"/>
              <a:t>dégradation</a:t>
            </a:r>
            <a:r>
              <a:rPr lang="de-CH" dirty="0"/>
              <a:t> </a:t>
            </a:r>
            <a:r>
              <a:rPr lang="de-CH" dirty="0" err="1"/>
              <a:t>insuffisante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888139" y="2122177"/>
            <a:ext cx="21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organiques</a:t>
            </a:r>
            <a:r>
              <a:rPr lang="de-CH" b="1" dirty="0"/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95641" y="2491509"/>
            <a:ext cx="275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Pollution de </a:t>
            </a: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r>
              <a:rPr lang="de-CH" dirty="0"/>
              <a:t> par des </a:t>
            </a:r>
            <a:r>
              <a:rPr lang="de-CH" dirty="0" err="1"/>
              <a:t>substances</a:t>
            </a:r>
            <a:r>
              <a:rPr lang="de-CH" dirty="0"/>
              <a:t> </a:t>
            </a:r>
            <a:r>
              <a:rPr lang="de-CH" dirty="0" err="1"/>
              <a:t>nocives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7419722" y="2102864"/>
            <a:ext cx="208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chimiques</a:t>
            </a:r>
            <a:r>
              <a:rPr lang="de-CH" b="1" dirty="0"/>
              <a:t>: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5599688" y="2013464"/>
            <a:ext cx="16185" cy="357813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671639" y="3665692"/>
            <a:ext cx="1917812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950893" y="3671086"/>
            <a:ext cx="0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 flipV="1">
            <a:off x="3282669" y="3665692"/>
            <a:ext cx="1588736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6392707" y="3599607"/>
            <a:ext cx="1917812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8671961" y="3605001"/>
            <a:ext cx="0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9003737" y="3599607"/>
            <a:ext cx="1588736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615" y="0"/>
            <a:ext cx="1695450" cy="676275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159774" y="63276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28901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30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affectant</a:t>
            </a:r>
            <a:r>
              <a:rPr lang="de-CH" b="1" dirty="0"/>
              <a:t> le </a:t>
            </a:r>
            <a:r>
              <a:rPr lang="de-CH" b="1" dirty="0" err="1"/>
              <a:t>réseau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3536"/>
            <a:ext cx="10515600" cy="4283427"/>
          </a:xfrm>
          <a:noFill/>
        </p:spPr>
        <p:txBody>
          <a:bodyPr/>
          <a:lstStyle/>
          <a:p>
            <a:endParaRPr lang="de-CH" sz="3200" b="1" dirty="0"/>
          </a:p>
          <a:p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472750" y="2490671"/>
            <a:ext cx="339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Présence</a:t>
            </a:r>
            <a:r>
              <a:rPr lang="de-CH" dirty="0"/>
              <a:t> </a:t>
            </a:r>
            <a:r>
              <a:rPr lang="de-CH" dirty="0" err="1"/>
              <a:t>d’agents</a:t>
            </a:r>
            <a:r>
              <a:rPr lang="de-CH" dirty="0"/>
              <a:t> </a:t>
            </a:r>
            <a:r>
              <a:rPr lang="de-CH" dirty="0" err="1"/>
              <a:t>pathogènes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prolifération</a:t>
            </a:r>
            <a:r>
              <a:rPr lang="de-CH" dirty="0"/>
              <a:t> non </a:t>
            </a:r>
            <a:r>
              <a:rPr lang="de-CH" dirty="0" err="1"/>
              <a:t>spécifique</a:t>
            </a:r>
            <a:r>
              <a:rPr lang="de-CH" dirty="0"/>
              <a:t> de </a:t>
            </a:r>
            <a:r>
              <a:rPr lang="de-CH" dirty="0" err="1"/>
              <a:t>germes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827" y="4481531"/>
            <a:ext cx="173169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Contamination</a:t>
            </a:r>
            <a:r>
              <a:rPr lang="de-CH" dirty="0"/>
              <a:t> par les </a:t>
            </a:r>
            <a:r>
              <a:rPr lang="de-CH" dirty="0" err="1"/>
              <a:t>germes</a:t>
            </a:r>
            <a:endParaRPr lang="de-CH" dirty="0"/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4541" y="4487951"/>
            <a:ext cx="1900278" cy="92333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Prolifération</a:t>
            </a:r>
            <a:endParaRPr lang="de-CH" dirty="0"/>
          </a:p>
          <a:p>
            <a:r>
              <a:rPr lang="de-CH" dirty="0"/>
              <a:t>des </a:t>
            </a:r>
            <a:r>
              <a:rPr lang="de-CH" dirty="0" err="1"/>
              <a:t>germes</a:t>
            </a:r>
            <a:endParaRPr lang="de-CH" dirty="0"/>
          </a:p>
          <a:p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800637" y="4476738"/>
            <a:ext cx="188679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Contamination</a:t>
            </a:r>
            <a:r>
              <a:rPr lang="de-CH" dirty="0"/>
              <a:t> par les </a:t>
            </a:r>
            <a:r>
              <a:rPr lang="de-CH" dirty="0" err="1"/>
              <a:t>substances</a:t>
            </a:r>
            <a:r>
              <a:rPr lang="de-CH" dirty="0"/>
              <a:t> </a:t>
            </a:r>
            <a:r>
              <a:rPr lang="de-CH" dirty="0" err="1"/>
              <a:t>étrangères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888139" y="2122177"/>
            <a:ext cx="21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organiques</a:t>
            </a:r>
            <a:r>
              <a:rPr lang="de-CH" b="1" dirty="0"/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95641" y="2491509"/>
            <a:ext cx="275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Pollution de </a:t>
            </a:r>
            <a:r>
              <a:rPr lang="de-CH" dirty="0" err="1"/>
              <a:t>l’eau</a:t>
            </a:r>
            <a:r>
              <a:rPr lang="de-CH" dirty="0"/>
              <a:t> </a:t>
            </a:r>
            <a:r>
              <a:rPr lang="de-CH" dirty="0" err="1"/>
              <a:t>potable</a:t>
            </a:r>
            <a:r>
              <a:rPr lang="de-CH" dirty="0"/>
              <a:t> par des </a:t>
            </a:r>
            <a:r>
              <a:rPr lang="de-CH" dirty="0" err="1"/>
              <a:t>substances</a:t>
            </a:r>
            <a:r>
              <a:rPr lang="de-CH" dirty="0"/>
              <a:t> </a:t>
            </a:r>
            <a:r>
              <a:rPr lang="de-CH" dirty="0" err="1"/>
              <a:t>nocives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7419722" y="2102864"/>
            <a:ext cx="208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chimiques</a:t>
            </a:r>
            <a:r>
              <a:rPr lang="de-CH" b="1" dirty="0"/>
              <a:t>: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5599688" y="2013464"/>
            <a:ext cx="16185" cy="357813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671639" y="3665692"/>
            <a:ext cx="1917812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 flipV="1">
            <a:off x="3282669" y="3665692"/>
            <a:ext cx="1588736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6392707" y="3599607"/>
            <a:ext cx="1917812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8671961" y="3605001"/>
            <a:ext cx="0" cy="655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687432" y="4476538"/>
            <a:ext cx="2110673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Elimination / </a:t>
            </a:r>
            <a:r>
              <a:rPr lang="de-CH" dirty="0" err="1"/>
              <a:t>dégradation</a:t>
            </a:r>
            <a:r>
              <a:rPr lang="de-CH" dirty="0"/>
              <a:t> </a:t>
            </a:r>
            <a:r>
              <a:rPr lang="de-CH" dirty="0" err="1"/>
              <a:t>insuffisante</a:t>
            </a:r>
            <a:endParaRPr lang="de-CH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615" y="0"/>
            <a:ext cx="1695450" cy="676275"/>
          </a:xfrm>
          <a:prstGeom prst="rect">
            <a:avLst/>
          </a:prstGeom>
        </p:spPr>
      </p:pic>
      <p:sp>
        <p:nvSpPr>
          <p:cNvPr id="19" name="Fußzeilenplatzhalter 4"/>
          <p:cNvSpPr txBox="1">
            <a:spLocks/>
          </p:cNvSpPr>
          <p:nvPr/>
        </p:nvSpPr>
        <p:spPr>
          <a:xfrm>
            <a:off x="159774" y="63276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23877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30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affectant</a:t>
            </a:r>
            <a:r>
              <a:rPr lang="de-CH" b="1" dirty="0"/>
              <a:t> le </a:t>
            </a:r>
            <a:r>
              <a:rPr lang="de-CH" b="1" dirty="0" err="1"/>
              <a:t>réseau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3536"/>
            <a:ext cx="10515600" cy="4283427"/>
          </a:xfrm>
          <a:noFill/>
        </p:spPr>
        <p:txBody>
          <a:bodyPr/>
          <a:lstStyle/>
          <a:p>
            <a:endParaRPr lang="de-CH" sz="3200" b="1" dirty="0"/>
          </a:p>
          <a:p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 rot="21188509">
            <a:off x="1284293" y="2980372"/>
            <a:ext cx="17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Stagnation</a:t>
            </a:r>
          </a:p>
        </p:txBody>
      </p:sp>
      <p:sp>
        <p:nvSpPr>
          <p:cNvPr id="7" name="Textfeld 6"/>
          <p:cNvSpPr txBox="1"/>
          <p:nvPr/>
        </p:nvSpPr>
        <p:spPr>
          <a:xfrm rot="298935">
            <a:off x="397029" y="3440042"/>
            <a:ext cx="173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Corrosion</a:t>
            </a:r>
            <a:endParaRPr lang="de-CH" sz="2400" dirty="0"/>
          </a:p>
        </p:txBody>
      </p:sp>
      <p:sp>
        <p:nvSpPr>
          <p:cNvPr id="8" name="Textfeld 7"/>
          <p:cNvSpPr txBox="1"/>
          <p:nvPr/>
        </p:nvSpPr>
        <p:spPr>
          <a:xfrm rot="21399541">
            <a:off x="6393463" y="3921279"/>
            <a:ext cx="515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Nutriments libérés </a:t>
            </a:r>
            <a:br>
              <a:rPr lang="fr-CH" sz="2400" dirty="0"/>
            </a:br>
            <a:r>
              <a:rPr lang="fr-CH" sz="2400" dirty="0"/>
              <a:t>par des matériaux inadéquats</a:t>
            </a:r>
            <a:endParaRPr lang="de-CH" sz="2400" dirty="0"/>
          </a:p>
        </p:txBody>
      </p:sp>
      <p:sp>
        <p:nvSpPr>
          <p:cNvPr id="10" name="Textfeld 9"/>
          <p:cNvSpPr txBox="1"/>
          <p:nvPr/>
        </p:nvSpPr>
        <p:spPr>
          <a:xfrm rot="314055">
            <a:off x="5886723" y="3134886"/>
            <a:ext cx="562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Retours</a:t>
            </a:r>
            <a:r>
              <a:rPr lang="de-CH" sz="2400" dirty="0"/>
              <a:t> (</a:t>
            </a:r>
            <a:r>
              <a:rPr lang="de-CH" sz="2400" dirty="0" err="1"/>
              <a:t>contre</a:t>
            </a:r>
            <a:r>
              <a:rPr lang="de-CH" sz="2400" dirty="0"/>
              <a:t>-pression </a:t>
            </a:r>
            <a:r>
              <a:rPr lang="de-CH" sz="2400" dirty="0" err="1"/>
              <a:t>ou</a:t>
            </a:r>
            <a:r>
              <a:rPr lang="de-CH" sz="2400" dirty="0"/>
              <a:t> </a:t>
            </a:r>
            <a:r>
              <a:rPr lang="de-CH" sz="2400" dirty="0" err="1"/>
              <a:t>siphonage</a:t>
            </a:r>
            <a:r>
              <a:rPr lang="de-CH" sz="2400" dirty="0"/>
              <a:t>)</a:t>
            </a:r>
            <a:endParaRPr lang="de-CH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25634" y="2016366"/>
            <a:ext cx="871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FF0000"/>
                </a:solidFill>
              </a:rPr>
              <a:t>= situations dans lesquelles le risque se réalise et doit être maîtrisé</a:t>
            </a:r>
            <a:endParaRPr lang="de-CH" sz="24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944428">
            <a:off x="3194406" y="3603320"/>
            <a:ext cx="246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Fuites</a:t>
            </a:r>
            <a:endParaRPr lang="de-CH" sz="2400" dirty="0"/>
          </a:p>
          <a:p>
            <a:r>
              <a:rPr lang="de-CH" sz="2400" dirty="0"/>
              <a:t>(</a:t>
            </a:r>
            <a:r>
              <a:rPr lang="de-CH" sz="2400" dirty="0" err="1"/>
              <a:t>effet</a:t>
            </a:r>
            <a:r>
              <a:rPr lang="de-CH" sz="2400" dirty="0"/>
              <a:t> «</a:t>
            </a:r>
            <a:r>
              <a:rPr lang="de-CH" sz="2400" dirty="0" err="1"/>
              <a:t>cathéter</a:t>
            </a:r>
            <a:r>
              <a:rPr lang="de-CH" sz="2400" dirty="0"/>
              <a:t>»)</a:t>
            </a:r>
          </a:p>
        </p:txBody>
      </p:sp>
      <p:sp>
        <p:nvSpPr>
          <p:cNvPr id="12" name="Textfeld 11"/>
          <p:cNvSpPr txBox="1"/>
          <p:nvPr/>
        </p:nvSpPr>
        <p:spPr>
          <a:xfrm rot="20126149">
            <a:off x="443210" y="4137476"/>
            <a:ext cx="242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Accumulation</a:t>
            </a:r>
            <a:r>
              <a:rPr lang="de-CH" sz="2400" dirty="0"/>
              <a:t> de </a:t>
            </a:r>
            <a:r>
              <a:rPr lang="de-CH" sz="2400" dirty="0" err="1"/>
              <a:t>dépôts</a:t>
            </a:r>
            <a:endParaRPr lang="fr-CH" sz="2400" dirty="0"/>
          </a:p>
        </p:txBody>
      </p:sp>
      <p:sp>
        <p:nvSpPr>
          <p:cNvPr id="13" name="Textfeld 12"/>
          <p:cNvSpPr txBox="1"/>
          <p:nvPr/>
        </p:nvSpPr>
        <p:spPr>
          <a:xfrm rot="623966">
            <a:off x="5653278" y="5533330"/>
            <a:ext cx="57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Infiltrations dans les conduites sans pression</a:t>
            </a:r>
            <a:endParaRPr lang="de-CH" sz="2400" dirty="0"/>
          </a:p>
        </p:txBody>
      </p:sp>
      <p:sp>
        <p:nvSpPr>
          <p:cNvPr id="14" name="Textfeld 13"/>
          <p:cNvSpPr txBox="1"/>
          <p:nvPr/>
        </p:nvSpPr>
        <p:spPr>
          <a:xfrm rot="20954042">
            <a:off x="1532583" y="4760509"/>
            <a:ext cx="3759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Mobilisation des dépôts sous l’effet des variations de sens d’écoulement ou de pression</a:t>
            </a:r>
            <a:endParaRPr lang="de-CH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931911" y="25487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err="1"/>
              <a:t>Réparations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endParaRPr lang="de-CH" sz="2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03" y="1805428"/>
            <a:ext cx="1816519" cy="122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st-galler-nachrichten.ch/uploads/tx_znews/425979-img1098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0" y="1192075"/>
            <a:ext cx="2335205" cy="1751405"/>
          </a:xfrm>
          <a:prstGeom prst="rect">
            <a:avLst/>
          </a:prstGeom>
          <a:solidFill>
            <a:schemeClr val="accent1">
              <a:lumMod val="50000"/>
            </a:schemeClr>
          </a:solidFill>
          <a:extLst/>
        </p:spPr>
      </p:pic>
      <p:pic>
        <p:nvPicPr>
          <p:cNvPr id="25" name="Picture 4" descr="http://www.heimatschutz.ch/typo3temp/pics/ea37d45d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" y="69789"/>
            <a:ext cx="2501309" cy="16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scc_03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8572" y="417786"/>
            <a:ext cx="1944581" cy="14585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660" y="1971723"/>
            <a:ext cx="1445838" cy="19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465" y="559676"/>
            <a:ext cx="2372555" cy="15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L:\Mitarbeitende\Fotos aus Inspektionen und Trinkwasserkontrollen\Densbüren\Inspektion 2011\019 Stufenpumpwerk Asperzelg, Wasseranschluss von Druckleitung Hahn mit Schlauch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692" y="3858215"/>
            <a:ext cx="2021943" cy="15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:\Mitarbeitende\Fotos aus Inspektionen und Trinkwasserkontrollen\Berikon\Gemüsebau, ev. Verunreinigung, 6.6.2011\test 00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3996" y="1545021"/>
            <a:ext cx="1463393" cy="19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atei:Hydrant für Zirkus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037" y="2325414"/>
            <a:ext cx="2008287" cy="14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201" y="3421478"/>
            <a:ext cx="1135243" cy="113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3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10" y="5152793"/>
            <a:ext cx="2446576" cy="1647314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407" y="4813815"/>
            <a:ext cx="3375770" cy="7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983" y="5166558"/>
            <a:ext cx="420070" cy="7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2" y="3852020"/>
            <a:ext cx="1433967" cy="14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597" y="5152793"/>
            <a:ext cx="1868244" cy="151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926024" y="6354783"/>
            <a:ext cx="4114800" cy="338018"/>
          </a:xfrm>
        </p:spPr>
        <p:txBody>
          <a:bodyPr/>
          <a:lstStyle/>
          <a:p>
            <a:pPr algn="r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31729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130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CH" b="1" dirty="0" err="1"/>
              <a:t>Risques</a:t>
            </a:r>
            <a:r>
              <a:rPr lang="de-CH" b="1" dirty="0"/>
              <a:t> </a:t>
            </a:r>
            <a:r>
              <a:rPr lang="de-CH" b="1" dirty="0" err="1"/>
              <a:t>affectant</a:t>
            </a:r>
            <a:r>
              <a:rPr lang="de-CH" b="1" dirty="0"/>
              <a:t> le </a:t>
            </a:r>
            <a:r>
              <a:rPr lang="de-CH" b="1" dirty="0" err="1"/>
              <a:t>réseau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3536"/>
            <a:ext cx="10515600" cy="4283427"/>
          </a:xfrm>
          <a:noFill/>
        </p:spPr>
        <p:txBody>
          <a:bodyPr/>
          <a:lstStyle/>
          <a:p>
            <a:endParaRPr lang="de-CH" sz="3200" b="1" dirty="0"/>
          </a:p>
          <a:p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 rot="21188509">
            <a:off x="1284293" y="2980372"/>
            <a:ext cx="17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Stagnation</a:t>
            </a:r>
          </a:p>
        </p:txBody>
      </p:sp>
      <p:sp>
        <p:nvSpPr>
          <p:cNvPr id="7" name="Textfeld 6"/>
          <p:cNvSpPr txBox="1"/>
          <p:nvPr/>
        </p:nvSpPr>
        <p:spPr>
          <a:xfrm rot="298935">
            <a:off x="397029" y="3440042"/>
            <a:ext cx="173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Corrosion</a:t>
            </a:r>
            <a:endParaRPr lang="de-CH" sz="2400" dirty="0"/>
          </a:p>
        </p:txBody>
      </p:sp>
      <p:sp>
        <p:nvSpPr>
          <p:cNvPr id="8" name="Textfeld 7"/>
          <p:cNvSpPr txBox="1"/>
          <p:nvPr/>
        </p:nvSpPr>
        <p:spPr>
          <a:xfrm rot="21399541">
            <a:off x="6393463" y="3921279"/>
            <a:ext cx="515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Nutriments libérés </a:t>
            </a:r>
            <a:br>
              <a:rPr lang="fr-CH" sz="2400" dirty="0"/>
            </a:br>
            <a:r>
              <a:rPr lang="fr-CH" sz="2400" dirty="0"/>
              <a:t>par des matériaux inadéquats</a:t>
            </a:r>
            <a:endParaRPr lang="de-CH" sz="2400" dirty="0"/>
          </a:p>
        </p:txBody>
      </p:sp>
      <p:sp>
        <p:nvSpPr>
          <p:cNvPr id="10" name="Textfeld 9"/>
          <p:cNvSpPr txBox="1"/>
          <p:nvPr/>
        </p:nvSpPr>
        <p:spPr>
          <a:xfrm rot="314055">
            <a:off x="5886723" y="3134886"/>
            <a:ext cx="562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Retours</a:t>
            </a:r>
            <a:r>
              <a:rPr lang="de-CH" sz="2400" dirty="0"/>
              <a:t> (</a:t>
            </a:r>
            <a:r>
              <a:rPr lang="de-CH" sz="2400" dirty="0" err="1"/>
              <a:t>contre</a:t>
            </a:r>
            <a:r>
              <a:rPr lang="de-CH" sz="2400" dirty="0"/>
              <a:t>-pression </a:t>
            </a:r>
            <a:r>
              <a:rPr lang="de-CH" sz="2400" dirty="0" err="1"/>
              <a:t>ou</a:t>
            </a:r>
            <a:r>
              <a:rPr lang="de-CH" sz="2400" dirty="0"/>
              <a:t> </a:t>
            </a:r>
            <a:r>
              <a:rPr lang="de-CH" sz="2400" dirty="0" err="1"/>
              <a:t>siphonage</a:t>
            </a:r>
            <a:r>
              <a:rPr lang="de-CH" sz="2400" dirty="0"/>
              <a:t>)</a:t>
            </a:r>
            <a:endParaRPr lang="de-CH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779894" y="2016366"/>
            <a:ext cx="882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rgbClr val="FF0000"/>
                </a:solidFill>
              </a:rPr>
              <a:t>= </a:t>
            </a:r>
            <a:r>
              <a:rPr lang="de-CH" sz="2400" b="1" dirty="0" err="1">
                <a:solidFill>
                  <a:srgbClr val="FF0000"/>
                </a:solidFill>
              </a:rPr>
              <a:t>Situations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dans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lesquelles</a:t>
            </a:r>
            <a:r>
              <a:rPr lang="de-CH" sz="2400" b="1" dirty="0">
                <a:solidFill>
                  <a:srgbClr val="FF0000"/>
                </a:solidFill>
              </a:rPr>
              <a:t> le </a:t>
            </a:r>
            <a:r>
              <a:rPr lang="de-CH" sz="2400" b="1" dirty="0" err="1">
                <a:solidFill>
                  <a:srgbClr val="FF0000"/>
                </a:solidFill>
              </a:rPr>
              <a:t>risque</a:t>
            </a:r>
            <a:r>
              <a:rPr lang="de-CH" sz="2400" b="1" dirty="0">
                <a:solidFill>
                  <a:srgbClr val="FF0000"/>
                </a:solidFill>
              </a:rPr>
              <a:t> se </a:t>
            </a:r>
            <a:r>
              <a:rPr lang="de-CH" sz="2400" b="1" dirty="0" err="1">
                <a:solidFill>
                  <a:srgbClr val="FF0000"/>
                </a:solidFill>
              </a:rPr>
              <a:t>réalise</a:t>
            </a:r>
            <a:r>
              <a:rPr lang="de-CH" sz="2400" b="1" dirty="0">
                <a:solidFill>
                  <a:srgbClr val="FF0000"/>
                </a:solidFill>
              </a:rPr>
              <a:t> et </a:t>
            </a:r>
            <a:r>
              <a:rPr lang="de-CH" sz="2400" b="1" dirty="0" err="1">
                <a:solidFill>
                  <a:srgbClr val="FF0000"/>
                </a:solidFill>
              </a:rPr>
              <a:t>doit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être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maîtrisé</a:t>
            </a:r>
            <a:r>
              <a:rPr lang="de-CH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 rot="944428">
            <a:off x="3309788" y="3644915"/>
            <a:ext cx="252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Fuites</a:t>
            </a:r>
            <a:endParaRPr lang="de-CH" sz="2400" dirty="0"/>
          </a:p>
          <a:p>
            <a:r>
              <a:rPr lang="de-CH" sz="2400" dirty="0"/>
              <a:t>(</a:t>
            </a:r>
            <a:r>
              <a:rPr lang="de-CH" sz="2400" dirty="0" err="1"/>
              <a:t>effet</a:t>
            </a:r>
            <a:r>
              <a:rPr lang="de-CH" sz="2400" dirty="0"/>
              <a:t> «</a:t>
            </a:r>
            <a:r>
              <a:rPr lang="de-CH" sz="2400" dirty="0" err="1"/>
              <a:t>cathéter</a:t>
            </a:r>
            <a:r>
              <a:rPr lang="de-CH" sz="2400" dirty="0"/>
              <a:t>»)</a:t>
            </a:r>
          </a:p>
        </p:txBody>
      </p:sp>
      <p:sp>
        <p:nvSpPr>
          <p:cNvPr id="12" name="Textfeld 11"/>
          <p:cNvSpPr txBox="1"/>
          <p:nvPr/>
        </p:nvSpPr>
        <p:spPr>
          <a:xfrm rot="20126149">
            <a:off x="443210" y="4137476"/>
            <a:ext cx="242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Accumulation</a:t>
            </a:r>
            <a:r>
              <a:rPr lang="de-CH" sz="2400" dirty="0"/>
              <a:t> de </a:t>
            </a:r>
            <a:r>
              <a:rPr lang="de-CH" sz="2400" dirty="0" err="1"/>
              <a:t>dépôts</a:t>
            </a:r>
            <a:endParaRPr lang="de-CH" sz="2400" dirty="0"/>
          </a:p>
        </p:txBody>
      </p:sp>
      <p:sp>
        <p:nvSpPr>
          <p:cNvPr id="13" name="Textfeld 12"/>
          <p:cNvSpPr txBox="1"/>
          <p:nvPr/>
        </p:nvSpPr>
        <p:spPr>
          <a:xfrm rot="623966">
            <a:off x="5653028" y="5536096"/>
            <a:ext cx="574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Infiltrations dans les conduites sans pression</a:t>
            </a:r>
            <a:endParaRPr lang="de-CH" sz="2400" dirty="0"/>
          </a:p>
        </p:txBody>
      </p:sp>
      <p:sp>
        <p:nvSpPr>
          <p:cNvPr id="14" name="Textfeld 13"/>
          <p:cNvSpPr txBox="1"/>
          <p:nvPr/>
        </p:nvSpPr>
        <p:spPr>
          <a:xfrm rot="20954042">
            <a:off x="1532583" y="4760509"/>
            <a:ext cx="3759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Mobilisation des dépôts sous l’effet des variations de sens d’écoulement ou de pression</a:t>
            </a:r>
            <a:endParaRPr lang="de-CH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931911" y="25487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err="1"/>
              <a:t>Réparation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endParaRPr lang="de-CH" sz="24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400188" y="6356350"/>
            <a:ext cx="4114800" cy="365125"/>
          </a:xfrm>
        </p:spPr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50" y="8092"/>
            <a:ext cx="16954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2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CH" b="1" dirty="0"/>
              <a:t>Sauvegarde du </a:t>
            </a:r>
            <a:r>
              <a:rPr lang="de-CH" b="1" dirty="0" err="1"/>
              <a:t>réseau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93536"/>
            <a:ext cx="11353801" cy="428342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dirty="0"/>
              <a:t>Analyse de </a:t>
            </a:r>
            <a:r>
              <a:rPr lang="de-CH" sz="2400" b="1" dirty="0" err="1"/>
              <a:t>votre</a:t>
            </a:r>
            <a:r>
              <a:rPr lang="de-CH" sz="2400" b="1" dirty="0"/>
              <a:t> </a:t>
            </a:r>
            <a:r>
              <a:rPr lang="de-CH" sz="2400" b="1" dirty="0" err="1"/>
              <a:t>situation</a:t>
            </a:r>
            <a:r>
              <a:rPr lang="de-CH" sz="2400" b="1" dirty="0"/>
              <a:t> en </a:t>
            </a:r>
            <a:r>
              <a:rPr lang="de-CH" sz="2400" b="1" dirty="0" err="1"/>
              <a:t>autocontrôle</a:t>
            </a:r>
            <a:r>
              <a:rPr lang="de-CH" sz="2400" b="1" dirty="0"/>
              <a:t>:</a:t>
            </a:r>
          </a:p>
          <a:p>
            <a:r>
              <a:rPr lang="de-CH" sz="2400" b="1" dirty="0"/>
              <a:t>A </a:t>
            </a:r>
            <a:r>
              <a:rPr lang="de-CH" sz="2400" b="1" dirty="0" err="1"/>
              <a:t>quels</a:t>
            </a:r>
            <a:r>
              <a:rPr lang="de-CH" sz="2400" b="1" dirty="0"/>
              <a:t> </a:t>
            </a:r>
            <a:r>
              <a:rPr lang="de-CH" sz="2400" b="1" dirty="0" err="1"/>
              <a:t>endroits</a:t>
            </a:r>
            <a:r>
              <a:rPr lang="de-CH" sz="2400" b="1" dirty="0"/>
              <a:t> de </a:t>
            </a:r>
            <a:r>
              <a:rPr lang="de-CH" sz="2400" b="1" dirty="0">
                <a:solidFill>
                  <a:srgbClr val="FF0000"/>
                </a:solidFill>
              </a:rPr>
              <a:t>VOTRE RÉSEAU</a:t>
            </a:r>
            <a:r>
              <a:rPr lang="de-CH" sz="2400" b="1" dirty="0"/>
              <a:t> de </a:t>
            </a:r>
            <a:r>
              <a:rPr lang="de-CH" sz="2400" b="1" dirty="0" err="1"/>
              <a:t>tels</a:t>
            </a:r>
            <a:r>
              <a:rPr lang="de-CH" sz="2400" b="1" dirty="0"/>
              <a:t> </a:t>
            </a:r>
            <a:r>
              <a:rPr lang="de-CH" sz="2400" b="1" dirty="0" err="1"/>
              <a:t>risques</a:t>
            </a:r>
            <a:r>
              <a:rPr lang="de-CH" sz="2400" b="1" dirty="0"/>
              <a:t> </a:t>
            </a:r>
            <a:r>
              <a:rPr lang="de-CH" sz="2400" b="1" dirty="0" err="1"/>
              <a:t>peuvent-ils</a:t>
            </a:r>
            <a:r>
              <a:rPr lang="de-CH" sz="2400" b="1" dirty="0"/>
              <a:t> </a:t>
            </a:r>
            <a:r>
              <a:rPr lang="de-CH" sz="2400" b="1" dirty="0" err="1"/>
              <a:t>survenir</a:t>
            </a:r>
            <a:r>
              <a:rPr lang="de-CH" sz="2400" b="1" dirty="0"/>
              <a:t>?</a:t>
            </a:r>
          </a:p>
          <a:p>
            <a:r>
              <a:rPr lang="de-CH" sz="2400" b="1" dirty="0"/>
              <a:t>Dans </a:t>
            </a:r>
            <a:r>
              <a:rPr lang="de-CH" sz="2400" b="1" dirty="0" err="1"/>
              <a:t>quels</a:t>
            </a:r>
            <a:r>
              <a:rPr lang="de-CH" sz="2400" b="1" dirty="0"/>
              <a:t> </a:t>
            </a:r>
            <a:r>
              <a:rPr lang="de-CH" sz="2400" b="1" dirty="0" err="1"/>
              <a:t>cas</a:t>
            </a:r>
            <a:r>
              <a:rPr lang="de-CH" sz="2400" b="1" dirty="0"/>
              <a:t> le </a:t>
            </a:r>
            <a:r>
              <a:rPr lang="de-CH" sz="2400" b="1" dirty="0" err="1"/>
              <a:t>rinçage</a:t>
            </a:r>
            <a:r>
              <a:rPr lang="de-CH" sz="2400" b="1" dirty="0"/>
              <a:t> </a:t>
            </a:r>
            <a:r>
              <a:rPr lang="de-CH" sz="2400" b="1" dirty="0" err="1"/>
              <a:t>est-il</a:t>
            </a:r>
            <a:r>
              <a:rPr lang="de-CH" sz="2400" b="1" dirty="0"/>
              <a:t> la </a:t>
            </a:r>
            <a:r>
              <a:rPr lang="de-CH" sz="2400" b="1" dirty="0" err="1"/>
              <a:t>mesure</a:t>
            </a:r>
            <a:r>
              <a:rPr lang="de-CH" sz="2400" b="1" dirty="0"/>
              <a:t> </a:t>
            </a:r>
            <a:r>
              <a:rPr lang="de-CH" sz="2400" b="1" dirty="0" err="1"/>
              <a:t>adaptée</a:t>
            </a:r>
            <a:r>
              <a:rPr lang="de-CH" sz="2400" b="1" dirty="0"/>
              <a:t> </a:t>
            </a:r>
            <a:r>
              <a:rPr lang="de-CH" sz="2400" b="1" dirty="0" err="1"/>
              <a:t>pour</a:t>
            </a:r>
            <a:r>
              <a:rPr lang="de-CH" sz="2400" b="1" dirty="0"/>
              <a:t> </a:t>
            </a:r>
            <a:r>
              <a:rPr lang="de-CH" sz="2400" b="1" dirty="0" err="1"/>
              <a:t>sauvegarder</a:t>
            </a:r>
            <a:r>
              <a:rPr lang="de-CH" sz="2400" b="1" dirty="0"/>
              <a:t> la </a:t>
            </a:r>
            <a:r>
              <a:rPr lang="de-CH" sz="2400" b="1" dirty="0" err="1"/>
              <a:t>qualité</a:t>
            </a:r>
            <a:r>
              <a:rPr lang="de-CH" sz="2400" b="1" dirty="0"/>
              <a:t> de </a:t>
            </a:r>
            <a:r>
              <a:rPr lang="de-CH" sz="2400" b="1" dirty="0" err="1"/>
              <a:t>l’eau</a:t>
            </a:r>
            <a:r>
              <a:rPr lang="de-CH" sz="2400" b="1" dirty="0"/>
              <a:t> </a:t>
            </a:r>
            <a:r>
              <a:rPr lang="de-CH" sz="2400" b="1" dirty="0" err="1"/>
              <a:t>potable</a:t>
            </a:r>
            <a:r>
              <a:rPr lang="de-CH" sz="2400" b="1" dirty="0"/>
              <a:t>?</a:t>
            </a:r>
          </a:p>
          <a:p>
            <a:r>
              <a:rPr lang="de-CH" sz="2400" b="1" dirty="0"/>
              <a:t>Quelle </a:t>
            </a:r>
            <a:r>
              <a:rPr lang="de-CH" sz="2400" b="1" dirty="0" err="1"/>
              <a:t>est</a:t>
            </a:r>
            <a:r>
              <a:rPr lang="de-CH" sz="2400" b="1" dirty="0"/>
              <a:t> la </a:t>
            </a:r>
            <a:r>
              <a:rPr lang="de-CH" sz="2400" b="1" dirty="0" err="1"/>
              <a:t>procédure</a:t>
            </a:r>
            <a:r>
              <a:rPr lang="de-CH" sz="2400" b="1" dirty="0"/>
              <a:t> de </a:t>
            </a:r>
            <a:r>
              <a:rPr lang="de-CH" sz="2400" b="1" dirty="0" err="1"/>
              <a:t>rinçage</a:t>
            </a:r>
            <a:r>
              <a:rPr lang="de-CH" sz="2400" b="1" dirty="0"/>
              <a:t> à </a:t>
            </a:r>
            <a:r>
              <a:rPr lang="de-CH" sz="2400" b="1" dirty="0" err="1"/>
              <a:t>respecter</a:t>
            </a:r>
            <a:r>
              <a:rPr lang="de-CH" sz="2400" b="1" dirty="0"/>
              <a:t> </a:t>
            </a:r>
            <a:r>
              <a:rPr lang="de-CH" sz="2400" b="1" dirty="0" err="1"/>
              <a:t>pour</a:t>
            </a:r>
            <a:r>
              <a:rPr lang="de-CH" sz="2400" b="1" dirty="0"/>
              <a:t> </a:t>
            </a:r>
            <a:r>
              <a:rPr lang="de-CH" sz="2400" b="1" dirty="0" err="1"/>
              <a:t>arriver</a:t>
            </a:r>
            <a:r>
              <a:rPr lang="de-CH" sz="2400" b="1" dirty="0"/>
              <a:t> au but?</a:t>
            </a:r>
          </a:p>
          <a:p>
            <a:r>
              <a:rPr lang="de-CH" sz="2400" b="1" dirty="0" err="1"/>
              <a:t>Où</a:t>
            </a:r>
            <a:r>
              <a:rPr lang="de-CH" sz="2400" b="1" dirty="0"/>
              <a:t> </a:t>
            </a:r>
            <a:r>
              <a:rPr lang="de-CH" sz="2400" b="1" dirty="0" err="1"/>
              <a:t>faut-il</a:t>
            </a:r>
            <a:r>
              <a:rPr lang="de-CH" sz="2400" b="1" dirty="0"/>
              <a:t> </a:t>
            </a:r>
            <a:r>
              <a:rPr lang="de-CH" sz="2400" b="1" dirty="0" err="1"/>
              <a:t>prendre</a:t>
            </a:r>
            <a:r>
              <a:rPr lang="de-CH" sz="2400" b="1" dirty="0"/>
              <a:t> </a:t>
            </a:r>
            <a:r>
              <a:rPr lang="de-CH" sz="2400" b="1" dirty="0" err="1"/>
              <a:t>d’autres</a:t>
            </a:r>
            <a:r>
              <a:rPr lang="de-CH" sz="2400" b="1" dirty="0"/>
              <a:t> </a:t>
            </a:r>
            <a:r>
              <a:rPr lang="de-CH" sz="2400" b="1" dirty="0" err="1"/>
              <a:t>mesures</a:t>
            </a:r>
            <a:r>
              <a:rPr lang="de-CH" sz="2400" b="1" dirty="0"/>
              <a:t> </a:t>
            </a:r>
            <a:r>
              <a:rPr lang="de-CH" sz="2400" b="1" dirty="0" err="1"/>
              <a:t>pour</a:t>
            </a:r>
            <a:r>
              <a:rPr lang="de-CH" sz="2400" b="1" dirty="0"/>
              <a:t> </a:t>
            </a:r>
            <a:r>
              <a:rPr lang="de-CH" sz="2400" b="1" dirty="0" err="1"/>
              <a:t>sauvegarder</a:t>
            </a:r>
            <a:r>
              <a:rPr lang="de-CH" sz="2400" b="1" dirty="0"/>
              <a:t> la </a:t>
            </a:r>
            <a:r>
              <a:rPr lang="de-CH" sz="2400" b="1" dirty="0" err="1"/>
              <a:t>qualité</a:t>
            </a:r>
            <a:r>
              <a:rPr lang="de-CH" sz="2400" b="1" dirty="0"/>
              <a:t> de </a:t>
            </a:r>
            <a:r>
              <a:rPr lang="de-CH" sz="2400" b="1" dirty="0" err="1"/>
              <a:t>l’eau</a:t>
            </a:r>
            <a:r>
              <a:rPr lang="de-CH" sz="2400" b="1" dirty="0"/>
              <a:t> </a:t>
            </a:r>
            <a:r>
              <a:rPr lang="de-CH" sz="2400" b="1" dirty="0" err="1"/>
              <a:t>potable</a:t>
            </a:r>
            <a:r>
              <a:rPr lang="de-CH" sz="2400" b="1" dirty="0"/>
              <a:t> </a:t>
            </a:r>
            <a:r>
              <a:rPr lang="de-CH" sz="2400" b="1" dirty="0" err="1"/>
              <a:t>dans</a:t>
            </a:r>
            <a:r>
              <a:rPr lang="de-CH" sz="2400" b="1" dirty="0"/>
              <a:t> le </a:t>
            </a:r>
            <a:r>
              <a:rPr lang="de-CH" sz="2400" b="1" dirty="0" err="1"/>
              <a:t>réseau</a:t>
            </a:r>
            <a:r>
              <a:rPr lang="de-CH" sz="2400" b="1" dirty="0"/>
              <a:t> de </a:t>
            </a:r>
            <a:r>
              <a:rPr lang="de-CH" sz="2400" b="1" dirty="0" err="1"/>
              <a:t>distribution</a:t>
            </a:r>
            <a:r>
              <a:rPr lang="de-CH" sz="2400" b="1" dirty="0"/>
              <a:t> (</a:t>
            </a:r>
            <a:r>
              <a:rPr lang="de-CH" sz="2400" b="1" dirty="0" err="1"/>
              <a:t>dispositifs</a:t>
            </a:r>
            <a:r>
              <a:rPr lang="de-CH" sz="2400" b="1" dirty="0"/>
              <a:t> anti-</a:t>
            </a:r>
            <a:r>
              <a:rPr lang="de-CH" sz="2400" b="1" dirty="0" err="1"/>
              <a:t>retours</a:t>
            </a:r>
            <a:r>
              <a:rPr lang="de-CH" sz="2400" b="1" dirty="0"/>
              <a:t>,  etc.)? </a:t>
            </a:r>
            <a:r>
              <a:rPr lang="de-CH" sz="2400" b="1" dirty="0" err="1"/>
              <a:t>Cet</a:t>
            </a:r>
            <a:r>
              <a:rPr lang="de-CH" sz="2400" b="1" dirty="0"/>
              <a:t> </a:t>
            </a:r>
            <a:r>
              <a:rPr lang="de-CH" sz="2400" b="1" dirty="0" err="1"/>
              <a:t>aspect</a:t>
            </a:r>
            <a:r>
              <a:rPr lang="de-CH" sz="2400" b="1" dirty="0"/>
              <a:t> ne </a:t>
            </a:r>
            <a:r>
              <a:rPr lang="de-CH" sz="2400" b="1" dirty="0" err="1"/>
              <a:t>sera</a:t>
            </a:r>
            <a:r>
              <a:rPr lang="de-CH" sz="2400" b="1" dirty="0"/>
              <a:t> </a:t>
            </a:r>
            <a:r>
              <a:rPr lang="de-CH" sz="2400" b="1" dirty="0" err="1"/>
              <a:t>pas</a:t>
            </a:r>
            <a:r>
              <a:rPr lang="de-CH" sz="2400" b="1" dirty="0"/>
              <a:t> </a:t>
            </a:r>
            <a:r>
              <a:rPr lang="de-CH" sz="2400" b="1" dirty="0" err="1"/>
              <a:t>traité</a:t>
            </a:r>
            <a:r>
              <a:rPr lang="de-CH" sz="2400" b="1" dirty="0"/>
              <a:t>.</a:t>
            </a:r>
          </a:p>
          <a:p>
            <a:endParaRPr lang="de-CH" sz="3200" b="1" dirty="0"/>
          </a:p>
          <a:p>
            <a:endParaRPr lang="de-CH" sz="3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523" y="0"/>
            <a:ext cx="1695450" cy="67627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774" y="6327676"/>
            <a:ext cx="4114800" cy="365125"/>
          </a:xfrm>
        </p:spPr>
        <p:txBody>
          <a:bodyPr/>
          <a:lstStyle/>
          <a:p>
            <a:pPr algn="l"/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</a:p>
        </p:txBody>
      </p:sp>
    </p:spTree>
    <p:extLst>
      <p:ext uri="{BB962C8B-B14F-4D97-AF65-F5344CB8AC3E}">
        <p14:creationId xmlns:p14="http://schemas.microsoft.com/office/powerpoint/2010/main" val="6920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Grand écran</PresentationFormat>
  <Paragraphs>179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Script MT Bold</vt:lpstr>
      <vt:lpstr>Wingdings</vt:lpstr>
      <vt:lpstr>Office Theme</vt:lpstr>
      <vt:lpstr>L’eau bouge</vt:lpstr>
      <vt:lpstr>Formation continue des fontainiers 2016</vt:lpstr>
      <vt:lpstr>Spülen ja oder nein?</vt:lpstr>
      <vt:lpstr>Motifs de rinçage</vt:lpstr>
      <vt:lpstr>Risques affectant la distribution d’eau (récapitulation)</vt:lpstr>
      <vt:lpstr>Risques affectant le réseau</vt:lpstr>
      <vt:lpstr>Risques affectant le réseau</vt:lpstr>
      <vt:lpstr>Risques affectant le réseau</vt:lpstr>
      <vt:lpstr>Sauvegarde du réseau</vt:lpstr>
      <vt:lpstr>«Types» de rinçage</vt:lpstr>
      <vt:lpstr>Règles de l’art</vt:lpstr>
      <vt:lpstr>Théorie ou pratique ?</vt:lpstr>
      <vt:lpstr>Rinçage, oui ou non? Si oui, dans les règles de l’art!</vt:lpstr>
      <vt:lpstr>Rinçage, oui ou non?  Si oui, dans les règles de l’art!</vt:lpstr>
      <vt:lpstr>Rinçage, oui ou non?  Si oui, dans les règles de l’art!</vt:lpstr>
      <vt:lpstr>Rinçage, oui ou non?  Si oui, dans les règles de l’art!</vt:lpstr>
      <vt:lpstr>Rinçage de dépollution</vt:lpstr>
      <vt:lpstr>Les inspecteurs des eaux vérifient:</vt:lpstr>
      <vt:lpstr>Conclusion</vt:lpstr>
      <vt:lpstr>Merci de votre attention</vt:lpstr>
    </vt:vector>
  </TitlesOfParts>
  <Company>Kanton St.Gallen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 braucht Bewegung</dc:title>
  <dc:creator>Schlumpf, Kurt</dc:creator>
  <cp:lastModifiedBy>Henri</cp:lastModifiedBy>
  <cp:revision>118</cp:revision>
  <cp:lastPrinted>2016-04-12T12:26:57Z</cp:lastPrinted>
  <dcterms:created xsi:type="dcterms:W3CDTF">2016-02-04T13:08:28Z</dcterms:created>
  <dcterms:modified xsi:type="dcterms:W3CDTF">2016-04-12T12:41:39Z</dcterms:modified>
</cp:coreProperties>
</file>