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</p:sldMasterIdLst>
  <p:notesMasterIdLst>
    <p:notesMasterId r:id="rId28"/>
  </p:notesMasterIdLst>
  <p:handoutMasterIdLst>
    <p:handoutMasterId r:id="rId29"/>
  </p:handoutMasterIdLst>
  <p:sldIdLst>
    <p:sldId id="265" r:id="rId2"/>
    <p:sldId id="256" r:id="rId3"/>
    <p:sldId id="298" r:id="rId4"/>
    <p:sldId id="266" r:id="rId5"/>
    <p:sldId id="268" r:id="rId6"/>
    <p:sldId id="269" r:id="rId7"/>
    <p:sldId id="273" r:id="rId8"/>
    <p:sldId id="270" r:id="rId9"/>
    <p:sldId id="274" r:id="rId10"/>
    <p:sldId id="303" r:id="rId11"/>
    <p:sldId id="271" r:id="rId12"/>
    <p:sldId id="299" r:id="rId13"/>
    <p:sldId id="279" r:id="rId14"/>
    <p:sldId id="281" r:id="rId15"/>
    <p:sldId id="297" r:id="rId16"/>
    <p:sldId id="293" r:id="rId17"/>
    <p:sldId id="272" r:id="rId18"/>
    <p:sldId id="285" r:id="rId19"/>
    <p:sldId id="291" r:id="rId20"/>
    <p:sldId id="284" r:id="rId21"/>
    <p:sldId id="295" r:id="rId22"/>
    <p:sldId id="283" r:id="rId23"/>
    <p:sldId id="301" r:id="rId24"/>
    <p:sldId id="286" r:id="rId25"/>
    <p:sldId id="287" r:id="rId26"/>
    <p:sldId id="288" r:id="rId27"/>
  </p:sldIdLst>
  <p:sldSz cx="9144000" cy="6858000" type="screen4x3"/>
  <p:notesSz cx="6858000" cy="100599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10" autoAdjust="0"/>
    <p:restoredTop sz="87126" autoAdjust="0"/>
  </p:normalViewPr>
  <p:slideViewPr>
    <p:cSldViewPr>
      <p:cViewPr varScale="1">
        <p:scale>
          <a:sx n="76" d="100"/>
          <a:sy n="76" d="100"/>
        </p:scale>
        <p:origin x="-15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799" cy="503000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799" cy="503000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>
              <a:defRPr sz="1200"/>
            </a:lvl1pPr>
          </a:lstStyle>
          <a:p>
            <a:fld id="{0158EB50-BBA8-436F-BFD5-F871A5B08FC0}" type="datetimeFigureOut">
              <a:rPr lang="de-CH" smtClean="0"/>
              <a:pPr/>
              <a:t>12.04.2016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55242"/>
            <a:ext cx="2971799" cy="503000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4" y="9555242"/>
            <a:ext cx="2971799" cy="503000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r">
              <a:defRPr sz="1200"/>
            </a:lvl1pPr>
          </a:lstStyle>
          <a:p>
            <a:fld id="{EBAFD96D-53EF-4FB5-A897-0ED74CA97C49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7597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799" cy="503000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799" cy="503000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BA2852-9986-47A4-B500-89AA5E6F7068}" type="datetimeFigureOut">
              <a:rPr lang="de-CH"/>
              <a:pPr>
                <a:defRPr/>
              </a:pPr>
              <a:t>12.04.2016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54063"/>
            <a:ext cx="5029200" cy="3773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5" rIns="93150" bIns="46575" rtlCol="0" anchor="ctr"/>
          <a:lstStyle/>
          <a:p>
            <a:pPr lvl="0"/>
            <a:endParaRPr lang="de-CH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78496"/>
            <a:ext cx="5486400" cy="4526995"/>
          </a:xfrm>
          <a:prstGeom prst="rect">
            <a:avLst/>
          </a:prstGeom>
        </p:spPr>
        <p:txBody>
          <a:bodyPr vert="horz" lIns="93150" tIns="46575" rIns="93150" bIns="46575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55242"/>
            <a:ext cx="2971799" cy="503000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4" y="9555242"/>
            <a:ext cx="2971799" cy="503000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8D1665-D908-4C9F-8651-33E14FD94F9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431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908720"/>
            <a:ext cx="7772400" cy="864096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70C0"/>
                </a:solidFill>
              </a:defRPr>
            </a:lvl1pPr>
          </a:lstStyle>
          <a:p>
            <a:r>
              <a:rPr lang="de-CH" dirty="0" smtClean="0"/>
              <a:t>Inhaltsverzeichnis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844824"/>
            <a:ext cx="7776864" cy="3793976"/>
          </a:xfrm>
        </p:spPr>
        <p:txBody>
          <a:bodyPr>
            <a:normAutofit/>
          </a:bodyPr>
          <a:lstStyle>
            <a:lvl1pPr marL="360000" indent="-514350" algn="l">
              <a:buAutoNum type="arabicPeriod"/>
              <a:defRPr sz="20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Welche Leistungen kann und soll man schützen</a:t>
            </a:r>
          </a:p>
          <a:p>
            <a:r>
              <a:rPr lang="de-DE" dirty="0" smtClean="0"/>
              <a:t>Die Sicherungsmöglichkeiten</a:t>
            </a:r>
          </a:p>
          <a:p>
            <a:r>
              <a:rPr lang="de-DE" dirty="0" smtClean="0"/>
              <a:t>Die privatrechtliche Sicherung</a:t>
            </a:r>
            <a:br>
              <a:rPr lang="de-DE" dirty="0" smtClean="0"/>
            </a:br>
            <a:r>
              <a:rPr lang="de-DE" dirty="0" smtClean="0"/>
              <a:t>(ev. Die einfache vertragliche Regelung)</a:t>
            </a:r>
            <a:br>
              <a:rPr lang="de-DE" dirty="0" smtClean="0"/>
            </a:br>
            <a:r>
              <a:rPr lang="de-DE" dirty="0" smtClean="0"/>
              <a:t>Die Entstehung der Dienstbarkeit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767F-72FA-4B76-A812-7BDADE2789B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Formation continue ASF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441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66887"/>
            <a:ext cx="7772400" cy="1470025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70C0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776864" cy="2641848"/>
          </a:xfrm>
        </p:spPr>
        <p:txBody>
          <a:bodyPr>
            <a:normAutofit/>
          </a:bodyPr>
          <a:lstStyle>
            <a:lvl1pPr marL="0" indent="0" algn="ctr">
              <a:buNone/>
              <a:defRPr sz="28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767F-72FA-4B76-A812-7BDADE2789B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Formation continue ASF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441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66887"/>
            <a:ext cx="7772400" cy="1470025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70C0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776864" cy="2641848"/>
          </a:xfrm>
        </p:spPr>
        <p:txBody>
          <a:bodyPr>
            <a:normAutofit/>
          </a:bodyPr>
          <a:lstStyle>
            <a:lvl1pPr marL="0" indent="0" algn="ctr">
              <a:buNone/>
              <a:defRPr sz="28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767F-72FA-4B76-A812-7BDADE2789B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Formation continue ASF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4419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895600" cy="3651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Bild 2" descr="Logo_SBV_mText_JPG_300ppi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8560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5" name="Bild 2" descr="Logo_SBV_mText_JPG_300ppi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Formation continue ASF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363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72008"/>
            <a:ext cx="7772400" cy="836712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683568" y="1700808"/>
            <a:ext cx="8280920" cy="4321175"/>
          </a:xfrm>
        </p:spPr>
        <p:txBody>
          <a:bodyPr/>
          <a:lstStyle/>
          <a:p>
            <a:pPr lvl="0"/>
            <a:r>
              <a:rPr lang="de-DE" noProof="0" dirty="0" smtClean="0"/>
              <a:t>Bild durch Klicken auf Symbol hinzufügen</a:t>
            </a:r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32427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7451725" y="6356350"/>
            <a:ext cx="1635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171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66887"/>
            <a:ext cx="7772400" cy="1470025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70C0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776864" cy="2641848"/>
          </a:xfrm>
        </p:spPr>
        <p:txBody>
          <a:bodyPr>
            <a:normAutofit/>
          </a:bodyPr>
          <a:lstStyle>
            <a:lvl1pPr marL="0" indent="0" algn="ctr">
              <a:buNone/>
              <a:defRPr sz="28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767F-72FA-4B76-A812-7BDADE2789B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Formation continue ASF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441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66887"/>
            <a:ext cx="7772400" cy="1470025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70C0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776864" cy="2641848"/>
          </a:xfrm>
        </p:spPr>
        <p:txBody>
          <a:bodyPr>
            <a:normAutofit/>
          </a:bodyPr>
          <a:lstStyle>
            <a:lvl1pPr marL="0" indent="0" algn="ctr">
              <a:buNone/>
              <a:defRPr sz="28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767F-72FA-4B76-A812-7BDADE2789B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Formation continue ASF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441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5" name="Bild 2" descr="Logo_SBV_mText_JPG_300ppi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Formation continue ASF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36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5" name="Bild 2" descr="Logo_SBV_mText_JPG_300ppi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Formation continue ASF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36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5" name="Bild 2" descr="Logo_SBV_mText_JPG_300ppi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Formation continue ASF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3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5" name="Bild 2" descr="Logo_SBV_mText_JPG_300ppi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Formation continue ASF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36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66887"/>
            <a:ext cx="7772400" cy="1470025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70C0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776864" cy="2641848"/>
          </a:xfrm>
        </p:spPr>
        <p:txBody>
          <a:bodyPr>
            <a:normAutofit/>
          </a:bodyPr>
          <a:lstStyle>
            <a:lvl1pPr marL="0" indent="0" algn="ctr">
              <a:buNone/>
              <a:defRPr sz="28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767F-72FA-4B76-A812-7BDADE2789B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Formation continue ASF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441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66887"/>
            <a:ext cx="7772400" cy="1470025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70C0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776864" cy="2641848"/>
          </a:xfrm>
        </p:spPr>
        <p:txBody>
          <a:bodyPr>
            <a:normAutofit/>
          </a:bodyPr>
          <a:lstStyle>
            <a:lvl1pPr marL="0" indent="0" algn="ctr">
              <a:buNone/>
              <a:defRPr sz="28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767F-72FA-4B76-A812-7BDADE2789B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Formation continue ASF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441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rechtliche Sicherung von Leitungen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2564903"/>
            <a:ext cx="822960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Durchleitungsrechte für Wasserversorgungsanlagen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800" dirty="0" smtClean="0"/>
              <a:t>Jsabelle Scheidegger-</a:t>
            </a:r>
            <a:r>
              <a:rPr lang="de-DE" sz="2800" dirty="0" err="1" smtClean="0"/>
              <a:t>Blunschy</a:t>
            </a:r>
            <a:r>
              <a:rPr lang="de-DE" sz="2800" dirty="0" smtClean="0"/>
              <a:t>, Rechtsanwältin</a:t>
            </a:r>
            <a:endParaRPr lang="de-CH" dirty="0" smtClean="0"/>
          </a:p>
          <a:p>
            <a:pPr lvl="0"/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16B6-1B50-4A20-B06F-42AD2193150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Bild 2" descr="Logo_SBV_mText_JPG_300ppi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61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6" r:id="rId2"/>
    <p:sldLayoutId id="2147483747" r:id="rId3"/>
    <p:sldLayoutId id="2147483752" r:id="rId4"/>
    <p:sldLayoutId id="2147483753" r:id="rId5"/>
    <p:sldLayoutId id="2147483754" r:id="rId6"/>
    <p:sldLayoutId id="2147483755" r:id="rId7"/>
    <p:sldLayoutId id="2147483748" r:id="rId8"/>
    <p:sldLayoutId id="2147483749" r:id="rId9"/>
    <p:sldLayoutId id="2147483750" r:id="rId10"/>
    <p:sldLayoutId id="2147483751" r:id="rId11"/>
    <p:sldLayoutId id="2147483741" r:id="rId12"/>
    <p:sldLayoutId id="2147483744" r:id="rId13"/>
    <p:sldLayoutId id="2147483745" r:id="rId14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ctr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8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eli\Beratung\Lohn-Ammannsegg\Schulhausstrasse\Fotos\Fotos 01.03.2016_Bauarbeiten\IMG_7824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lum bright="30000"/>
          </a:blip>
          <a:srcRect t="18213" b="14652"/>
          <a:stretch>
            <a:fillRect/>
          </a:stretch>
        </p:blipFill>
        <p:spPr bwMode="auto">
          <a:xfrm>
            <a:off x="468313" y="2204864"/>
            <a:ext cx="8279480" cy="40324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496" y="795772"/>
            <a:ext cx="8276456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de-CH" sz="5300" dirty="0"/>
              <a:t>L</a:t>
            </a:r>
            <a:r>
              <a:rPr lang="de-CH" sz="5300" dirty="0" smtClean="0"/>
              <a:t>a sécurisation juridique</a:t>
            </a:r>
            <a:br>
              <a:rPr lang="de-CH" sz="5300" dirty="0" smtClean="0"/>
            </a:br>
            <a:r>
              <a:rPr lang="de-CH" sz="5300" dirty="0" smtClean="0"/>
              <a:t>de conduites 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2484765"/>
            <a:ext cx="84249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Droits d’implantation de conduites pour les </a:t>
            </a:r>
          </a:p>
          <a:p>
            <a:pPr algn="ctr"/>
            <a:r>
              <a:rPr lang="de-CH" sz="2800" b="1" dirty="0" smtClean="0"/>
              <a:t>installations d’approvisionnement en eau </a:t>
            </a:r>
          </a:p>
          <a:p>
            <a:pPr algn="ctr"/>
            <a:r>
              <a:rPr lang="de-CH" dirty="0" smtClean="0"/>
              <a:t>Jsabelle Scheidegger-Blunschy, avocate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172400" y="638132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1</a:t>
            </a:fld>
            <a:endParaRPr lang="de-CH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10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464" y="141277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de-CH" dirty="0" smtClean="0"/>
          </a:p>
          <a:p>
            <a:pPr marL="342900" indent="-342900">
              <a:buAutoNum type="arabicPeriod"/>
            </a:pPr>
            <a:endParaRPr lang="de-CH" dirty="0" smtClean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4" y="692800"/>
            <a:ext cx="8280920" cy="187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de-CH" sz="2400" b="1" i="1" dirty="0" smtClean="0">
                <a:solidFill>
                  <a:srgbClr val="00B0F0"/>
                </a:solidFill>
                <a:latin typeface="Calibri"/>
                <a:ea typeface="+mj-ea"/>
                <a:cs typeface="+mj-cs"/>
              </a:rPr>
              <a:t>3. La sécurisation selon le droit privé (3) </a:t>
            </a:r>
            <a:r>
              <a:rPr lang="de-CH" sz="32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/>
            </a:r>
            <a:br>
              <a:rPr lang="de-CH" sz="32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</a:br>
            <a:r>
              <a:rPr lang="de-CH" sz="32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Taux de dédommagement pour des chambres et des conduites terrestres dans les terrains agricoles</a:t>
            </a:r>
            <a:endParaRPr kumimoji="0" lang="de-CH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67544" y="2709320"/>
            <a:ext cx="835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3200" b="1" dirty="0" smtClean="0"/>
              <a:t>Recommandations communes de:</a:t>
            </a:r>
          </a:p>
          <a:p>
            <a:pPr marL="265113" indent="-265113">
              <a:buFont typeface="Symbol" pitchFamily="18" charset="2"/>
              <a:buChar char="-"/>
            </a:pPr>
            <a:r>
              <a:rPr lang="de-CH" sz="2000" dirty="0" smtClean="0"/>
              <a:t>Union Suisse des Paysans (USP), 5200 Brugg </a:t>
            </a:r>
          </a:p>
          <a:p>
            <a:pPr marL="265113" indent="-265113">
              <a:buFont typeface="Symbol" pitchFamily="18" charset="2"/>
              <a:buChar char="-"/>
            </a:pPr>
            <a:r>
              <a:rPr lang="de-CH" sz="2000" dirty="0" smtClean="0"/>
              <a:t>Association des entreprises électriques suisses (AES), 5001 Aarau </a:t>
            </a:r>
          </a:p>
          <a:p>
            <a:pPr marL="265113" indent="-265113">
              <a:buFont typeface="Symbol" pitchFamily="18" charset="2"/>
              <a:buChar char="-"/>
            </a:pPr>
            <a:r>
              <a:rPr lang="de-CH" sz="2000" dirty="0" smtClean="0"/>
              <a:t>Swisscom (Suisse) SA, 3050 Berne </a:t>
            </a:r>
          </a:p>
          <a:p>
            <a:pPr marL="265113" indent="-265113">
              <a:buFont typeface="Symbol" pitchFamily="18" charset="2"/>
              <a:buChar char="-"/>
            </a:pPr>
            <a:r>
              <a:rPr lang="de-CH" sz="2000" dirty="0" smtClean="0"/>
              <a:t>Association suisse des professionnels de la protection des eaux (VSA), 8152 Glattbrugg </a:t>
            </a:r>
          </a:p>
          <a:p>
            <a:pPr marL="265113" indent="-265113">
              <a:buFont typeface="Symbol" pitchFamily="18" charset="2"/>
              <a:buChar char="-"/>
            </a:pPr>
            <a:r>
              <a:rPr lang="de-CH" sz="2000" dirty="0" smtClean="0"/>
              <a:t>Société Suisse de l’Industrie du Gaz et des Eaux (SSIGE), 8027 Zurich </a:t>
            </a:r>
          </a:p>
          <a:p>
            <a:pPr marL="265113" indent="-265113">
              <a:buFont typeface="Symbol" pitchFamily="18" charset="2"/>
              <a:buChar char="-"/>
            </a:pPr>
            <a:r>
              <a:rPr lang="de-CH" sz="2000" dirty="0" smtClean="0"/>
              <a:t>Chemins de fer fédéraux suisses (CFF), 3003 Berne </a:t>
            </a:r>
          </a:p>
          <a:p>
            <a:pPr marL="265113" indent="-265113">
              <a:buFont typeface="Symbol" pitchFamily="18" charset="2"/>
              <a:buChar char="-"/>
            </a:pPr>
            <a:r>
              <a:rPr lang="de-CH" sz="2000" dirty="0" smtClean="0"/>
              <a:t>Swissgrid SA, 5080 Laufenburg </a:t>
            </a:r>
            <a:endParaRPr lang="de-CH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11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464" y="141277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de-CH" dirty="0" smtClean="0"/>
          </a:p>
          <a:p>
            <a:pPr marL="342900" indent="-342900">
              <a:buAutoNum type="arabicPeriod"/>
            </a:pPr>
            <a:endParaRPr lang="de-CH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68464" y="1672347"/>
            <a:ext cx="828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/>
              <a:t>Lignes aériennes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2800" dirty="0" smtClean="0"/>
              <a:t>Etablissement de la ligne</a:t>
            </a:r>
          </a:p>
          <a:p>
            <a:endParaRPr lang="de-CH" sz="1000" b="1" dirty="0" smtClean="0"/>
          </a:p>
          <a:p>
            <a:r>
              <a:rPr lang="de-CH" sz="3200" b="1" dirty="0" smtClean="0"/>
              <a:t>Conduites terrestres (conduites souterraines)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2800" dirty="0" smtClean="0"/>
              <a:t>Constitution de la servitude</a:t>
            </a:r>
          </a:p>
          <a:p>
            <a:endParaRPr lang="de-CH" sz="1000" dirty="0" smtClean="0"/>
          </a:p>
          <a:p>
            <a:r>
              <a:rPr lang="de-CH" sz="3200" b="1" dirty="0" smtClean="0">
                <a:solidFill>
                  <a:srgbClr val="0070C0"/>
                </a:solidFill>
              </a:rPr>
              <a:t>La servitude pour une conduite enterrée peut être constituée soit sous forme d’une servitude foncière, soit d’une servitude personnelle.</a:t>
            </a:r>
          </a:p>
          <a:p>
            <a:r>
              <a:rPr lang="de-CH" sz="3200" b="1" dirty="0" smtClean="0">
                <a:solidFill>
                  <a:srgbClr val="0070C0"/>
                </a:solidFill>
              </a:rPr>
              <a:t>Recommandation: Toujours constituer une servitude foncière.</a:t>
            </a:r>
            <a:endParaRPr lang="de-CH" sz="3200" dirty="0">
              <a:solidFill>
                <a:srgbClr val="0070C0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4" y="692800"/>
            <a:ext cx="828092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de-CH" sz="2400" b="1" i="1" dirty="0" smtClean="0">
                <a:solidFill>
                  <a:srgbClr val="00B0F0"/>
                </a:solidFill>
                <a:latin typeface="Calibri"/>
                <a:ea typeface="+mj-ea"/>
                <a:cs typeface="+mj-cs"/>
              </a:rPr>
              <a:t>3. La sécurisation selon le droit privé (4) </a:t>
            </a:r>
            <a:r>
              <a:rPr lang="de-CH" sz="32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/>
            </a:r>
            <a:br>
              <a:rPr lang="de-CH" sz="32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</a:br>
            <a:r>
              <a:rPr kumimoji="0" lang="de-C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servitude - constitution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12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464" y="141277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de-CH" dirty="0" smtClean="0"/>
          </a:p>
          <a:p>
            <a:pPr marL="342900" indent="-342900">
              <a:buAutoNum type="arabicPeriod"/>
            </a:pPr>
            <a:endParaRPr lang="de-CH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68464" y="1672347"/>
            <a:ext cx="8280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 </a:t>
            </a:r>
            <a:r>
              <a:rPr lang="de-DE" sz="3600" b="1" dirty="0" smtClean="0">
                <a:solidFill>
                  <a:srgbClr val="0070C0"/>
                </a:solidFill>
              </a:rPr>
              <a:t>Important </a:t>
            </a:r>
          </a:p>
          <a:p>
            <a:endParaRPr lang="de-DE" sz="2000" b="1" dirty="0" smtClean="0"/>
          </a:p>
          <a:p>
            <a:r>
              <a:rPr lang="de-DE" sz="3200" b="1" dirty="0" smtClean="0"/>
              <a:t>Pour constituer un contrat de servitude, la volonté concordante doit être exprimée par les parties.</a:t>
            </a:r>
          </a:p>
          <a:p>
            <a:endParaRPr lang="de-DE" sz="2000" b="1" dirty="0" smtClean="0"/>
          </a:p>
          <a:p>
            <a:r>
              <a:rPr lang="de-DE" sz="3200" b="1" dirty="0" smtClean="0"/>
              <a:t>La servitude est constituée par son inscription au registre foncier.</a:t>
            </a:r>
            <a:endParaRPr lang="de-CH" sz="32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4" y="692800"/>
            <a:ext cx="828092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endParaRPr kumimoji="0" lang="de-CH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467544" y="656808"/>
            <a:ext cx="8280920" cy="1044000"/>
          </a:xfrm>
        </p:spPr>
        <p:txBody>
          <a:bodyPr>
            <a:normAutofit fontScale="90000"/>
          </a:bodyPr>
          <a:lstStyle/>
          <a:p>
            <a:r>
              <a:rPr lang="de-CH" sz="2700" i="1" dirty="0">
                <a:solidFill>
                  <a:srgbClr val="00B0F0"/>
                </a:solidFill>
                <a:ea typeface="+mn-ea"/>
                <a:cs typeface="Arial" charset="0"/>
              </a:rPr>
              <a:t>3. </a:t>
            </a:r>
            <a:r>
              <a:rPr lang="de-CH" sz="2700" i="1" dirty="0" smtClean="0">
                <a:solidFill>
                  <a:srgbClr val="00B0F0"/>
                </a:solidFill>
                <a:ea typeface="+mn-ea"/>
                <a:cs typeface="Arial" charset="0"/>
              </a:rPr>
              <a:t>La sécurisation selon le droit privé (5) </a:t>
            </a:r>
            <a:r>
              <a:rPr lang="de-CH" sz="3200" dirty="0">
                <a:ea typeface="+mn-ea"/>
                <a:cs typeface="Arial" charset="0"/>
              </a:rPr>
              <a:t/>
            </a:r>
            <a:br>
              <a:rPr lang="de-CH" sz="3200" dirty="0">
                <a:ea typeface="+mn-ea"/>
                <a:cs typeface="Arial" charset="0"/>
              </a:rPr>
            </a:br>
            <a:endParaRPr lang="de-CH" sz="4000" dirty="0"/>
          </a:p>
        </p:txBody>
      </p:sp>
      <p:sp>
        <p:nvSpPr>
          <p:cNvPr id="15" name="Textfeld 14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656808"/>
            <a:ext cx="8280920" cy="1044000"/>
          </a:xfrm>
        </p:spPr>
        <p:txBody>
          <a:bodyPr>
            <a:normAutofit fontScale="90000"/>
          </a:bodyPr>
          <a:lstStyle/>
          <a:p>
            <a:r>
              <a:rPr lang="de-CH" sz="2700" i="1" dirty="0">
                <a:solidFill>
                  <a:srgbClr val="00B0F0"/>
                </a:solidFill>
                <a:ea typeface="+mn-ea"/>
                <a:cs typeface="Arial" charset="0"/>
              </a:rPr>
              <a:t>3. </a:t>
            </a:r>
            <a:r>
              <a:rPr lang="de-CH" sz="2700" i="1" dirty="0" smtClean="0">
                <a:solidFill>
                  <a:srgbClr val="00B0F0"/>
                </a:solidFill>
                <a:ea typeface="+mn-ea"/>
                <a:cs typeface="Arial" charset="0"/>
              </a:rPr>
              <a:t>Le sécurisation selon le droit privé (6) </a:t>
            </a:r>
            <a:r>
              <a:rPr lang="de-CH" sz="3200" dirty="0">
                <a:ea typeface="+mn-ea"/>
                <a:cs typeface="Arial" charset="0"/>
              </a:rPr>
              <a:t/>
            </a:r>
            <a:br>
              <a:rPr lang="de-CH" sz="3200" dirty="0">
                <a:ea typeface="+mn-ea"/>
                <a:cs typeface="Arial" charset="0"/>
              </a:rPr>
            </a:br>
            <a:r>
              <a:rPr lang="de-CH" sz="4000" dirty="0" smtClean="0"/>
              <a:t>Déplacement de la conduite</a:t>
            </a:r>
            <a:endParaRPr lang="de-CH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13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5138" y="1303139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464" y="141277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de-CH" dirty="0" smtClean="0"/>
          </a:p>
          <a:p>
            <a:pPr marL="342900" indent="-342900">
              <a:buAutoNum type="arabicPeriod"/>
            </a:pPr>
            <a:endParaRPr lang="de-CH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91706" y="1712253"/>
            <a:ext cx="828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smtClean="0"/>
              <a:t>Quelles règles sont applicables lors du déplacement d’une conduite à un autre endroit?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endParaRPr lang="de-CH" sz="1000" b="1" dirty="0" smtClean="0"/>
          </a:p>
          <a:p>
            <a:r>
              <a:rPr lang="de-CH" sz="3200" b="1" dirty="0" smtClean="0"/>
              <a:t>Article 742 CCS</a:t>
            </a:r>
          </a:p>
          <a:p>
            <a:endParaRPr lang="de-CH" sz="3200" b="1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50" y="3499383"/>
            <a:ext cx="8413738" cy="225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80920" cy="908720"/>
          </a:xfrm>
        </p:spPr>
        <p:txBody>
          <a:bodyPr>
            <a:normAutofit/>
          </a:bodyPr>
          <a:lstStyle/>
          <a:p>
            <a:r>
              <a:rPr lang="de-CH" sz="3200" dirty="0" smtClean="0">
                <a:solidFill>
                  <a:schemeClr val="tx1"/>
                </a:solidFill>
              </a:rPr>
              <a:t>Article 693 CCS</a:t>
            </a:r>
            <a:endParaRPr lang="de-CH" sz="320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14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4" y="692696"/>
            <a:ext cx="8280920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de-CH" sz="2600" b="1" i="1" dirty="0">
                <a:solidFill>
                  <a:srgbClr val="00B0F0"/>
                </a:solidFill>
                <a:latin typeface="Calibri"/>
              </a:rPr>
              <a:t>3. </a:t>
            </a:r>
            <a:r>
              <a:rPr lang="de-CH" sz="2600" b="1" i="1" dirty="0" smtClean="0">
                <a:solidFill>
                  <a:srgbClr val="00B0F0"/>
                </a:solidFill>
                <a:latin typeface="Calibri"/>
              </a:rPr>
              <a:t>La sécurisation selon le droit privé (7) </a:t>
            </a:r>
            <a:r>
              <a:rPr lang="de-CH" sz="2600" b="1" dirty="0">
                <a:solidFill>
                  <a:srgbClr val="0070C0"/>
                </a:solidFill>
                <a:latin typeface="Calibri"/>
              </a:rPr>
              <a:t/>
            </a:r>
            <a:br>
              <a:rPr lang="de-CH" sz="2600" b="1" dirty="0">
                <a:solidFill>
                  <a:srgbClr val="0070C0"/>
                </a:solidFill>
                <a:latin typeface="Calibri"/>
              </a:rPr>
            </a:br>
            <a:r>
              <a:rPr lang="de-CH" sz="4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Déplacement de la conduite</a:t>
            </a:r>
            <a:endParaRPr kumimoji="0" lang="de-CH" sz="4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03046"/>
            <a:ext cx="8487009" cy="217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72008"/>
            <a:ext cx="7772400" cy="1268760"/>
          </a:xfrm>
        </p:spPr>
        <p:txBody>
          <a:bodyPr>
            <a:normAutofit/>
          </a:bodyPr>
          <a:lstStyle/>
          <a:p>
            <a:r>
              <a:rPr lang="de-CH" sz="3600" dirty="0" smtClean="0">
                <a:solidFill>
                  <a:srgbClr val="00B0F0"/>
                </a:solidFill>
              </a:rPr>
              <a:t/>
            </a:r>
            <a:br>
              <a:rPr lang="de-CH" sz="3600" dirty="0" smtClean="0">
                <a:solidFill>
                  <a:srgbClr val="00B0F0"/>
                </a:solidFill>
              </a:rPr>
            </a:br>
            <a:endParaRPr lang="de-CH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7544" y="1916832"/>
            <a:ext cx="8280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9150" lvl="0" indent="-819150">
              <a:tabLst>
                <a:tab pos="628650" algn="l"/>
              </a:tabLst>
            </a:pPr>
            <a:r>
              <a:rPr lang="de-CH" sz="3200" b="1" dirty="0" smtClean="0"/>
              <a:t>Articles 691 ss CCS</a:t>
            </a:r>
          </a:p>
          <a:p>
            <a:pPr marL="354013" lvl="0" indent="-354013">
              <a:buFont typeface="Symbol" pitchFamily="18" charset="2"/>
              <a:buChar char="-"/>
              <a:tabLst>
                <a:tab pos="354013" algn="l"/>
              </a:tabLst>
            </a:pPr>
            <a:r>
              <a:rPr lang="de-CH" sz="2800" b="1" dirty="0" smtClean="0">
                <a:cs typeface="+mn-cs"/>
              </a:rPr>
              <a:t>Constituer l’obligation de TOLERER UNE CONDUITE</a:t>
            </a:r>
            <a:endParaRPr lang="de-CH" sz="2800" b="1" dirty="0">
              <a:cs typeface="+mn-cs"/>
            </a:endParaRPr>
          </a:p>
          <a:p>
            <a:pPr marL="354013" lvl="0" indent="-354013">
              <a:buFont typeface="Symbol" pitchFamily="18" charset="2"/>
              <a:buChar char="-"/>
              <a:tabLst>
                <a:tab pos="354013" algn="l"/>
              </a:tabLst>
            </a:pPr>
            <a:r>
              <a:rPr lang="de-CH" sz="2800" b="1" dirty="0" smtClean="0">
                <a:cs typeface="+mn-cs"/>
              </a:rPr>
              <a:t>Convenant à conduites traversant un seul bien-fonds</a:t>
            </a:r>
            <a:endParaRPr lang="de-CH" sz="2800" b="1" dirty="0">
              <a:cs typeface="+mn-cs"/>
            </a:endParaRPr>
          </a:p>
          <a:p>
            <a:pPr marL="354013" lvl="0" indent="-354013">
              <a:buFont typeface="Symbol" pitchFamily="18" charset="2"/>
              <a:buChar char="-"/>
              <a:tabLst>
                <a:tab pos="354013" algn="l"/>
              </a:tabLst>
            </a:pPr>
            <a:r>
              <a:rPr lang="de-CH" sz="2800" b="1" dirty="0" smtClean="0">
                <a:cs typeface="+mn-cs"/>
              </a:rPr>
              <a:t>Appliqués en pratique, si on ne peut pas s’entendre sur une conduite de raccordement d’immeuble</a:t>
            </a:r>
            <a:endParaRPr lang="de-CH" sz="2800" b="1" dirty="0">
              <a:cs typeface="+mn-cs"/>
            </a:endParaRPr>
          </a:p>
          <a:p>
            <a:pPr marL="354013" lvl="0" indent="-354013">
              <a:buFont typeface="Symbol" pitchFamily="18" charset="2"/>
              <a:buChar char="-"/>
              <a:tabLst>
                <a:tab pos="354013" algn="l"/>
              </a:tabLst>
            </a:pPr>
            <a:r>
              <a:rPr lang="de-CH" sz="2800" b="1" dirty="0" smtClean="0">
                <a:cs typeface="+mn-cs"/>
              </a:rPr>
              <a:t>Ne convient pas, resp. </a:t>
            </a:r>
            <a:r>
              <a:rPr lang="de-CH" sz="2800" b="1" dirty="0">
                <a:cs typeface="+mn-cs"/>
              </a:rPr>
              <a:t>e</a:t>
            </a:r>
            <a:r>
              <a:rPr lang="de-CH" sz="2800" b="1" dirty="0" smtClean="0">
                <a:cs typeface="+mn-cs"/>
              </a:rPr>
              <a:t>st </a:t>
            </a:r>
            <a:r>
              <a:rPr lang="de-CH" sz="2800" b="1" dirty="0">
                <a:cs typeface="+mn-cs"/>
              </a:rPr>
              <a:t>i</a:t>
            </a:r>
            <a:r>
              <a:rPr lang="de-CH" sz="2800" b="1" dirty="0" smtClean="0">
                <a:cs typeface="+mn-cs"/>
              </a:rPr>
              <a:t>llicite pour un </a:t>
            </a:r>
            <a:r>
              <a:rPr lang="de-CH" sz="2800" b="1" dirty="0">
                <a:cs typeface="+mn-cs"/>
              </a:rPr>
              <a:t>S</a:t>
            </a:r>
            <a:r>
              <a:rPr lang="de-CH" sz="2800" b="1" dirty="0" smtClean="0">
                <a:cs typeface="+mn-cs"/>
              </a:rPr>
              <a:t>ervice des eaux public </a:t>
            </a:r>
            <a:endParaRPr lang="de-CH" sz="2800" b="1" dirty="0">
              <a:solidFill>
                <a:prstClr val="black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692696"/>
            <a:ext cx="8280920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de-CH" sz="2600" b="1" i="1" dirty="0">
                <a:solidFill>
                  <a:srgbClr val="00B0F0"/>
                </a:solidFill>
                <a:latin typeface="Calibri"/>
              </a:rPr>
              <a:t>3. </a:t>
            </a:r>
            <a:r>
              <a:rPr lang="de-CH" sz="2600" b="1" i="1" dirty="0" smtClean="0">
                <a:solidFill>
                  <a:srgbClr val="00B0F0"/>
                </a:solidFill>
                <a:latin typeface="Calibri"/>
              </a:rPr>
              <a:t>La sécurisation selon le droit privé (8) </a:t>
            </a:r>
            <a:r>
              <a:rPr lang="de-CH" sz="3200" b="1" dirty="0">
                <a:solidFill>
                  <a:srgbClr val="0070C0"/>
                </a:solidFill>
                <a:latin typeface="Calibri"/>
              </a:rPr>
              <a:t/>
            </a:r>
            <a:br>
              <a:rPr lang="de-CH" sz="3200" b="1" dirty="0">
                <a:solidFill>
                  <a:srgbClr val="0070C0"/>
                </a:solidFill>
                <a:latin typeface="Calibri"/>
              </a:rPr>
            </a:br>
            <a:r>
              <a:rPr kumimoji="0" lang="de-CH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Déplacement de la conduite</a:t>
            </a:r>
            <a:endParaRPr kumimoji="0" lang="de-CH" sz="4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388424" y="638132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963AAA7-E81F-4DAA-A6A3-82FA856CEE23}" type="slidenum">
              <a:rPr lang="de-CH" sz="1200" smtClean="0"/>
              <a:pPr/>
              <a:t>15</a:t>
            </a:fld>
            <a:endParaRPr lang="de-CH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8633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Formation continue ASF 2016</a:t>
            </a: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juKom Beratung, Bern</a:t>
            </a:r>
            <a:endParaRPr lang="de-CH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>
                <a:solidFill>
                  <a:prstClr val="black"/>
                </a:solidFill>
              </a:rPr>
              <a:pPr algn="r"/>
              <a:t>16</a:t>
            </a:fld>
            <a:endParaRPr lang="de-CH" sz="1200" dirty="0">
              <a:solidFill>
                <a:prstClr val="black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de-CH" sz="40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8464" y="1196752"/>
            <a:ext cx="8280000" cy="450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11" name="Untertitel 15"/>
          <p:cNvSpPr txBox="1">
            <a:spLocks/>
          </p:cNvSpPr>
          <p:nvPr/>
        </p:nvSpPr>
        <p:spPr>
          <a:xfrm>
            <a:off x="467544" y="2097320"/>
            <a:ext cx="8280000" cy="421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71500" indent="-5715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514600" algn="l"/>
              </a:tabLst>
              <a:defRPr/>
            </a:pPr>
            <a:r>
              <a:rPr lang="de-CH" sz="3600" b="1" dirty="0" smtClean="0">
                <a:solidFill>
                  <a:prstClr val="black"/>
                </a:solidFill>
              </a:rPr>
              <a:t>Oral ou par écrit</a:t>
            </a:r>
          </a:p>
          <a:p>
            <a:pPr marL="571500" indent="-5715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514600" algn="l"/>
              </a:tabLst>
              <a:defRPr/>
            </a:pPr>
            <a:r>
              <a:rPr lang="de-CH" sz="3600" b="1" dirty="0" smtClean="0">
                <a:solidFill>
                  <a:prstClr val="black"/>
                </a:solidFill>
              </a:rPr>
              <a:t>Contenu libre en grande partie </a:t>
            </a:r>
          </a:p>
          <a:p>
            <a:pPr marL="571500" indent="-5715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514600" algn="l"/>
              </a:tabLst>
              <a:defRPr/>
            </a:pPr>
            <a:r>
              <a:rPr lang="de-CH" sz="3600" b="1" dirty="0">
                <a:solidFill>
                  <a:prstClr val="black"/>
                </a:solidFill>
              </a:rPr>
              <a:t>n</a:t>
            </a:r>
            <a:r>
              <a:rPr lang="de-CH" sz="3600" b="1" dirty="0" smtClean="0">
                <a:solidFill>
                  <a:prstClr val="black"/>
                </a:solidFill>
              </a:rPr>
              <a:t>’est valable que pour les </a:t>
            </a:r>
            <a:r>
              <a:rPr lang="de-CH" sz="3600" b="1" dirty="0">
                <a:solidFill>
                  <a:prstClr val="black"/>
                </a:solidFill>
              </a:rPr>
              <a:t>p</a:t>
            </a:r>
            <a:r>
              <a:rPr lang="de-CH" sz="3600" b="1" dirty="0" smtClean="0">
                <a:solidFill>
                  <a:prstClr val="black"/>
                </a:solidFill>
              </a:rPr>
              <a:t>arties contractantes</a:t>
            </a:r>
            <a:r>
              <a:rPr lang="de-CH" sz="3600" b="1" dirty="0">
                <a:solidFill>
                  <a:prstClr val="black"/>
                </a:solidFill>
              </a:rPr>
              <a:t/>
            </a:r>
            <a:br>
              <a:rPr lang="de-CH" sz="3600" b="1" dirty="0">
                <a:solidFill>
                  <a:prstClr val="black"/>
                </a:solidFill>
              </a:rPr>
            </a:br>
            <a:endParaRPr lang="de-CH" sz="3600" b="1" dirty="0" smtClean="0">
              <a:solidFill>
                <a:prstClr val="black"/>
              </a:solidFill>
            </a:endParaRPr>
          </a:p>
          <a:p>
            <a:pPr marL="571500" indent="-571500" fontAlgn="auto">
              <a:spcBef>
                <a:spcPct val="20000"/>
              </a:spcBef>
              <a:spcAft>
                <a:spcPts val="0"/>
              </a:spcAft>
              <a:tabLst>
                <a:tab pos="2514600" algn="l"/>
              </a:tabLst>
              <a:defRPr/>
            </a:pPr>
            <a:r>
              <a:rPr lang="de-CH" sz="3600" b="1" dirty="0" smtClean="0">
                <a:solidFill>
                  <a:srgbClr val="0070C0"/>
                </a:solidFill>
              </a:rPr>
              <a:t>         </a:t>
            </a:r>
            <a:r>
              <a:rPr lang="de-CH" sz="4300" b="1" dirty="0" smtClean="0">
                <a:solidFill>
                  <a:srgbClr val="0070C0"/>
                </a:solidFill>
              </a:rPr>
              <a:t>Non recommandé</a:t>
            </a:r>
            <a:endParaRPr lang="de-CH" sz="4300" b="1" dirty="0">
              <a:solidFill>
                <a:srgbClr val="0070C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2514600" algn="l"/>
              </a:tabLst>
              <a:defRPr/>
            </a:pPr>
            <a:endParaRPr lang="de-CH" sz="3600" b="1" dirty="0" smtClean="0">
              <a:solidFill>
                <a:prstClr val="black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95350" algn="l"/>
              </a:tabLst>
              <a:defRPr/>
            </a:pPr>
            <a:r>
              <a:rPr lang="de-CH" sz="3600" b="1" dirty="0" smtClean="0">
                <a:solidFill>
                  <a:prstClr val="black"/>
                </a:solidFill>
              </a:rPr>
              <a:t>		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80920" cy="972000"/>
          </a:xfrm>
        </p:spPr>
        <p:txBody>
          <a:bodyPr>
            <a:normAutofit fontScale="90000"/>
          </a:bodyPr>
          <a:lstStyle/>
          <a:p>
            <a:r>
              <a:rPr lang="de-CH" sz="2700" i="1" dirty="0">
                <a:solidFill>
                  <a:srgbClr val="00B0F0"/>
                </a:solidFill>
                <a:ea typeface="+mn-ea"/>
                <a:cs typeface="Arial" charset="0"/>
              </a:rPr>
              <a:t>3. </a:t>
            </a:r>
            <a:r>
              <a:rPr lang="de-CH" sz="2700" i="1" dirty="0" smtClean="0">
                <a:solidFill>
                  <a:srgbClr val="00B0F0"/>
                </a:solidFill>
                <a:ea typeface="+mn-ea"/>
                <a:cs typeface="Arial" charset="0"/>
              </a:rPr>
              <a:t>La sécurisation selon le droit privé (9) </a:t>
            </a:r>
            <a:r>
              <a:rPr lang="de-CH" sz="3200" dirty="0">
                <a:ea typeface="+mn-ea"/>
                <a:cs typeface="Arial" charset="0"/>
              </a:rPr>
              <a:t/>
            </a:r>
            <a:br>
              <a:rPr lang="de-CH" sz="3200" dirty="0">
                <a:ea typeface="+mn-ea"/>
                <a:cs typeface="Arial" charset="0"/>
              </a:rPr>
            </a:br>
            <a:r>
              <a:rPr lang="de-CH" sz="4000" dirty="0" smtClean="0"/>
              <a:t>Réglée purement par contrat</a:t>
            </a:r>
            <a:endParaRPr lang="de-CH" sz="4000" dirty="0"/>
          </a:p>
        </p:txBody>
      </p:sp>
      <p:sp>
        <p:nvSpPr>
          <p:cNvPr id="13" name="Pfeil nach rechts 12"/>
          <p:cNvSpPr/>
          <p:nvPr/>
        </p:nvSpPr>
        <p:spPr>
          <a:xfrm>
            <a:off x="539552" y="4581128"/>
            <a:ext cx="576064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5232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280920" cy="908720"/>
          </a:xfrm>
        </p:spPr>
        <p:txBody>
          <a:bodyPr>
            <a:normAutofit/>
          </a:bodyPr>
          <a:lstStyle/>
          <a:p>
            <a:r>
              <a:rPr lang="de-CH" sz="3200" dirty="0" smtClean="0">
                <a:solidFill>
                  <a:schemeClr val="tx1"/>
                </a:solidFill>
              </a:rPr>
              <a:t>Bases légales</a:t>
            </a:r>
            <a:endParaRPr lang="de-CH" sz="320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17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8464" y="1772816"/>
            <a:ext cx="828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/>
              <a:t>Confédération </a:t>
            </a:r>
            <a:r>
              <a:rPr lang="de-CH" sz="3200" dirty="0" smtClean="0"/>
              <a:t>Loi sur l’aménagement du</a:t>
            </a:r>
          </a:p>
          <a:p>
            <a:r>
              <a:rPr lang="de-CH" sz="3200" dirty="0" smtClean="0"/>
              <a:t>                           territoire</a:t>
            </a:r>
            <a:endParaRPr lang="de-CH" sz="1000" dirty="0" smtClean="0"/>
          </a:p>
          <a:p>
            <a:r>
              <a:rPr lang="de-CH" sz="3200" b="1" dirty="0" smtClean="0"/>
              <a:t>Cantons</a:t>
            </a:r>
          </a:p>
          <a:p>
            <a:pPr>
              <a:buFont typeface="Symbol" pitchFamily="18" charset="2"/>
              <a:buChar char="-"/>
            </a:pPr>
            <a:r>
              <a:rPr lang="de-CH" sz="3600" b="1" dirty="0" smtClean="0"/>
              <a:t> </a:t>
            </a:r>
            <a:r>
              <a:rPr lang="de-CH" sz="3200" dirty="0" smtClean="0"/>
              <a:t>Législation sur les constructions et l’urbanisme</a:t>
            </a:r>
          </a:p>
          <a:p>
            <a:pPr>
              <a:buFont typeface="Symbol" pitchFamily="18" charset="2"/>
              <a:buChar char="-"/>
            </a:pPr>
            <a:r>
              <a:rPr lang="de-CH" sz="3200" dirty="0" smtClean="0"/>
              <a:t> Législation sur l’alimentation en eau</a:t>
            </a:r>
          </a:p>
          <a:p>
            <a:endParaRPr lang="de-CH" sz="1000" dirty="0" smtClean="0"/>
          </a:p>
          <a:p>
            <a:r>
              <a:rPr lang="de-CH" sz="3200" b="1" dirty="0" smtClean="0"/>
              <a:t>Communes </a:t>
            </a:r>
          </a:p>
          <a:p>
            <a:pPr>
              <a:buFont typeface="Symbol" pitchFamily="18" charset="2"/>
              <a:buChar char="-"/>
            </a:pPr>
            <a:r>
              <a:rPr lang="de-CH" sz="3200" dirty="0" smtClean="0"/>
              <a:t> Plans de quartier / Plans d’affectation</a:t>
            </a:r>
          </a:p>
          <a:p>
            <a:pPr>
              <a:buFont typeface="Symbol" pitchFamily="18" charset="2"/>
              <a:buChar char="-"/>
            </a:pPr>
            <a:r>
              <a:rPr lang="de-CH" sz="3200" dirty="0" smtClean="0"/>
              <a:t> Règlement sur les constructions</a:t>
            </a:r>
          </a:p>
          <a:p>
            <a:pPr>
              <a:buFont typeface="Symbol" pitchFamily="18" charset="2"/>
              <a:buChar char="-"/>
            </a:pPr>
            <a:r>
              <a:rPr lang="de-CH" sz="3200" dirty="0" smtClean="0"/>
              <a:t> Règlement sur l’alimentation en eau</a:t>
            </a:r>
            <a:endParaRPr lang="de-CH" sz="3200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4" y="648072"/>
            <a:ext cx="828092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4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de-CH" sz="4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La sécurisation selon le droit public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864096"/>
            <a:ext cx="8280920" cy="908720"/>
          </a:xfrm>
        </p:spPr>
        <p:txBody>
          <a:bodyPr>
            <a:normAutofit fontScale="90000"/>
          </a:bodyPr>
          <a:lstStyle/>
          <a:p>
            <a:r>
              <a:rPr lang="de-CH" sz="2700" i="1" dirty="0" smtClean="0">
                <a:solidFill>
                  <a:srgbClr val="00B0F0"/>
                </a:solidFill>
                <a:ea typeface="+mn-ea"/>
                <a:cs typeface="Arial" charset="0"/>
              </a:rPr>
              <a:t>4. La sécurisation selon le droit public (2)</a:t>
            </a:r>
            <a:br>
              <a:rPr lang="de-CH" sz="2700" i="1" dirty="0" smtClean="0">
                <a:solidFill>
                  <a:srgbClr val="00B0F0"/>
                </a:solidFill>
                <a:ea typeface="+mn-ea"/>
                <a:cs typeface="Arial" charset="0"/>
              </a:rPr>
            </a:br>
            <a:r>
              <a:rPr lang="de-CH" sz="4000" dirty="0" smtClean="0"/>
              <a:t>Cadre juridique du canton de Berne</a:t>
            </a:r>
            <a:endParaRPr lang="de-CH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18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464" y="141277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de-CH" dirty="0" smtClean="0"/>
          </a:p>
          <a:p>
            <a:pPr marL="342900" indent="-342900">
              <a:buAutoNum type="arabicPeriod"/>
            </a:pPr>
            <a:endParaRPr lang="de-CH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67544" y="1959218"/>
            <a:ext cx="82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de-CH" sz="3200" b="1" dirty="0" smtClean="0"/>
              <a:t>Article 21 Loi sur l’alimentation en eau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4" y="908720"/>
            <a:ext cx="828092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679268"/>
            <a:ext cx="8032865" cy="36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19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464" y="141277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de-CH" dirty="0" smtClean="0"/>
          </a:p>
          <a:p>
            <a:pPr marL="342900" indent="-342900">
              <a:buAutoNum type="arabicPeriod"/>
            </a:pPr>
            <a:endParaRPr lang="de-CH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99667" y="1940050"/>
            <a:ext cx="82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de-CH" sz="3200" b="1" dirty="0" smtClean="0"/>
              <a:t>Article 22 Loi sur l’alimentation en eau</a:t>
            </a:r>
            <a:endParaRPr lang="de-CH" sz="24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67" y="2631684"/>
            <a:ext cx="8176790" cy="1015750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467544" y="864096"/>
            <a:ext cx="8280920" cy="908720"/>
          </a:xfrm>
        </p:spPr>
        <p:txBody>
          <a:bodyPr>
            <a:normAutofit fontScale="90000"/>
          </a:bodyPr>
          <a:lstStyle/>
          <a:p>
            <a:r>
              <a:rPr lang="de-CH" sz="2700" i="1" dirty="0" smtClean="0">
                <a:solidFill>
                  <a:srgbClr val="00B0F0"/>
                </a:solidFill>
                <a:ea typeface="+mn-ea"/>
                <a:cs typeface="Arial" charset="0"/>
              </a:rPr>
              <a:t>4. La sécurisation selon le droit public (2)</a:t>
            </a:r>
            <a:br>
              <a:rPr lang="de-CH" sz="2700" i="1" dirty="0" smtClean="0">
                <a:solidFill>
                  <a:srgbClr val="00B0F0"/>
                </a:solidFill>
                <a:ea typeface="+mn-ea"/>
                <a:cs typeface="Arial" charset="0"/>
              </a:rPr>
            </a:br>
            <a:r>
              <a:rPr lang="de-CH" sz="4000" dirty="0" smtClean="0"/>
              <a:t>Cadre juridique du canton de Berne</a:t>
            </a:r>
            <a:endParaRPr lang="de-CH" sz="4000" dirty="0"/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908720"/>
          </a:xfrm>
        </p:spPr>
        <p:txBody>
          <a:bodyPr>
            <a:normAutofit/>
          </a:bodyPr>
          <a:lstStyle/>
          <a:p>
            <a:r>
              <a:rPr lang="de-CH" sz="4000" dirty="0" smtClean="0"/>
              <a:t>Table des matières</a:t>
            </a:r>
            <a:endParaRPr lang="de-CH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2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464" y="1268760"/>
            <a:ext cx="58317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CH" sz="2200" b="1" dirty="0" smtClean="0"/>
              <a:t>Sécuriser</a:t>
            </a:r>
            <a:r>
              <a:rPr lang="de-CH" sz="2200" b="1" dirty="0" smtClean="0"/>
              <a:t> quelles conduites?</a:t>
            </a:r>
          </a:p>
          <a:p>
            <a:pPr marL="342900" indent="-342900">
              <a:buAutoNum type="arabicPeriod"/>
            </a:pPr>
            <a:r>
              <a:rPr lang="de-CH" sz="2200" b="1" dirty="0" smtClean="0"/>
              <a:t>Les possibilités de sécurisation</a:t>
            </a:r>
          </a:p>
          <a:p>
            <a:pPr marL="342900" indent="-342900">
              <a:buAutoNum type="arabicPeriod"/>
              <a:tabLst>
                <a:tab pos="541338" algn="l"/>
              </a:tabLst>
            </a:pPr>
            <a:r>
              <a:rPr lang="de-CH" sz="2200" b="1" dirty="0" smtClean="0"/>
              <a:t>La sécurisation par le droit privé</a:t>
            </a:r>
          </a:p>
          <a:p>
            <a:pPr marL="628650" indent="-266700">
              <a:buFont typeface="Wingdings" pitchFamily="2" charset="2"/>
              <a:buChar char="§"/>
            </a:pPr>
            <a:r>
              <a:rPr lang="de-CH" sz="2200" b="1" dirty="0" smtClean="0"/>
              <a:t>La servitude</a:t>
            </a:r>
          </a:p>
          <a:p>
            <a:pPr marL="628650" indent="-266700"/>
            <a:r>
              <a:rPr lang="de-CH" sz="2200" b="1" dirty="0" smtClean="0"/>
              <a:t>	- mise en oeuvre d’une servitude </a:t>
            </a:r>
          </a:p>
          <a:p>
            <a:pPr marL="628650" indent="-266700"/>
            <a:r>
              <a:rPr lang="de-CH" sz="2200" b="1" dirty="0" smtClean="0"/>
              <a:t>	- constitution d’une servitude</a:t>
            </a:r>
          </a:p>
          <a:p>
            <a:pPr marL="623888" indent="-261938"/>
            <a:r>
              <a:rPr lang="de-CH" sz="2200" b="1" dirty="0" smtClean="0"/>
              <a:t>	- droit de déplacement et</a:t>
            </a:r>
          </a:p>
          <a:p>
            <a:pPr marL="623888" indent="-261938"/>
            <a:r>
              <a:rPr lang="de-CH" sz="2200" b="1" dirty="0"/>
              <a:t> </a:t>
            </a:r>
            <a:r>
              <a:rPr lang="de-CH" sz="2200" b="1" dirty="0" smtClean="0"/>
              <a:t>      imputation des coûts</a:t>
            </a:r>
          </a:p>
          <a:p>
            <a:pPr marL="628650" lvl="0" indent="-266700">
              <a:buFont typeface="Wingdings" pitchFamily="2" charset="2"/>
              <a:buChar char="§"/>
              <a:tabLst>
                <a:tab pos="628650" algn="l"/>
              </a:tabLst>
            </a:pPr>
            <a:r>
              <a:rPr lang="de-CH" sz="2200" b="1" dirty="0" smtClean="0">
                <a:solidFill>
                  <a:prstClr val="black"/>
                </a:solidFill>
              </a:rPr>
              <a:t>La réglementation contractuelle simple</a:t>
            </a:r>
            <a:endParaRPr lang="de-CH" sz="2200" b="1" dirty="0">
              <a:solidFill>
                <a:prstClr val="black"/>
              </a:solidFill>
            </a:endParaRPr>
          </a:p>
          <a:p>
            <a:pPr marL="457200" indent="-457200">
              <a:buAutoNum type="arabicPeriod" startAt="4"/>
              <a:tabLst>
                <a:tab pos="541338" algn="l"/>
              </a:tabLst>
            </a:pPr>
            <a:r>
              <a:rPr lang="de-CH" sz="2200" b="1" dirty="0" smtClean="0"/>
              <a:t>La sécurisation de droit public</a:t>
            </a:r>
            <a:br>
              <a:rPr lang="de-CH" sz="2200" b="1" dirty="0" smtClean="0"/>
            </a:br>
            <a:r>
              <a:rPr lang="de-CH" sz="2200" b="1" dirty="0" smtClean="0"/>
              <a:t>	- Bases légales</a:t>
            </a:r>
            <a:br>
              <a:rPr lang="de-CH" sz="2200" b="1" dirty="0" smtClean="0"/>
            </a:br>
            <a:r>
              <a:rPr lang="de-CH" sz="2200" b="1" dirty="0" smtClean="0"/>
              <a:t>	- Les conduites publiques</a:t>
            </a:r>
            <a:br>
              <a:rPr lang="de-CH" sz="2200" b="1" dirty="0" smtClean="0"/>
            </a:br>
            <a:r>
              <a:rPr lang="de-CH" sz="2200" b="1" dirty="0" smtClean="0"/>
              <a:t>	- La mention dans le registre foncier</a:t>
            </a:r>
          </a:p>
          <a:p>
            <a:pPr marL="457200" indent="-457200">
              <a:buAutoNum type="arabicPeriod" startAt="5"/>
            </a:pPr>
            <a:r>
              <a:rPr lang="de-CH" sz="2200" b="1" dirty="0" smtClean="0"/>
              <a:t>Récapitulation</a:t>
            </a:r>
          </a:p>
          <a:p>
            <a:pPr marL="457200" indent="-457200">
              <a:buAutoNum type="arabicPeriod" startAt="5"/>
            </a:pPr>
            <a:r>
              <a:rPr lang="de-CH" sz="2200" b="1" dirty="0" smtClean="0"/>
              <a:t>Questions / Discussion</a:t>
            </a:r>
            <a:endParaRPr lang="de-CH" sz="22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6372200" y="1268760"/>
            <a:ext cx="2160000" cy="49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pic>
        <p:nvPicPr>
          <p:cNvPr id="1026" name="Picture 2" descr="C:\Ueli\Beratung\Lohn-Ammannsegg\Schulhausstrasse\Fotos\Fotos_2016-03-18_20\IMG_7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29400" y="-4038600"/>
            <a:ext cx="2160000" cy="1440000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6524600" y="1421160"/>
            <a:ext cx="2160000" cy="49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pic>
        <p:nvPicPr>
          <p:cNvPr id="15" name="Grafik 14" descr="C:\Ueli\Beratung\Lohn-Ammannsegg\Schulhausstrasse\Fotos\Fotos_2016-03-18_20\IMG_7844.JPG"/>
          <p:cNvPicPr/>
          <p:nvPr/>
        </p:nvPicPr>
        <p:blipFill>
          <a:blip r:embed="rId3" cstate="print"/>
          <a:srcRect t="9270" b="5953"/>
          <a:stretch>
            <a:fillRect/>
          </a:stretch>
        </p:blipFill>
        <p:spPr bwMode="auto">
          <a:xfrm rot="5400000">
            <a:off x="5219741" y="2348548"/>
            <a:ext cx="4681182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280920" cy="1008112"/>
          </a:xfrm>
        </p:spPr>
        <p:txBody>
          <a:bodyPr>
            <a:normAutofit fontScale="90000"/>
          </a:bodyPr>
          <a:lstStyle/>
          <a:p>
            <a:r>
              <a:rPr lang="de-CH" sz="2700" i="1" dirty="0">
                <a:solidFill>
                  <a:srgbClr val="00B0F0"/>
                </a:solidFill>
                <a:cs typeface="Arial" charset="0"/>
              </a:rPr>
              <a:t>4. </a:t>
            </a:r>
            <a:r>
              <a:rPr lang="de-CH" sz="2700" i="1" dirty="0" smtClean="0">
                <a:solidFill>
                  <a:srgbClr val="00B0F0"/>
                </a:solidFill>
                <a:cs typeface="Arial" charset="0"/>
              </a:rPr>
              <a:t>La sécurisation selon le droit public (4)</a:t>
            </a:r>
            <a:br>
              <a:rPr lang="de-CH" sz="2700" i="1" dirty="0" smtClean="0">
                <a:solidFill>
                  <a:srgbClr val="00B0F0"/>
                </a:solidFill>
                <a:cs typeface="Arial" charset="0"/>
              </a:rPr>
            </a:br>
            <a:r>
              <a:rPr lang="de-CH" sz="4000" dirty="0" smtClean="0"/>
              <a:t>Repères</a:t>
            </a:r>
            <a:endParaRPr lang="de-CH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20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464" y="141277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de-CH" dirty="0" smtClean="0"/>
          </a:p>
          <a:p>
            <a:pPr marL="342900" indent="-342900">
              <a:buAutoNum type="arabicPeriod"/>
            </a:pPr>
            <a:endParaRPr lang="de-CH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68464" y="1701383"/>
            <a:ext cx="8280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Symbol" pitchFamily="18" charset="2"/>
              <a:buChar char="-"/>
            </a:pPr>
            <a:endParaRPr lang="de-CH" sz="3200" b="1" dirty="0" smtClean="0"/>
          </a:p>
          <a:p>
            <a:pPr marL="361950" indent="-361950">
              <a:buFont typeface="Symbol" pitchFamily="18" charset="2"/>
              <a:buChar char="-"/>
            </a:pPr>
            <a:r>
              <a:rPr lang="de-CH" sz="3200" b="1" dirty="0" smtClean="0"/>
              <a:t>En principe seulement pour conduites publiques</a:t>
            </a:r>
          </a:p>
          <a:p>
            <a:pPr marL="361950" indent="-361950">
              <a:buFont typeface="Symbol" pitchFamily="18" charset="2"/>
              <a:buChar char="-"/>
            </a:pPr>
            <a:r>
              <a:rPr lang="de-CH" sz="3200" b="1" dirty="0" smtClean="0"/>
              <a:t>Judicieux pour la mise à contribution de bien-fonds privés</a:t>
            </a:r>
          </a:p>
          <a:p>
            <a:pPr marL="361950" indent="-361950">
              <a:buFont typeface="Symbol" pitchFamily="18" charset="2"/>
              <a:buChar char="-"/>
            </a:pPr>
            <a:r>
              <a:rPr lang="de-CH" sz="3200" b="1" dirty="0" smtClean="0"/>
              <a:t>Pour conduites existantes et nouvelles</a:t>
            </a:r>
          </a:p>
          <a:p>
            <a:pPr marL="361950" indent="-361950">
              <a:buFont typeface="Symbol" pitchFamily="18" charset="2"/>
              <a:buChar char="-"/>
            </a:pPr>
            <a:r>
              <a:rPr lang="de-CH" sz="3200" b="1" dirty="0" smtClean="0"/>
              <a:t>Procédure coordonnée pour nouvelles conduites</a:t>
            </a:r>
          </a:p>
          <a:p>
            <a:pPr marL="361950" indent="-361950">
              <a:buFont typeface="Symbol" pitchFamily="18" charset="2"/>
              <a:buChar char="-"/>
            </a:pPr>
            <a:r>
              <a:rPr lang="de-CH" sz="3200" b="1" dirty="0"/>
              <a:t>P</a:t>
            </a:r>
            <a:r>
              <a:rPr lang="de-CH" sz="3200" b="1" dirty="0" smtClean="0"/>
              <a:t>rescriptions spéciales de construction</a:t>
            </a:r>
            <a:br>
              <a:rPr lang="de-CH" sz="3200" b="1" dirty="0" smtClean="0"/>
            </a:br>
            <a:r>
              <a:rPr lang="de-CH" sz="3200" b="1" dirty="0" smtClean="0"/>
              <a:t/>
            </a:r>
            <a:br>
              <a:rPr lang="de-CH" sz="3200" b="1" dirty="0" smtClean="0"/>
            </a:br>
            <a:endParaRPr lang="de-CH" sz="3200" dirty="0"/>
          </a:p>
        </p:txBody>
      </p:sp>
      <p:sp>
        <p:nvSpPr>
          <p:cNvPr id="12" name="Textfeld 11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280920" cy="1008112"/>
          </a:xfrm>
        </p:spPr>
        <p:txBody>
          <a:bodyPr>
            <a:normAutofit fontScale="90000"/>
          </a:bodyPr>
          <a:lstStyle/>
          <a:p>
            <a:r>
              <a:rPr lang="de-CH" sz="2700" i="1" dirty="0">
                <a:solidFill>
                  <a:srgbClr val="00B0F0"/>
                </a:solidFill>
                <a:cs typeface="Arial" charset="0"/>
              </a:rPr>
              <a:t>4. </a:t>
            </a:r>
            <a:r>
              <a:rPr lang="de-CH" sz="2700" i="1" dirty="0" smtClean="0">
                <a:solidFill>
                  <a:srgbClr val="00B0F0"/>
                </a:solidFill>
                <a:cs typeface="Arial" charset="0"/>
              </a:rPr>
              <a:t>La sécurisation selon le droit public (5) </a:t>
            </a:r>
            <a:r>
              <a:rPr lang="de-CH" sz="3600" dirty="0" smtClean="0">
                <a:solidFill>
                  <a:srgbClr val="00B0F0"/>
                </a:solidFill>
                <a:cs typeface="Arial" charset="0"/>
              </a:rPr>
              <a:t/>
            </a:r>
            <a:br>
              <a:rPr lang="de-CH" sz="3600" dirty="0" smtClean="0">
                <a:solidFill>
                  <a:srgbClr val="00B0F0"/>
                </a:solidFill>
                <a:cs typeface="Arial" charset="0"/>
              </a:rPr>
            </a:br>
            <a:r>
              <a:rPr lang="de-CH" sz="4000" dirty="0" smtClean="0">
                <a:cs typeface="Arial" charset="0"/>
              </a:rPr>
              <a:t>Contenus et exigences des plans</a:t>
            </a:r>
            <a:endParaRPr lang="de-CH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21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464" y="141277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de-CH" dirty="0" smtClean="0"/>
          </a:p>
          <a:p>
            <a:pPr marL="342900" indent="-342900">
              <a:buAutoNum type="arabicPeriod"/>
            </a:pPr>
            <a:endParaRPr lang="de-CH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323528" y="1658410"/>
            <a:ext cx="828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Symbol" pitchFamily="18" charset="2"/>
              <a:buChar char="-"/>
            </a:pPr>
            <a:endParaRPr lang="de-CH" sz="3200" b="1" dirty="0" smtClean="0"/>
          </a:p>
          <a:p>
            <a:pPr marL="361950" indent="-361950">
              <a:buFont typeface="Symbol" pitchFamily="18" charset="2"/>
              <a:buChar char="-"/>
            </a:pPr>
            <a:r>
              <a:rPr lang="de-CH" sz="3200" b="1" dirty="0" smtClean="0"/>
              <a:t>Plans avec limites parcellaires exactes</a:t>
            </a:r>
          </a:p>
          <a:p>
            <a:pPr marL="361950" indent="-361950">
              <a:buFont typeface="Symbol" pitchFamily="18" charset="2"/>
              <a:buChar char="-"/>
            </a:pPr>
            <a:r>
              <a:rPr lang="de-CH" sz="3200" b="1" dirty="0" smtClean="0"/>
              <a:t>Liste des propriétaires fonciers</a:t>
            </a:r>
          </a:p>
          <a:p>
            <a:pPr marL="361950" indent="-361950">
              <a:buFont typeface="Symbol" pitchFamily="18" charset="2"/>
              <a:buChar char="-"/>
            </a:pPr>
            <a:r>
              <a:rPr lang="de-CH" sz="3200" b="1" dirty="0" smtClean="0"/>
              <a:t>Limites communales et autres</a:t>
            </a:r>
          </a:p>
          <a:p>
            <a:pPr marL="361950" indent="-361950">
              <a:buFont typeface="Symbol" pitchFamily="18" charset="2"/>
              <a:buChar char="-"/>
            </a:pPr>
            <a:r>
              <a:rPr lang="de-CH" sz="3200" b="1" dirty="0" smtClean="0"/>
              <a:t>Prescriptions spéciales de construction</a:t>
            </a:r>
          </a:p>
          <a:p>
            <a:pPr marL="361950" indent="-361950">
              <a:buFont typeface="Symbol" pitchFamily="18" charset="2"/>
              <a:buChar char="-"/>
            </a:pPr>
            <a:r>
              <a:rPr lang="de-CH" sz="3200" b="1" dirty="0" smtClean="0"/>
              <a:t>Feuille avec attestations d’approbation </a:t>
            </a:r>
            <a:br>
              <a:rPr lang="de-CH" sz="3200" b="1" dirty="0" smtClean="0"/>
            </a:br>
            <a:r>
              <a:rPr lang="de-CH" sz="3200" b="1" dirty="0" smtClean="0"/>
              <a:t/>
            </a:r>
            <a:br>
              <a:rPr lang="de-CH" sz="3200" b="1" dirty="0" smtClean="0"/>
            </a:br>
            <a:endParaRPr lang="de-CH" sz="3200" dirty="0"/>
          </a:p>
        </p:txBody>
      </p:sp>
      <p:sp>
        <p:nvSpPr>
          <p:cNvPr id="12" name="Textfeld 11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2850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908720"/>
          </a:xfrm>
        </p:spPr>
        <p:txBody>
          <a:bodyPr>
            <a:normAutofit fontScale="90000"/>
          </a:bodyPr>
          <a:lstStyle/>
          <a:p>
            <a:r>
              <a:rPr lang="de-CH" sz="2700" i="1" dirty="0">
                <a:solidFill>
                  <a:srgbClr val="00B0F0"/>
                </a:solidFill>
                <a:cs typeface="Arial" charset="0"/>
              </a:rPr>
              <a:t>4. </a:t>
            </a:r>
            <a:r>
              <a:rPr lang="de-CH" sz="2700" i="1" dirty="0" smtClean="0">
                <a:solidFill>
                  <a:srgbClr val="00B0F0"/>
                </a:solidFill>
                <a:cs typeface="Arial" charset="0"/>
              </a:rPr>
              <a:t>La sécurisation selon le droit public (6) </a:t>
            </a:r>
            <a:br>
              <a:rPr lang="de-CH" sz="2700" i="1" dirty="0" smtClean="0">
                <a:solidFill>
                  <a:srgbClr val="00B0F0"/>
                </a:solidFill>
                <a:cs typeface="Arial" charset="0"/>
              </a:rPr>
            </a:br>
            <a:r>
              <a:rPr lang="de-CH" sz="4000" dirty="0" smtClean="0"/>
              <a:t>Déroulement de la procédure</a:t>
            </a:r>
            <a:endParaRPr lang="de-CH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22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4008" y="1385392"/>
            <a:ext cx="828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de-CH" dirty="0" smtClean="0"/>
          </a:p>
          <a:p>
            <a:pPr marL="342900" indent="-342900"/>
            <a:endParaRPr lang="de-CH" dirty="0" smtClean="0"/>
          </a:p>
          <a:p>
            <a:pPr marL="342900" indent="-342900"/>
            <a:endParaRPr lang="de-CH" dirty="0" smtClean="0"/>
          </a:p>
          <a:p>
            <a:pPr marL="342900" indent="-342900"/>
            <a:endParaRPr lang="de-CH" dirty="0" smtClean="0"/>
          </a:p>
          <a:p>
            <a:pPr marL="342900" indent="-342900"/>
            <a:endParaRPr lang="de-CH" dirty="0" smtClean="0"/>
          </a:p>
          <a:p>
            <a:pPr marL="342900" indent="-342900"/>
            <a:endParaRPr lang="de-CH" dirty="0" smtClean="0"/>
          </a:p>
          <a:p>
            <a:pPr marL="342900" indent="-342900"/>
            <a:endParaRPr lang="de-CH" dirty="0" smtClean="0"/>
          </a:p>
          <a:p>
            <a:pPr marL="342900" indent="-342900"/>
            <a:endParaRPr lang="de-CH" dirty="0" smtClean="0"/>
          </a:p>
          <a:p>
            <a:pPr marL="342900" indent="-342900"/>
            <a:endParaRPr lang="de-CH" dirty="0" smtClean="0"/>
          </a:p>
          <a:p>
            <a:pPr marL="342900" indent="-342900"/>
            <a:endParaRPr lang="de-CH" dirty="0" smtClean="0"/>
          </a:p>
          <a:p>
            <a:pPr marL="342900" indent="-342900"/>
            <a:endParaRPr lang="de-CH" dirty="0" smtClean="0"/>
          </a:p>
          <a:p>
            <a:pPr marL="342900" indent="-342900"/>
            <a:endParaRPr lang="de-CH" dirty="0" smtClean="0"/>
          </a:p>
          <a:p>
            <a:pPr marL="342900" indent="-342900"/>
            <a:endParaRPr lang="de-CH" dirty="0" smtClean="0"/>
          </a:p>
          <a:p>
            <a:pPr marL="342900" indent="-342900"/>
            <a:endParaRPr lang="de-CH" dirty="0" smtClean="0"/>
          </a:p>
          <a:p>
            <a:pPr marL="342900" indent="-342900"/>
            <a:endParaRPr lang="de-CH" dirty="0" smtClean="0"/>
          </a:p>
        </p:txBody>
      </p:sp>
      <p:sp>
        <p:nvSpPr>
          <p:cNvPr id="12" name="Rechteck 11"/>
          <p:cNvSpPr/>
          <p:nvPr/>
        </p:nvSpPr>
        <p:spPr>
          <a:xfrm>
            <a:off x="611560" y="1484784"/>
            <a:ext cx="54006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smtClean="0">
                <a:solidFill>
                  <a:schemeClr val="tx1"/>
                </a:solidFill>
              </a:rPr>
              <a:t>Elaboration des plans et des prescriptions</a:t>
            </a:r>
            <a:endParaRPr lang="de-CH" sz="2400" dirty="0"/>
          </a:p>
        </p:txBody>
      </p:sp>
      <p:sp>
        <p:nvSpPr>
          <p:cNvPr id="17" name="Rechteck 16"/>
          <p:cNvSpPr/>
          <p:nvPr/>
        </p:nvSpPr>
        <p:spPr>
          <a:xfrm>
            <a:off x="2817480" y="2213580"/>
            <a:ext cx="468052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smtClean="0">
                <a:solidFill>
                  <a:schemeClr val="tx1"/>
                </a:solidFill>
              </a:rPr>
              <a:t>Examen préliminaire par le canton </a:t>
            </a:r>
            <a:endParaRPr lang="de-CH" sz="2400" dirty="0"/>
          </a:p>
        </p:txBody>
      </p:sp>
      <p:sp>
        <p:nvSpPr>
          <p:cNvPr id="18" name="Rechteck 17"/>
          <p:cNvSpPr/>
          <p:nvPr/>
        </p:nvSpPr>
        <p:spPr>
          <a:xfrm>
            <a:off x="2340416" y="2924992"/>
            <a:ext cx="5183912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smtClean="0">
                <a:solidFill>
                  <a:schemeClr val="tx1"/>
                </a:solidFill>
              </a:rPr>
              <a:t>Dépot public et possibilité d’opposition</a:t>
            </a:r>
            <a:endParaRPr lang="de-CH" sz="2400" dirty="0"/>
          </a:p>
        </p:txBody>
      </p:sp>
      <p:sp>
        <p:nvSpPr>
          <p:cNvPr id="19" name="Rechteck 18"/>
          <p:cNvSpPr/>
          <p:nvPr/>
        </p:nvSpPr>
        <p:spPr>
          <a:xfrm>
            <a:off x="3277192" y="3631787"/>
            <a:ext cx="4248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smtClean="0">
                <a:solidFill>
                  <a:schemeClr val="tx1"/>
                </a:solidFill>
              </a:rPr>
              <a:t>Décision du service des eaux</a:t>
            </a:r>
            <a:endParaRPr lang="de-CH" sz="2400" dirty="0"/>
          </a:p>
        </p:txBody>
      </p:sp>
      <p:sp>
        <p:nvSpPr>
          <p:cNvPr id="20" name="Rechteck 19"/>
          <p:cNvSpPr/>
          <p:nvPr/>
        </p:nvSpPr>
        <p:spPr>
          <a:xfrm>
            <a:off x="2326808" y="4437160"/>
            <a:ext cx="378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smtClean="0">
                <a:solidFill>
                  <a:schemeClr val="tx1"/>
                </a:solidFill>
              </a:rPr>
              <a:t>Approbation par le canton</a:t>
            </a:r>
            <a:endParaRPr lang="de-CH" sz="2400" dirty="0"/>
          </a:p>
        </p:txBody>
      </p:sp>
      <p:sp>
        <p:nvSpPr>
          <p:cNvPr id="21" name="Rechteck 20"/>
          <p:cNvSpPr/>
          <p:nvPr/>
        </p:nvSpPr>
        <p:spPr>
          <a:xfrm>
            <a:off x="827584" y="5193256"/>
            <a:ext cx="4104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smtClean="0">
                <a:solidFill>
                  <a:schemeClr val="tx1"/>
                </a:solidFill>
              </a:rPr>
              <a:t>év. </a:t>
            </a:r>
            <a:r>
              <a:rPr lang="de-CH" sz="2400" dirty="0">
                <a:solidFill>
                  <a:schemeClr val="tx1"/>
                </a:solidFill>
              </a:rPr>
              <a:t>m</a:t>
            </a:r>
            <a:r>
              <a:rPr lang="de-CH" sz="2400" dirty="0" smtClean="0">
                <a:solidFill>
                  <a:schemeClr val="tx1"/>
                </a:solidFill>
              </a:rPr>
              <a:t>ention au registre foncier</a:t>
            </a:r>
            <a:endParaRPr lang="de-CH" sz="2400" dirty="0"/>
          </a:p>
        </p:txBody>
      </p:sp>
      <p:cxnSp>
        <p:nvCxnSpPr>
          <p:cNvPr id="28" name="Gerade Verbindung mit Pfeil 27"/>
          <p:cNvCxnSpPr>
            <a:stCxn id="17" idx="2"/>
            <a:endCxn id="18" idx="0"/>
          </p:cNvCxnSpPr>
          <p:nvPr/>
        </p:nvCxnSpPr>
        <p:spPr>
          <a:xfrm flipH="1">
            <a:off x="4932372" y="2645580"/>
            <a:ext cx="225368" cy="279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2" idx="2"/>
            <a:endCxn id="17" idx="0"/>
          </p:cNvCxnSpPr>
          <p:nvPr/>
        </p:nvCxnSpPr>
        <p:spPr>
          <a:xfrm>
            <a:off x="3311860" y="1916784"/>
            <a:ext cx="1845880" cy="296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8" idx="2"/>
            <a:endCxn id="19" idx="0"/>
          </p:cNvCxnSpPr>
          <p:nvPr/>
        </p:nvCxnSpPr>
        <p:spPr>
          <a:xfrm>
            <a:off x="4932372" y="3356992"/>
            <a:ext cx="468820" cy="274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19" idx="2"/>
            <a:endCxn id="20" idx="0"/>
          </p:cNvCxnSpPr>
          <p:nvPr/>
        </p:nvCxnSpPr>
        <p:spPr>
          <a:xfrm flipH="1">
            <a:off x="4216808" y="4063787"/>
            <a:ext cx="1184384" cy="373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endCxn id="21" idx="0"/>
          </p:cNvCxnSpPr>
          <p:nvPr/>
        </p:nvCxnSpPr>
        <p:spPr>
          <a:xfrm flipH="1">
            <a:off x="2879584" y="4869160"/>
            <a:ext cx="1188360" cy="32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2987568" y="2888960"/>
            <a:ext cx="108344" cy="1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^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80920" cy="1008112"/>
          </a:xfrm>
        </p:spPr>
        <p:txBody>
          <a:bodyPr>
            <a:normAutofit fontScale="90000"/>
          </a:bodyPr>
          <a:lstStyle/>
          <a:p>
            <a:r>
              <a:rPr lang="de-CH" sz="2700" i="1" dirty="0">
                <a:solidFill>
                  <a:srgbClr val="00B0F0"/>
                </a:solidFill>
                <a:cs typeface="Arial" charset="0"/>
              </a:rPr>
              <a:t>4. </a:t>
            </a:r>
            <a:r>
              <a:rPr lang="de-CH" sz="2700" i="1" dirty="0" smtClean="0">
                <a:solidFill>
                  <a:srgbClr val="00B0F0"/>
                </a:solidFill>
                <a:cs typeface="Arial" charset="0"/>
              </a:rPr>
              <a:t>La sécurisation selon le droit public (7) </a:t>
            </a:r>
            <a:r>
              <a:rPr lang="de-CH" sz="3600" dirty="0" smtClean="0">
                <a:solidFill>
                  <a:srgbClr val="00B0F0"/>
                </a:solidFill>
                <a:cs typeface="Arial" charset="0"/>
              </a:rPr>
              <a:t/>
            </a:r>
            <a:br>
              <a:rPr lang="de-CH" sz="3600" dirty="0" smtClean="0">
                <a:solidFill>
                  <a:srgbClr val="00B0F0"/>
                </a:solidFill>
                <a:cs typeface="Arial" charset="0"/>
              </a:rPr>
            </a:br>
            <a:r>
              <a:rPr lang="de-CH" sz="4000" dirty="0" smtClean="0"/>
              <a:t>Effet juridique</a:t>
            </a:r>
            <a:endParaRPr lang="de-CH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23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464" y="141277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de-CH" dirty="0" smtClean="0"/>
          </a:p>
          <a:p>
            <a:pPr marL="342900" indent="-342900">
              <a:buAutoNum type="arabicPeriod"/>
            </a:pPr>
            <a:endParaRPr lang="de-CH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68464" y="1833786"/>
            <a:ext cx="828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/>
              <a:t>Les propriétaires fonciers sont tenus de ne pas établir des constructions ou des installations sur les bien-fonds grevés ou d’entreprendre des mesures qui empêchent ou entravent </a:t>
            </a:r>
            <a:r>
              <a:rPr lang="de-CH" sz="3200" b="1" dirty="0"/>
              <a:t>considérablement </a:t>
            </a:r>
            <a:r>
              <a:rPr lang="de-CH" sz="3200" b="1" dirty="0" smtClean="0"/>
              <a:t>l’établissement ou l’entretien des conduites ou qui compromettent leur existence.</a:t>
            </a:r>
            <a:endParaRPr lang="de-CH" sz="3200" b="1" dirty="0"/>
          </a:p>
          <a:p>
            <a:endParaRPr lang="de-CH" sz="3200" b="1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80920" cy="1008112"/>
          </a:xfrm>
        </p:spPr>
        <p:txBody>
          <a:bodyPr>
            <a:normAutofit fontScale="90000"/>
          </a:bodyPr>
          <a:lstStyle/>
          <a:p>
            <a:r>
              <a:rPr lang="de-CH" sz="2700" i="1" dirty="0">
                <a:solidFill>
                  <a:srgbClr val="00B0F0"/>
                </a:solidFill>
                <a:cs typeface="Arial" charset="0"/>
              </a:rPr>
              <a:t>4. </a:t>
            </a:r>
            <a:r>
              <a:rPr lang="de-CH" sz="2700" i="1" dirty="0" smtClean="0">
                <a:solidFill>
                  <a:srgbClr val="00B0F0"/>
                </a:solidFill>
                <a:cs typeface="Arial" charset="0"/>
              </a:rPr>
              <a:t>La sécurisation selon le droit public (8) </a:t>
            </a:r>
            <a:r>
              <a:rPr lang="de-CH" sz="3600" dirty="0" smtClean="0">
                <a:solidFill>
                  <a:srgbClr val="00B0F0"/>
                </a:solidFill>
                <a:cs typeface="Arial" charset="0"/>
              </a:rPr>
              <a:t/>
            </a:r>
            <a:br>
              <a:rPr lang="de-CH" sz="3600" dirty="0" smtClean="0">
                <a:solidFill>
                  <a:srgbClr val="00B0F0"/>
                </a:solidFill>
                <a:cs typeface="Arial" charset="0"/>
              </a:rPr>
            </a:br>
            <a:r>
              <a:rPr lang="de-CH" sz="4000" dirty="0" smtClean="0"/>
              <a:t>La mention au le registre foncier</a:t>
            </a:r>
            <a:endParaRPr lang="de-CH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24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464" y="141277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de-CH" dirty="0" smtClean="0"/>
          </a:p>
          <a:p>
            <a:pPr marL="342900" indent="-342900">
              <a:buAutoNum type="arabicPeriod"/>
            </a:pPr>
            <a:endParaRPr lang="de-CH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68464" y="1701383"/>
            <a:ext cx="828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de-CH" sz="3200" b="1" dirty="0" smtClean="0"/>
              <a:t>Restriction à la propriété de droit public (p.ex. </a:t>
            </a:r>
            <a:r>
              <a:rPr lang="de-CH" sz="3200" b="1" dirty="0"/>
              <a:t>a</a:t>
            </a:r>
            <a:r>
              <a:rPr lang="de-CH" sz="3200" b="1" dirty="0" smtClean="0"/>
              <a:t>ussi pour installations d’hydrantes, zones de protection)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CH" sz="3200" b="1" dirty="0" smtClean="0"/>
              <a:t>Information concernant les conditions réelles </a:t>
            </a:r>
            <a:endParaRPr lang="de-CH" sz="3200" b="1" dirty="0"/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CH" sz="3200" b="1" dirty="0"/>
              <a:t>L</a:t>
            </a:r>
            <a:r>
              <a:rPr lang="de-CH" sz="3200" b="1" dirty="0" smtClean="0"/>
              <a:t>es relations juridiques mentionnées sont aussi valables sans mention</a:t>
            </a:r>
            <a:endParaRPr lang="de-CH" sz="3200" b="1" dirty="0"/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CH" sz="3200" b="1" dirty="0" smtClean="0"/>
              <a:t>Par une mention, la bonne foi d’une personne peut être lésée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827852"/>
            <a:ext cx="8280920" cy="800948"/>
          </a:xfrm>
        </p:spPr>
        <p:txBody>
          <a:bodyPr>
            <a:normAutofit fontScale="90000"/>
          </a:bodyPr>
          <a:lstStyle/>
          <a:p>
            <a:r>
              <a:rPr lang="de-CH" sz="2700" i="1" dirty="0">
                <a:solidFill>
                  <a:srgbClr val="00B0F0"/>
                </a:solidFill>
                <a:cs typeface="Arial" charset="0"/>
              </a:rPr>
              <a:t>4. </a:t>
            </a:r>
            <a:r>
              <a:rPr lang="de-CH" sz="2700" i="1" dirty="0" smtClean="0">
                <a:solidFill>
                  <a:srgbClr val="00B0F0"/>
                </a:solidFill>
                <a:cs typeface="Arial" charset="0"/>
              </a:rPr>
              <a:t>La sécurisation selon le droit public (9)</a:t>
            </a:r>
            <a:r>
              <a:rPr lang="de-CH" sz="4000" dirty="0" smtClean="0">
                <a:ea typeface="+mn-ea"/>
                <a:cs typeface="Arial" charset="0"/>
              </a:rPr>
              <a:t/>
            </a:r>
            <a:br>
              <a:rPr lang="de-CH" sz="4000" dirty="0" smtClean="0">
                <a:ea typeface="+mn-ea"/>
                <a:cs typeface="Arial" charset="0"/>
              </a:rPr>
            </a:br>
            <a:r>
              <a:rPr lang="de-CH" sz="4000" dirty="0" smtClean="0"/>
              <a:t>L’important en bref</a:t>
            </a:r>
            <a:endParaRPr lang="de-CH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25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464" y="141277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de-CH" dirty="0" smtClean="0"/>
          </a:p>
          <a:p>
            <a:pPr marL="342900" indent="-342900">
              <a:buAutoNum type="arabicPeriod"/>
            </a:pPr>
            <a:endParaRPr lang="de-CH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68464" y="1675616"/>
            <a:ext cx="828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Symbol" pitchFamily="18" charset="2"/>
              <a:buChar char="-"/>
            </a:pPr>
            <a:r>
              <a:rPr lang="de-CH" sz="3200" b="1" dirty="0" smtClean="0"/>
              <a:t>Procédure applicable aux plans d’affectation</a:t>
            </a:r>
            <a:br>
              <a:rPr lang="de-CH" sz="3200" b="1" dirty="0" smtClean="0"/>
            </a:br>
            <a:endParaRPr lang="de-CH" sz="800" b="1" dirty="0" smtClean="0"/>
          </a:p>
          <a:p>
            <a:pPr marL="361950" indent="-361950">
              <a:buFont typeface="Symbol" pitchFamily="18" charset="2"/>
              <a:buChar char="-"/>
            </a:pPr>
            <a:r>
              <a:rPr lang="de-CH" sz="3200" b="1" dirty="0" smtClean="0"/>
              <a:t>Effet à l’égard de quiconque</a:t>
            </a:r>
            <a:br>
              <a:rPr lang="de-CH" sz="3200" b="1" dirty="0" smtClean="0"/>
            </a:br>
            <a:endParaRPr lang="de-CH" sz="800" b="1" dirty="0" smtClean="0"/>
          </a:p>
          <a:p>
            <a:pPr marL="361950" indent="-361950">
              <a:buFont typeface="Symbol" pitchFamily="18" charset="2"/>
              <a:buChar char="-"/>
            </a:pPr>
            <a:r>
              <a:rPr lang="de-CH" sz="3200" b="1" dirty="0"/>
              <a:t>v</a:t>
            </a:r>
            <a:r>
              <a:rPr lang="de-CH" sz="3200" b="1" dirty="0" smtClean="0"/>
              <a:t>a au-delà d’une servitude</a:t>
            </a:r>
            <a:br>
              <a:rPr lang="de-CH" sz="3200" b="1" dirty="0" smtClean="0"/>
            </a:br>
            <a:endParaRPr lang="de-CH" sz="800" b="1" dirty="0" smtClean="0"/>
          </a:p>
          <a:p>
            <a:pPr marL="361950" indent="-361950">
              <a:buFont typeface="Symbol" pitchFamily="18" charset="2"/>
              <a:buChar char="-"/>
            </a:pPr>
            <a:r>
              <a:rPr lang="de-CH" sz="3200" b="1" dirty="0" smtClean="0"/>
              <a:t>Dédommagement uniquement pour dommage causé et inconvénients ainsi que pour des prétentions d’expropriation</a:t>
            </a:r>
            <a:br>
              <a:rPr lang="de-CH" sz="3200" b="1" dirty="0" smtClean="0"/>
            </a:br>
            <a:endParaRPr lang="de-CH" sz="800" b="1" dirty="0" smtClean="0"/>
          </a:p>
          <a:p>
            <a:pPr marL="361950" indent="-361950">
              <a:buFont typeface="Symbol" pitchFamily="18" charset="2"/>
              <a:buChar char="-"/>
            </a:pPr>
            <a:r>
              <a:rPr lang="de-CH" sz="3200" b="1" dirty="0" smtClean="0"/>
              <a:t>Procédure découlant de la souverainté</a:t>
            </a:r>
            <a:endParaRPr lang="de-CH" sz="3200" dirty="0"/>
          </a:p>
        </p:txBody>
      </p:sp>
      <p:sp>
        <p:nvSpPr>
          <p:cNvPr id="12" name="Textfeld 11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1008112"/>
          </a:xfrm>
        </p:spPr>
        <p:txBody>
          <a:bodyPr>
            <a:normAutofit/>
          </a:bodyPr>
          <a:lstStyle/>
          <a:p>
            <a:r>
              <a:rPr lang="de-CH" sz="4000" dirty="0" smtClean="0"/>
              <a:t>5. R</a:t>
            </a:r>
            <a:r>
              <a:rPr lang="de-CH" sz="4000" dirty="0"/>
              <a:t>é</a:t>
            </a:r>
            <a:r>
              <a:rPr lang="de-CH" sz="4000" dirty="0" smtClean="0"/>
              <a:t>capitulation</a:t>
            </a:r>
            <a:endParaRPr lang="de-CH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26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464" y="141277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de-CH" dirty="0" smtClean="0"/>
          </a:p>
          <a:p>
            <a:pPr marL="342900" indent="-342900">
              <a:buAutoNum type="arabicPeriod"/>
            </a:pPr>
            <a:endParaRPr lang="de-CH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68464" y="1701383"/>
            <a:ext cx="82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endParaRPr lang="de-CH" sz="2800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903444"/>
              </p:ext>
            </p:extLst>
          </p:nvPr>
        </p:nvGraphicFramePr>
        <p:xfrm>
          <a:off x="504008" y="1268760"/>
          <a:ext cx="8279999" cy="4857436"/>
        </p:xfrm>
        <a:graphic>
          <a:graphicData uri="http://schemas.openxmlformats.org/drawingml/2006/table">
            <a:tbl>
              <a:tblPr/>
              <a:tblGrid>
                <a:gridCol w="2088235"/>
                <a:gridCol w="2016224"/>
                <a:gridCol w="2124711"/>
                <a:gridCol w="2050829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CH" sz="1600" b="1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 i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droit</a:t>
                      </a:r>
                      <a:r>
                        <a:rPr lang="de-CH" sz="1600" b="1" i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privé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i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sans servitude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 i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/>
                      </a:r>
                      <a:br>
                        <a:rPr lang="de-CH" sz="1600" b="1" i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</a:br>
                      <a:r>
                        <a:rPr lang="de-CH" sz="1600" b="0" i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avec</a:t>
                      </a:r>
                      <a:r>
                        <a:rPr lang="de-CH" sz="1600" b="0" i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servitude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 i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droit</a:t>
                      </a:r>
                      <a:r>
                        <a:rPr lang="de-CH" sz="1600" b="1" i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public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Procédure</a:t>
                      </a:r>
                      <a:endParaRPr lang="de-CH" sz="1600" b="1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libre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selon</a:t>
                      </a:r>
                      <a:r>
                        <a:rPr lang="de-CH" sz="16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CCS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selon droit sur les constructions et</a:t>
                      </a:r>
                      <a:r>
                        <a:rPr lang="de-CH" sz="16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l’urbanisme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Autres autorisations</a:t>
                      </a:r>
                      <a:endParaRPr lang="de-CH" sz="1600" b="1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pour</a:t>
                      </a:r>
                      <a:r>
                        <a:rPr lang="de-CH" sz="16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la construction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pour la construction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aucune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Titre juridique</a:t>
                      </a:r>
                      <a:endParaRPr lang="de-CH" sz="1600" b="1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aucun ou simple contrat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contrat</a:t>
                      </a:r>
                      <a:r>
                        <a:rPr lang="de-CH" sz="16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de servitude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décision</a:t>
                      </a:r>
                      <a:r>
                        <a:rPr lang="de-CH" sz="16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des autorités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Mention au registre foncier</a:t>
                      </a:r>
                      <a:endParaRPr lang="de-CH" sz="1600" b="1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non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oui,</a:t>
                      </a:r>
                      <a:r>
                        <a:rPr lang="de-CH" sz="16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servitude obligatoire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mention non obligatoire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Effet cadastral</a:t>
                      </a:r>
                      <a:endParaRPr lang="de-CH" sz="1600" b="1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aucun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à l’égard de</a:t>
                      </a: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tiers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à l’égard de quiconque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Prétention au déplacement</a:t>
                      </a:r>
                      <a:endParaRPr lang="de-CH" sz="1600" b="1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oui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oui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non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Prise en charge des frais</a:t>
                      </a:r>
                      <a:endParaRPr lang="de-CH" sz="1600" b="1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l’ayant</a:t>
                      </a:r>
                      <a:r>
                        <a:rPr lang="de-CH" sz="16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</a:t>
                      </a: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droit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selon contrat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le</a:t>
                      </a:r>
                      <a:r>
                        <a:rPr lang="de-CH" sz="16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propriétaire grevé</a:t>
                      </a:r>
                      <a:endParaRPr lang="de-CH" sz="16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172400" y="638132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3</a:t>
            </a:fld>
            <a:endParaRPr lang="de-CH" sz="1200" dirty="0"/>
          </a:p>
        </p:txBody>
      </p:sp>
      <p:pic>
        <p:nvPicPr>
          <p:cNvPr id="9" name="Grafik 13" descr="http://www.rastatt.de/fileadmin/_migrated/pics/Umbau_Schiffstra%C3%9Fe_-_Wasserleitung_bei_Poststra%C3%9Fe.jpg"/>
          <p:cNvPicPr>
            <a:picLocks noGrp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1" b="5628"/>
          <a:stretch>
            <a:fillRect/>
          </a:stretch>
        </p:blipFill>
        <p:spPr bwMode="auto">
          <a:xfrm>
            <a:off x="467544" y="1052736"/>
            <a:ext cx="8280920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39465"/>
            <a:ext cx="8280920" cy="1261343"/>
          </a:xfrm>
        </p:spPr>
        <p:txBody>
          <a:bodyPr>
            <a:normAutofit/>
          </a:bodyPr>
          <a:lstStyle/>
          <a:p>
            <a:pPr algn="ctr"/>
            <a:r>
              <a:rPr lang="de-CH" sz="4000" dirty="0" smtClean="0"/>
              <a:t>Bien-fonds </a:t>
            </a:r>
            <a:r>
              <a:rPr lang="fr-CH" sz="4000" dirty="0" smtClean="0"/>
              <a:t>grevé</a:t>
            </a:r>
            <a:endParaRPr lang="fr-CH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4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464" y="141277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endParaRPr lang="de-CH" dirty="0" smtClean="0"/>
          </a:p>
          <a:p>
            <a:pPr marL="342900" indent="-342900" algn="ctr">
              <a:buAutoNum type="arabicPeriod"/>
            </a:pPr>
            <a:endParaRPr lang="de-CH" dirty="0" smtClean="0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6660232" y="2060848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1142408" y="2060848"/>
            <a:ext cx="126935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979712" y="1691516"/>
            <a:ext cx="1992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/>
              <a:t>Bien-fonds </a:t>
            </a:r>
            <a:r>
              <a:rPr lang="fr-CH" sz="2000" dirty="0" smtClean="0"/>
              <a:t>public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5220072" y="1700808"/>
            <a:ext cx="1885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/>
              <a:t>Bien-fonds privé</a:t>
            </a:r>
            <a:endParaRPr lang="de-CH" sz="2000" dirty="0"/>
          </a:p>
        </p:txBody>
      </p:sp>
      <p:cxnSp>
        <p:nvCxnSpPr>
          <p:cNvPr id="27" name="Gerade Verbindung 26"/>
          <p:cNvCxnSpPr/>
          <p:nvPr/>
        </p:nvCxnSpPr>
        <p:spPr>
          <a:xfrm>
            <a:off x="5652120" y="1412776"/>
            <a:ext cx="42607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>
            <a:off x="2915816" y="1340768"/>
            <a:ext cx="50405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467544" y="2780928"/>
            <a:ext cx="123187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/>
              <a:t>Conduites</a:t>
            </a:r>
          </a:p>
          <a:p>
            <a:r>
              <a:rPr lang="de-CH" sz="2000" dirty="0" smtClean="0"/>
              <a:t>publique</a:t>
            </a:r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En général </a:t>
            </a:r>
          </a:p>
          <a:p>
            <a:r>
              <a:rPr lang="de-CH" dirty="0"/>
              <a:t>p</a:t>
            </a:r>
            <a:r>
              <a:rPr lang="de-CH" dirty="0" smtClean="0"/>
              <a:t>as de </a:t>
            </a:r>
          </a:p>
          <a:p>
            <a:r>
              <a:rPr lang="de-CH" dirty="0"/>
              <a:t>p</a:t>
            </a:r>
            <a:r>
              <a:rPr lang="de-CH" dirty="0" smtClean="0"/>
              <a:t>rotection</a:t>
            </a:r>
          </a:p>
          <a:p>
            <a:r>
              <a:rPr lang="de-CH" dirty="0" smtClean="0"/>
              <a:t>publique</a:t>
            </a:r>
            <a:endParaRPr lang="de-CH" dirty="0"/>
          </a:p>
        </p:txBody>
      </p:sp>
      <p:sp>
        <p:nvSpPr>
          <p:cNvPr id="46" name="Textfeld 45"/>
          <p:cNvSpPr txBox="1"/>
          <p:nvPr/>
        </p:nvSpPr>
        <p:spPr>
          <a:xfrm>
            <a:off x="2051720" y="2780928"/>
            <a:ext cx="134088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/>
              <a:t>Conduite</a:t>
            </a:r>
          </a:p>
          <a:p>
            <a:r>
              <a:rPr lang="de-CH" sz="2000" dirty="0" smtClean="0"/>
              <a:t>privée</a:t>
            </a:r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Autorisation</a:t>
            </a:r>
          </a:p>
          <a:p>
            <a:r>
              <a:rPr lang="de-CH" dirty="0" smtClean="0"/>
              <a:t>des</a:t>
            </a:r>
          </a:p>
          <a:p>
            <a:r>
              <a:rPr lang="de-CH" dirty="0" smtClean="0"/>
              <a:t>autorités</a:t>
            </a:r>
            <a:endParaRPr lang="de-CH" dirty="0"/>
          </a:p>
        </p:txBody>
      </p:sp>
      <p:cxnSp>
        <p:nvCxnSpPr>
          <p:cNvPr id="48" name="Gerade Verbindung mit Pfeil 47"/>
          <p:cNvCxnSpPr/>
          <p:nvPr/>
        </p:nvCxnSpPr>
        <p:spPr>
          <a:xfrm flipH="1">
            <a:off x="2843808" y="2091626"/>
            <a:ext cx="45990" cy="761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>
            <a:off x="999379" y="34875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25" idx="2"/>
          </p:cNvCxnSpPr>
          <p:nvPr/>
        </p:nvCxnSpPr>
        <p:spPr>
          <a:xfrm flipH="1">
            <a:off x="5724129" y="2100918"/>
            <a:ext cx="438734" cy="608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7308304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/>
          </a:p>
        </p:txBody>
      </p:sp>
      <p:sp>
        <p:nvSpPr>
          <p:cNvPr id="74" name="Pfeil nach unten 73"/>
          <p:cNvSpPr/>
          <p:nvPr/>
        </p:nvSpPr>
        <p:spPr>
          <a:xfrm>
            <a:off x="5178751" y="4737203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6" name="Textfeld 75"/>
          <p:cNvSpPr txBox="1"/>
          <p:nvPr/>
        </p:nvSpPr>
        <p:spPr>
          <a:xfrm>
            <a:off x="3524052" y="5376415"/>
            <a:ext cx="375705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4000" b="1" dirty="0" smtClean="0">
                <a:solidFill>
                  <a:srgbClr val="FF0000"/>
                </a:solidFill>
              </a:rPr>
              <a:t>Sujet de </a:t>
            </a:r>
            <a:r>
              <a:rPr lang="fr-CH" sz="4000" b="1" dirty="0" smtClean="0">
                <a:solidFill>
                  <a:srgbClr val="FF0000"/>
                </a:solidFill>
              </a:rPr>
              <a:t>l’exposé</a:t>
            </a:r>
            <a:endParaRPr lang="fr-CH" sz="4000" b="1" dirty="0">
              <a:solidFill>
                <a:srgbClr val="FF0000"/>
              </a:solidFill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7380312" y="2780928"/>
            <a:ext cx="1130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/>
              <a:t>Conduite</a:t>
            </a:r>
          </a:p>
          <a:p>
            <a:r>
              <a:rPr lang="de-CH" sz="2000" dirty="0" smtClean="0"/>
              <a:t>privée</a:t>
            </a:r>
            <a:endParaRPr lang="de-CH" sz="2000" dirty="0"/>
          </a:p>
        </p:txBody>
      </p:sp>
      <p:cxnSp>
        <p:nvCxnSpPr>
          <p:cNvPr id="91" name="Gerade Verbindung mit Pfeil 90"/>
          <p:cNvCxnSpPr/>
          <p:nvPr/>
        </p:nvCxnSpPr>
        <p:spPr>
          <a:xfrm rot="-180000" flipH="1">
            <a:off x="8172400" y="3464959"/>
            <a:ext cx="15952" cy="540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feld 92"/>
          <p:cNvSpPr txBox="1"/>
          <p:nvPr/>
        </p:nvSpPr>
        <p:spPr>
          <a:xfrm>
            <a:off x="7308304" y="3933056"/>
            <a:ext cx="1377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Servitude ou</a:t>
            </a:r>
          </a:p>
          <a:p>
            <a:r>
              <a:rPr lang="de-CH" dirty="0" smtClean="0"/>
              <a:t>obligation</a:t>
            </a:r>
          </a:p>
          <a:p>
            <a:r>
              <a:rPr lang="fr-CH" dirty="0" smtClean="0"/>
              <a:t>de</a:t>
            </a:r>
            <a:r>
              <a:rPr lang="de-CH" dirty="0" smtClean="0"/>
              <a:t> tolérer</a:t>
            </a:r>
            <a:endParaRPr lang="de-CH" dirty="0"/>
          </a:p>
        </p:txBody>
      </p:sp>
      <p:cxnSp>
        <p:nvCxnSpPr>
          <p:cNvPr id="97" name="Gerade Verbindung mit Pfeil 96"/>
          <p:cNvCxnSpPr/>
          <p:nvPr/>
        </p:nvCxnSpPr>
        <p:spPr>
          <a:xfrm>
            <a:off x="5148064" y="3212976"/>
            <a:ext cx="986408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3721243" y="2847139"/>
            <a:ext cx="3362672" cy="180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smtClean="0"/>
          </a:p>
          <a:p>
            <a:pPr algn="ctr"/>
            <a:r>
              <a:rPr lang="de-CH" sz="2400" b="1" dirty="0" smtClean="0">
                <a:solidFill>
                  <a:schemeClr val="tx1"/>
                </a:solidFill>
              </a:rPr>
              <a:t>Conduite publique</a:t>
            </a:r>
          </a:p>
          <a:p>
            <a:pPr algn="ctr"/>
            <a:endParaRPr lang="de-CH" dirty="0" smtClean="0"/>
          </a:p>
          <a:p>
            <a:pPr algn="ctr"/>
            <a:endParaRPr lang="de-CH" dirty="0" smtClean="0"/>
          </a:p>
          <a:p>
            <a:pPr algn="ctr"/>
            <a:endParaRPr lang="de-CH" dirty="0" smtClean="0"/>
          </a:p>
          <a:p>
            <a:pPr algn="ctr"/>
            <a:r>
              <a:rPr lang="de-CH" b="1" dirty="0" smtClean="0">
                <a:solidFill>
                  <a:schemeClr val="tx1"/>
                </a:solidFill>
              </a:rPr>
              <a:t>Protection publique       Servitude</a:t>
            </a:r>
          </a:p>
          <a:p>
            <a:pPr algn="ctr"/>
            <a:endParaRPr lang="de-CH" dirty="0" smtClean="0"/>
          </a:p>
          <a:p>
            <a:pPr algn="ctr"/>
            <a:endParaRPr lang="de-CH" dirty="0"/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6012160" y="3212976"/>
            <a:ext cx="3383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>
            <a:off x="4860032" y="3162672"/>
            <a:ext cx="237728" cy="770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rot="-180000" flipH="1">
            <a:off x="2613820" y="3465004"/>
            <a:ext cx="13964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648072"/>
            <a:ext cx="8280920" cy="908720"/>
          </a:xfrm>
        </p:spPr>
        <p:txBody>
          <a:bodyPr>
            <a:normAutofit/>
          </a:bodyPr>
          <a:lstStyle/>
          <a:p>
            <a:r>
              <a:rPr lang="de-CH" sz="4000" dirty="0" smtClean="0">
                <a:solidFill>
                  <a:srgbClr val="00B0F0"/>
                </a:solidFill>
              </a:rPr>
              <a:t>1. </a:t>
            </a:r>
            <a:r>
              <a:rPr lang="fr-CH" sz="4000" dirty="0" smtClean="0">
                <a:solidFill>
                  <a:srgbClr val="00B0F0"/>
                </a:solidFill>
              </a:rPr>
              <a:t>Sécuriser</a:t>
            </a:r>
            <a:r>
              <a:rPr lang="de-CH" sz="4000" dirty="0" smtClean="0">
                <a:solidFill>
                  <a:srgbClr val="00B0F0"/>
                </a:solidFill>
              </a:rPr>
              <a:t> quelles conduites?</a:t>
            </a:r>
            <a:endParaRPr lang="de-CH" sz="4000" dirty="0">
              <a:solidFill>
                <a:srgbClr val="00B0F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5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Untertitel 15"/>
          <p:cNvSpPr txBox="1">
            <a:spLocks/>
          </p:cNvSpPr>
          <p:nvPr/>
        </p:nvSpPr>
        <p:spPr>
          <a:xfrm>
            <a:off x="467544" y="1340768"/>
            <a:ext cx="8280000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514600" algn="l"/>
              </a:tabLst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Untertitel 15"/>
          <p:cNvSpPr txBox="1">
            <a:spLocks/>
          </p:cNvSpPr>
          <p:nvPr/>
        </p:nvSpPr>
        <p:spPr>
          <a:xfrm>
            <a:off x="467544" y="1412776"/>
            <a:ext cx="8280000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514600" algn="l"/>
              </a:tabLst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Untertitel 15"/>
          <p:cNvSpPr txBox="1">
            <a:spLocks/>
          </p:cNvSpPr>
          <p:nvPr/>
        </p:nvSpPr>
        <p:spPr>
          <a:xfrm>
            <a:off x="467544" y="1484784"/>
            <a:ext cx="8280000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tabLst>
                <a:tab pos="2514600" algn="l"/>
              </a:tabLst>
              <a:defRPr/>
            </a:pPr>
            <a:r>
              <a:rPr lang="de-CH" sz="3600" b="1" dirty="0" smtClean="0">
                <a:solidFill>
                  <a:srgbClr val="0070C0"/>
                </a:solidFill>
              </a:rPr>
              <a:t>Important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tabLst>
                <a:tab pos="2514600" algn="l"/>
              </a:tabLst>
              <a:defRPr/>
            </a:pPr>
            <a:r>
              <a:rPr kumimoji="0" lang="de-C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Sont considérées</a:t>
            </a:r>
            <a:r>
              <a:rPr kumimoji="0" lang="de-CH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comme conduites publiques les conduites de transport, les conduites principales et les conduites de distribution</a:t>
            </a:r>
            <a:r>
              <a:rPr kumimoji="0" lang="de-C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(droit de</a:t>
            </a:r>
            <a:r>
              <a:rPr kumimoji="0" lang="de-CH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la construction</a:t>
            </a:r>
            <a:r>
              <a:rPr kumimoji="0" lang="de-C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Conduites de viabilité</a:t>
            </a:r>
            <a:r>
              <a:rPr kumimoji="0" lang="de-CH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de base et de détail</a:t>
            </a:r>
            <a:r>
              <a:rPr lang="de-CH" sz="3200" b="1" dirty="0">
                <a:cs typeface="+mn-cs"/>
              </a:rPr>
              <a:t>)</a:t>
            </a:r>
            <a:endParaRPr kumimoji="0" lang="de-CH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14375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514600" algn="l"/>
              </a:tabLst>
              <a:defRPr/>
            </a:pPr>
            <a:r>
              <a:rPr kumimoji="0" lang="de-CH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Cela vaut la peine de sécuriser légalement ces conduites, lorsqu’elles se trouvent sur un bien-fonds privé. </a:t>
            </a:r>
            <a:endParaRPr kumimoji="0" lang="de-CH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Pfeil nach rechts 11"/>
          <p:cNvSpPr/>
          <p:nvPr/>
        </p:nvSpPr>
        <p:spPr>
          <a:xfrm>
            <a:off x="611560" y="4797152"/>
            <a:ext cx="504056" cy="36004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noFill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6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8464" y="1196752"/>
            <a:ext cx="8280000" cy="450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/>
          </a:p>
        </p:txBody>
      </p:sp>
      <p:sp>
        <p:nvSpPr>
          <p:cNvPr id="11" name="Untertitel 15"/>
          <p:cNvSpPr txBox="1">
            <a:spLocks/>
          </p:cNvSpPr>
          <p:nvPr/>
        </p:nvSpPr>
        <p:spPr>
          <a:xfrm>
            <a:off x="467544" y="1628800"/>
            <a:ext cx="8280000" cy="4536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514600" algn="l"/>
              </a:tabLst>
              <a:defRPr/>
            </a:pPr>
            <a:r>
              <a:rPr kumimoji="0" lang="de-C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La sécurisation de droit public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514600" algn="l"/>
              </a:tabLst>
              <a:defRPr/>
            </a:pPr>
            <a:r>
              <a:rPr lang="de-CH" sz="3200" b="1" dirty="0" smtClean="0">
                <a:solidFill>
                  <a:srgbClr val="0070C0"/>
                </a:solidFill>
                <a:cs typeface="+mn-cs"/>
              </a:rPr>
              <a:t>Inscription d’une servitude au registre foncier ou réglementation contractuelle normale pour toutes les conduites</a:t>
            </a:r>
            <a:endParaRPr lang="de-CH" sz="3200" b="1" dirty="0">
              <a:solidFill>
                <a:srgbClr val="0070C0"/>
              </a:solidFill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514600" algn="l"/>
              </a:tabLst>
              <a:defRPr/>
            </a:pPr>
            <a:r>
              <a:rPr lang="de-CH" sz="3600" b="1" dirty="0" smtClean="0">
                <a:cs typeface="+mn-cs"/>
              </a:rPr>
              <a:t>La sécurisation de droit public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2514600" algn="l"/>
              </a:tabLst>
              <a:defRPr/>
            </a:pPr>
            <a:r>
              <a:rPr lang="de-CH" sz="3200" b="1" dirty="0" smtClean="0">
                <a:solidFill>
                  <a:srgbClr val="0070C0"/>
                </a:solidFill>
                <a:cs typeface="+mn-cs"/>
              </a:rPr>
              <a:t>Sécurisation par mise à l’enquête de plans, généralement sans inscription au registre foncier pour toutes les conduites publiques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2514600" algn="l"/>
              </a:tabLst>
              <a:defRPr/>
            </a:pPr>
            <a:endParaRPr lang="de-CH" sz="3200" b="1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467544" y="648072"/>
            <a:ext cx="8280920" cy="908720"/>
          </a:xfrm>
        </p:spPr>
        <p:txBody>
          <a:bodyPr>
            <a:normAutofit/>
          </a:bodyPr>
          <a:lstStyle/>
          <a:p>
            <a:r>
              <a:rPr lang="de-CH" sz="4000" dirty="0" smtClean="0">
                <a:solidFill>
                  <a:srgbClr val="00B0F0"/>
                </a:solidFill>
              </a:rPr>
              <a:t>2. Les possibilités de sécurisation</a:t>
            </a:r>
            <a:endParaRPr lang="de-CH" sz="4000" dirty="0">
              <a:solidFill>
                <a:srgbClr val="00B0F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7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Untertitel 15"/>
          <p:cNvSpPr txBox="1">
            <a:spLocks/>
          </p:cNvSpPr>
          <p:nvPr/>
        </p:nvSpPr>
        <p:spPr>
          <a:xfrm>
            <a:off x="467544" y="1340768"/>
            <a:ext cx="8280000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514600" algn="l"/>
              </a:tabLst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Untertitel 15"/>
          <p:cNvSpPr txBox="1">
            <a:spLocks/>
          </p:cNvSpPr>
          <p:nvPr/>
        </p:nvSpPr>
        <p:spPr>
          <a:xfrm>
            <a:off x="467544" y="1412776"/>
            <a:ext cx="8280000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514600" algn="l"/>
              </a:tabLst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Untertitel 15"/>
          <p:cNvSpPr txBox="1">
            <a:spLocks/>
          </p:cNvSpPr>
          <p:nvPr/>
        </p:nvSpPr>
        <p:spPr>
          <a:xfrm>
            <a:off x="467544" y="1628800"/>
            <a:ext cx="8280000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tabLst>
                <a:tab pos="2514600" algn="l"/>
              </a:tabLst>
              <a:defRPr/>
            </a:pPr>
            <a:r>
              <a:rPr lang="de-CH" sz="3600" b="1" dirty="0" smtClean="0">
                <a:solidFill>
                  <a:srgbClr val="0070C0"/>
                </a:solidFill>
              </a:rPr>
              <a:t>Important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tabLst>
                <a:tab pos="2514600" algn="l"/>
              </a:tabLst>
              <a:defRPr/>
            </a:pPr>
            <a:r>
              <a:rPr lang="de-CH" sz="3200" b="1" dirty="0" smtClean="0">
                <a:cs typeface="+mn-cs"/>
              </a:rPr>
              <a:t>La</a:t>
            </a:r>
            <a:r>
              <a:rPr kumimoji="0" lang="de-C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de-CH" sz="3200" b="1" dirty="0" smtClean="0">
                <a:solidFill>
                  <a:srgbClr val="0070C0"/>
                </a:solidFill>
                <a:cs typeface="+mn-cs"/>
              </a:rPr>
              <a:t>sécurisation de droit privé </a:t>
            </a:r>
            <a:r>
              <a:rPr kumimoji="0" lang="de-C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d’une conduite dans toute la Suisse selon les mêmes dispositions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514600" algn="l"/>
              </a:tabLst>
              <a:defRPr/>
            </a:pPr>
            <a:r>
              <a:rPr kumimoji="0" lang="de-C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Cela dépend des dispositions du droit des constructions et de l’urbanisme, ainsi que</a:t>
            </a:r>
            <a:r>
              <a:rPr kumimoji="0" lang="de-CH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possbilités du canton respectif, </a:t>
            </a:r>
            <a:r>
              <a:rPr kumimoji="0" lang="de-C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 une conduite peut être sécurisée selon le droit public.</a:t>
            </a:r>
            <a:endParaRPr kumimoji="0" lang="de-C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4" y="648072"/>
            <a:ext cx="849694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de-CH" sz="4000" b="1" dirty="0" smtClean="0">
                <a:solidFill>
                  <a:srgbClr val="00B0F0"/>
                </a:solidFill>
              </a:rPr>
              <a:t>2. Les possibilités de sécurisation (2)</a:t>
            </a:r>
            <a:endParaRPr kumimoji="0" lang="de-CH" sz="40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692776"/>
            <a:ext cx="8280920" cy="720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de-CH" sz="4000" dirty="0" smtClean="0">
                <a:solidFill>
                  <a:srgbClr val="00B0F0"/>
                </a:solidFill>
              </a:rPr>
              <a:t>3. La sécurisation selon le droit privé</a:t>
            </a:r>
            <a:endParaRPr lang="de-CH" sz="3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8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12066" y="2348880"/>
            <a:ext cx="828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de-CH" sz="2400" baseline="30000" dirty="0" smtClean="0"/>
              <a:t>1 	</a:t>
            </a:r>
            <a:r>
              <a:rPr lang="de-CH" sz="2000" dirty="0" smtClean="0"/>
              <a:t>Les conduites de desserte et d’évacuation qui se trouvent hors du fonds pour lequel elles sont établies sont, sauf disposition contraire, réputées faire partie de l’entreprise dont elles proviennent ou à laquelle elles conduisent et appartenir au </a:t>
            </a:r>
            <a:r>
              <a:rPr lang="de-CH" sz="2000" dirty="0" smtClean="0">
                <a:solidFill>
                  <a:srgbClr val="0070C0"/>
                </a:solidFill>
              </a:rPr>
              <a:t>propriétaire de celle-ci</a:t>
            </a:r>
            <a:r>
              <a:rPr lang="de-CH" sz="2000" dirty="0" smtClean="0"/>
              <a:t>.</a:t>
            </a:r>
            <a:br>
              <a:rPr lang="de-CH" sz="2000" dirty="0" smtClean="0"/>
            </a:br>
            <a:endParaRPr lang="de-CH" sz="2000" dirty="0" smtClean="0"/>
          </a:p>
          <a:p>
            <a:pPr marL="180975" indent="-180975"/>
            <a:r>
              <a:rPr lang="de-CH" sz="2000" baseline="30000" dirty="0" smtClean="0"/>
              <a:t>2 	</a:t>
            </a:r>
            <a:r>
              <a:rPr lang="de-CH" sz="2000" dirty="0"/>
              <a:t>L</a:t>
            </a:r>
            <a:r>
              <a:rPr lang="de-CH" sz="2000" dirty="0" smtClean="0"/>
              <a:t>orsque le droit de les établir ne résulte pas des règles applicables au rapport de voisinage, ces conduites ne grèvent</a:t>
            </a:r>
            <a:r>
              <a:rPr lang="de-CH" sz="2000" dirty="0"/>
              <a:t> </a:t>
            </a:r>
            <a:r>
              <a:rPr lang="de-CH" sz="2000" dirty="0" smtClean="0"/>
              <a:t>de droits réels le fonds d’autrui que si elles sont constituées en servitudes.</a:t>
            </a:r>
            <a:br>
              <a:rPr lang="de-CH" sz="2000" dirty="0" smtClean="0"/>
            </a:br>
            <a:endParaRPr lang="de-CH" sz="2000" dirty="0" smtClean="0"/>
          </a:p>
          <a:p>
            <a:pPr marL="180975" indent="-180975"/>
            <a:r>
              <a:rPr lang="de-CH" sz="2000" baseline="30000" dirty="0" smtClean="0"/>
              <a:t>3 	</a:t>
            </a:r>
            <a:r>
              <a:rPr lang="de-CH" sz="2000" dirty="0" smtClean="0"/>
              <a:t>La servitude est constituée dès l’établissement de la conduite si celle-ci est apparente. Dans le cas contraire, elle est constituée par son </a:t>
            </a:r>
            <a:r>
              <a:rPr lang="de-CH" sz="2000" dirty="0" smtClean="0">
                <a:solidFill>
                  <a:srgbClr val="0070C0"/>
                </a:solidFill>
              </a:rPr>
              <a:t>inscription au registre foncier</a:t>
            </a:r>
            <a:r>
              <a:rPr lang="de-CH" sz="2000" dirty="0" smtClean="0"/>
              <a:t>. </a:t>
            </a:r>
            <a:endParaRPr lang="de-CH" sz="2000" dirty="0">
              <a:solidFill>
                <a:srgbClr val="0070C0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4" y="1368152"/>
            <a:ext cx="828092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67544" y="1412880"/>
            <a:ext cx="828092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de-CH" sz="4000" b="1" dirty="0" smtClean="0">
                <a:solidFill>
                  <a:srgbClr val="0070C0"/>
                </a:solidFill>
              </a:rPr>
              <a:t>Servitude – Principe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de-C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Article 676 </a:t>
            </a:r>
            <a:r>
              <a:rPr lang="de-CH" sz="3200" b="1" dirty="0" smtClean="0">
                <a:latin typeface="+mj-lt"/>
                <a:ea typeface="+mj-ea"/>
                <a:cs typeface="+mj-cs"/>
              </a:rPr>
              <a:t>CCS</a:t>
            </a:r>
            <a:endParaRPr kumimoji="0" lang="de-CH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1404000"/>
          </a:xfrm>
        </p:spPr>
        <p:txBody>
          <a:bodyPr>
            <a:noAutofit/>
          </a:bodyPr>
          <a:lstStyle/>
          <a:p>
            <a:r>
              <a:rPr lang="de-CH" sz="2400" i="1" dirty="0" smtClean="0">
                <a:solidFill>
                  <a:srgbClr val="00B0F0"/>
                </a:solidFill>
              </a:rPr>
              <a:t>3. La sécurisation selon le droit privé (2) </a:t>
            </a:r>
            <a:r>
              <a:rPr lang="de-CH" sz="3200" dirty="0" smtClean="0"/>
              <a:t/>
            </a:r>
            <a:br>
              <a:rPr lang="de-CH" sz="3200" dirty="0" smtClean="0"/>
            </a:br>
            <a:r>
              <a:rPr lang="de-CH" sz="3600" dirty="0" smtClean="0"/>
              <a:t>Servitude - constitution</a:t>
            </a:r>
            <a:endParaRPr lang="de-CH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Formation continue ASF 2016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juKom Beratung, Bern</a:t>
            </a: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16416" y="63813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63AAA7-E81F-4DAA-A6A3-82FA856CEE23}" type="slidenum">
              <a:rPr lang="de-CH" sz="1200" smtClean="0"/>
              <a:pPr algn="r"/>
              <a:t>9</a:t>
            </a:fld>
            <a:endParaRPr lang="de-CH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464" y="141277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de-CH" dirty="0" smtClean="0"/>
          </a:p>
          <a:p>
            <a:pPr marL="342900" indent="-342900">
              <a:buAutoNum type="arabicPeriod"/>
            </a:pPr>
            <a:endParaRPr lang="de-CH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68464" y="1671186"/>
            <a:ext cx="8280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3200" b="1" dirty="0" smtClean="0"/>
          </a:p>
          <a:p>
            <a:r>
              <a:rPr lang="de-CH" sz="3200" b="1" dirty="0" smtClean="0"/>
              <a:t>Contrat de servitude</a:t>
            </a:r>
          </a:p>
          <a:p>
            <a:pPr marL="266700" indent="-266700">
              <a:buFont typeface="Symbol" pitchFamily="18" charset="2"/>
              <a:buChar char="-"/>
            </a:pPr>
            <a:r>
              <a:rPr lang="de-CH" sz="2800" dirty="0" smtClean="0"/>
              <a:t>Tracé</a:t>
            </a:r>
          </a:p>
          <a:p>
            <a:pPr marL="266700" indent="-266700">
              <a:buFont typeface="Symbol" pitchFamily="18" charset="2"/>
              <a:buChar char="-"/>
            </a:pPr>
            <a:r>
              <a:rPr lang="de-CH" sz="2800" dirty="0" smtClean="0"/>
              <a:t>Désignation des bien-fonds</a:t>
            </a:r>
          </a:p>
          <a:p>
            <a:pPr marL="266700" indent="-266700">
              <a:buFont typeface="Symbol" pitchFamily="18" charset="2"/>
              <a:buChar char="-"/>
            </a:pPr>
            <a:r>
              <a:rPr lang="de-CH" sz="2800" dirty="0" smtClean="0"/>
              <a:t>Durée du droit</a:t>
            </a:r>
          </a:p>
          <a:p>
            <a:pPr marL="266700" indent="-266700">
              <a:buFont typeface="Symbol" pitchFamily="18" charset="2"/>
              <a:buChar char="-"/>
            </a:pPr>
            <a:r>
              <a:rPr lang="de-CH" sz="2800" dirty="0" smtClean="0"/>
              <a:t>Prétentions au déplacement</a:t>
            </a:r>
          </a:p>
          <a:p>
            <a:pPr marL="266700" indent="-266700">
              <a:buFont typeface="Symbol" pitchFamily="18" charset="2"/>
              <a:buChar char="-"/>
            </a:pPr>
            <a:r>
              <a:rPr lang="de-CH" sz="2800" dirty="0" smtClean="0"/>
              <a:t>Nature du droits et son exercice</a:t>
            </a:r>
          </a:p>
          <a:p>
            <a:pPr marL="266700" indent="-266700">
              <a:buFont typeface="Symbol" pitchFamily="18" charset="2"/>
              <a:buChar char="-"/>
            </a:pPr>
            <a:r>
              <a:rPr lang="de-CH" sz="2800" dirty="0" smtClean="0"/>
              <a:t>Dédommagements</a:t>
            </a:r>
          </a:p>
          <a:p>
            <a:endParaRPr lang="de-CH" sz="2800" dirty="0" smtClean="0"/>
          </a:p>
          <a:p>
            <a:endParaRPr lang="de-CH" sz="1200" b="1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7812360" y="188640"/>
            <a:ext cx="1260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Association suisse des fontainiers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V-2016-Vorlag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SBV-2016-Vorlagenmaster</Template>
  <TotalTime>0</TotalTime>
  <Words>1254</Words>
  <Application>Microsoft Office PowerPoint</Application>
  <PresentationFormat>Bildschirmpräsentation (4:3)</PresentationFormat>
  <Paragraphs>317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SBV-2016-Vorlagenmaster</vt:lpstr>
      <vt:lpstr>La sécurisation juridique de conduites  </vt:lpstr>
      <vt:lpstr>Table des matières</vt:lpstr>
      <vt:lpstr>PowerPoint-Präsentation</vt:lpstr>
      <vt:lpstr>Bien-fonds grevé</vt:lpstr>
      <vt:lpstr>1. Sécuriser quelles conduites?</vt:lpstr>
      <vt:lpstr>2. Les possibilités de sécurisation</vt:lpstr>
      <vt:lpstr>PowerPoint-Präsentation</vt:lpstr>
      <vt:lpstr>3. La sécurisation selon le droit privé</vt:lpstr>
      <vt:lpstr>3. La sécurisation selon le droit privé (2)  Servitude - constitution</vt:lpstr>
      <vt:lpstr>PowerPoint-Präsentation</vt:lpstr>
      <vt:lpstr>PowerPoint-Präsentation</vt:lpstr>
      <vt:lpstr>3. La sécurisation selon le droit privé (5)  </vt:lpstr>
      <vt:lpstr>3. Le sécurisation selon le droit privé (6)  Déplacement de la conduite</vt:lpstr>
      <vt:lpstr>Article 693 CCS</vt:lpstr>
      <vt:lpstr> </vt:lpstr>
      <vt:lpstr>3. La sécurisation selon le droit privé (9)  Réglée purement par contrat</vt:lpstr>
      <vt:lpstr>Bases légales</vt:lpstr>
      <vt:lpstr>4. La sécurisation selon le droit public (2) Cadre juridique du canton de Berne</vt:lpstr>
      <vt:lpstr>4. La sécurisation selon le droit public (2) Cadre juridique du canton de Berne</vt:lpstr>
      <vt:lpstr>4. La sécurisation selon le droit public (4) Repères</vt:lpstr>
      <vt:lpstr>4. La sécurisation selon le droit public (5)  Contenus et exigences des plans</vt:lpstr>
      <vt:lpstr>4. La sécurisation selon le droit public (6)  Déroulement de la procédure</vt:lpstr>
      <vt:lpstr>4. La sécurisation selon le droit public (7)  Effet juridique</vt:lpstr>
      <vt:lpstr>4. La sécurisation selon le droit public (8)  La mention au le registre foncier</vt:lpstr>
      <vt:lpstr>4. La sécurisation selon le droit public (9) L’important en bref</vt:lpstr>
      <vt:lpstr>5. Récapitulation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Jsabelle Scheidegger</dc:creator>
  <cp:lastModifiedBy>fm</cp:lastModifiedBy>
  <cp:revision>159</cp:revision>
  <cp:lastPrinted>2014-04-06T07:25:01Z</cp:lastPrinted>
  <dcterms:created xsi:type="dcterms:W3CDTF">2016-03-18T13:24:16Z</dcterms:created>
  <dcterms:modified xsi:type="dcterms:W3CDTF">2016-04-12T19:54:46Z</dcterms:modified>
</cp:coreProperties>
</file>