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88163" cy="100187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6686" autoAdjust="0"/>
  </p:normalViewPr>
  <p:slideViewPr>
    <p:cSldViewPr>
      <p:cViewPr>
        <p:scale>
          <a:sx n="60" d="100"/>
          <a:sy n="60" d="100"/>
        </p:scale>
        <p:origin x="-1186" y="-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>
              <a:defRPr sz="1200"/>
            </a:lvl1pPr>
          </a:lstStyle>
          <a:p>
            <a:fld id="{0158EB50-BBA8-436F-BFD5-F871A5B08FC0}" type="datetimeFigureOut">
              <a:rPr lang="de-CH" smtClean="0"/>
              <a:t>03.04.2016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r">
              <a:defRPr sz="1200"/>
            </a:lvl1pPr>
          </a:lstStyle>
          <a:p>
            <a:fld id="{EBAFD96D-53EF-4FB5-A897-0ED74CA97C4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7597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BA2852-9986-47A4-B500-89AA5E6F7068}" type="datetimeFigureOut">
              <a:rPr lang="de-CH"/>
              <a:pPr>
                <a:defRPr/>
              </a:pPr>
              <a:t>03.04.2016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5" rIns="93150" bIns="46575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3150" tIns="46575" rIns="93150" bIns="46575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8D1665-D908-4C9F-8651-33E14FD94F9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431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 smtClean="0"/>
              <a:t>SBV – Weiterbildungskurse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44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SBV – </a:t>
            </a:r>
            <a:r>
              <a:rPr lang="de-DE" dirty="0" err="1" smtClean="0"/>
              <a:t>Weiterbilungskurse</a:t>
            </a:r>
            <a:r>
              <a:rPr lang="de-DE" dirty="0" smtClean="0"/>
              <a:t> 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11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1520" y="6309321"/>
            <a:ext cx="2880320" cy="360040"/>
          </a:xfrm>
        </p:spPr>
        <p:txBody>
          <a:bodyPr/>
          <a:lstStyle/>
          <a:p>
            <a:r>
              <a:rPr lang="de-DE" dirty="0" smtClean="0"/>
              <a:t>SBV – Weiterbildungskurse 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48608" y="6356350"/>
            <a:ext cx="2895600" cy="3651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12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 smtClean="0"/>
              <a:t>SBV – Weiterbildungskurse 2016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895600" cy="3651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856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 smtClean="0"/>
              <a:t>SBV – Weiterbildungskurse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194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6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 smtClean="0"/>
              <a:t>SBV – Weiterbildungskurse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443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5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 smtClean="0"/>
              <a:t>SBV – Weiterbildungskurse 2016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36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72008"/>
            <a:ext cx="7772400" cy="836712"/>
          </a:xfrm>
        </p:spPr>
        <p:txBody>
          <a:bodyPr/>
          <a:lstStyle>
            <a:lvl1pPr algn="l">
              <a:defRPr baseline="0"/>
            </a:lvl1pPr>
          </a:lstStyle>
          <a:p>
            <a:endParaRPr lang="de-CH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683568" y="1700808"/>
            <a:ext cx="8280920" cy="4321175"/>
          </a:xfrm>
        </p:spPr>
        <p:txBody>
          <a:bodyPr/>
          <a:lstStyle/>
          <a:p>
            <a:pPr lvl="0"/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32427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SBV – Weiterbildungskurse 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7451725" y="6356350"/>
            <a:ext cx="1635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171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SBV – Weitebildungskurse 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Bild 2" descr="Logo_SBV_mText_JPG_300ppi"/>
          <p:cNvPicPr/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61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  <a:cs typeface="Arial" pitchFamily="34" charset="0"/>
              </a:rPr>
              <a:t>SBV – Weiterbildungskurse 2016</a:t>
            </a:r>
            <a:endParaRPr lang="de-CH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platzhalter 5"/>
          <p:cNvSpPr txBox="1">
            <a:spLocks/>
          </p:cNvSpPr>
          <p:nvPr/>
        </p:nvSpPr>
        <p:spPr>
          <a:xfrm>
            <a:off x="482400" y="1267200"/>
            <a:ext cx="8193600" cy="58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de-CH" dirty="0" smtClean="0">
                <a:latin typeface="Arial" pitchFamily="34" charset="0"/>
                <a:cs typeface="Arial" pitchFamily="34" charset="0"/>
              </a:rPr>
              <a:t>Schweizerischer Brunnenmeister Verband</a:t>
            </a:r>
          </a:p>
          <a:p>
            <a:r>
              <a:rPr lang="de-CH" dirty="0" smtClean="0">
                <a:latin typeface="Arial" pitchFamily="34" charset="0"/>
                <a:cs typeface="Arial" pitchFamily="34" charset="0"/>
              </a:rPr>
              <a:t>Weiterbildungskurse 2016</a:t>
            </a:r>
          </a:p>
          <a:p>
            <a:r>
              <a:rPr lang="de-CH" dirty="0" smtClean="0">
                <a:latin typeface="Arial" pitchFamily="34" charset="0"/>
                <a:cs typeface="Arial" pitchFamily="34" charset="0"/>
              </a:rPr>
              <a:t>Reservoir – Planung – Bau – Sanierung - Betrieb </a:t>
            </a:r>
            <a:endParaRPr lang="de-CH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platzhalter 2"/>
          <p:cNvSpPr txBox="1">
            <a:spLocks/>
          </p:cNvSpPr>
          <p:nvPr/>
        </p:nvSpPr>
        <p:spPr>
          <a:xfrm>
            <a:off x="1259632" y="2276872"/>
            <a:ext cx="6842125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Praktische Erfahrungen bei Neubau / Sanierung mit Beschichtung</a:t>
            </a:r>
            <a:endParaRPr lang="de-CH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2055" y="4869162"/>
            <a:ext cx="8197486" cy="625623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de-DE" dirty="0">
                <a:latin typeface="Arial" pitchFamily="34" charset="0"/>
                <a:cs typeface="Arial" pitchFamily="34" charset="0"/>
              </a:rPr>
              <a:t>Thomas Meier / Richard Wülser |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Neubau / </a:t>
            </a:r>
            <a:r>
              <a:rPr lang="de-DE" dirty="0">
                <a:latin typeface="Arial" pitchFamily="34" charset="0"/>
                <a:cs typeface="Arial" pitchFamily="34" charset="0"/>
              </a:rPr>
              <a:t>Sanierung: Beschichtung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sz="2500" b="1" dirty="0">
                <a:latin typeface="Arial" pitchFamily="34" charset="0"/>
                <a:cs typeface="Arial" pitchFamily="34" charset="0"/>
              </a:rPr>
              <a:t>Das Reservoir in der Wasserversorgung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SBV – Weiterbildungskurse 2016</a:t>
            </a:r>
            <a:endParaRPr lang="de-CH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8464"/>
            <a:ext cx="7519963" cy="40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bgerundete rechteckige Legende 6"/>
          <p:cNvSpPr/>
          <p:nvPr/>
        </p:nvSpPr>
        <p:spPr>
          <a:xfrm>
            <a:off x="3707904" y="1196752"/>
            <a:ext cx="1224136" cy="504056"/>
          </a:xfrm>
          <a:prstGeom prst="wedgeRoundRectCallout">
            <a:avLst>
              <a:gd name="adj1" fmla="val 90561"/>
              <a:gd name="adj2" fmla="val 7749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de-CH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und </a:t>
            </a:r>
            <a:r>
              <a:rPr lang="de-CH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entlüftung</a:t>
            </a:r>
            <a:endParaRPr lang="de-CH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5559400" y="4944468"/>
            <a:ext cx="1152128" cy="356739"/>
          </a:xfrm>
          <a:prstGeom prst="wedgeRoundRectCallout">
            <a:avLst>
              <a:gd name="adj1" fmla="val -75619"/>
              <a:gd name="adj2" fmla="val -2076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Entleerung</a:t>
            </a:r>
            <a:endParaRPr lang="de-CH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bgerundete rechteckige Legende 8"/>
          <p:cNvSpPr/>
          <p:nvPr/>
        </p:nvSpPr>
        <p:spPr>
          <a:xfrm flipH="1">
            <a:off x="7020271" y="4221088"/>
            <a:ext cx="1111251" cy="504056"/>
          </a:xfrm>
          <a:prstGeom prst="wedgeRoundRectCallout">
            <a:avLst>
              <a:gd name="adj1" fmla="val 62652"/>
              <a:gd name="adj2" fmla="val -15802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Dimensio-nierung</a:t>
            </a:r>
            <a:endParaRPr lang="de-CH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bgerundete rechteckige Legende 9"/>
          <p:cNvSpPr/>
          <p:nvPr/>
        </p:nvSpPr>
        <p:spPr>
          <a:xfrm rot="10800000" flipH="1" flipV="1">
            <a:off x="7812360" y="3304675"/>
            <a:ext cx="936104" cy="360040"/>
          </a:xfrm>
          <a:prstGeom prst="wedgeRoundRectCallout">
            <a:avLst>
              <a:gd name="adj1" fmla="val -51521"/>
              <a:gd name="adj2" fmla="val -16220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Überlauf</a:t>
            </a:r>
            <a:endParaRPr lang="de-CH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 flipH="1">
            <a:off x="7164288" y="1196752"/>
            <a:ext cx="1008112" cy="504056"/>
          </a:xfrm>
          <a:prstGeom prst="wedgeRoundRectCallout">
            <a:avLst>
              <a:gd name="adj1" fmla="val 59888"/>
              <a:gd name="adj2" fmla="val 19103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Kammer-werkstoff</a:t>
            </a:r>
            <a:endParaRPr lang="de-CH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 flipH="1">
            <a:off x="3707903" y="2458616"/>
            <a:ext cx="1478829" cy="504056"/>
          </a:xfrm>
          <a:prstGeom prst="wedgeRoundRectCallout">
            <a:avLst>
              <a:gd name="adj1" fmla="val -106764"/>
              <a:gd name="adj2" fmla="val 389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Oberflächen-beschaffenheit</a:t>
            </a:r>
            <a:endParaRPr lang="de-CH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bgerundete rechteckige Legende 12"/>
          <p:cNvSpPr/>
          <p:nvPr/>
        </p:nvSpPr>
        <p:spPr>
          <a:xfrm>
            <a:off x="7668344" y="1686541"/>
            <a:ext cx="1152128" cy="498892"/>
          </a:xfrm>
          <a:prstGeom prst="wedgeRoundRectCallout">
            <a:avLst>
              <a:gd name="adj1" fmla="val -71683"/>
              <a:gd name="adj2" fmla="val 13473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 drucklos</a:t>
            </a:r>
            <a:endParaRPr lang="de-CH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 flipH="1">
            <a:off x="827580" y="5589241"/>
            <a:ext cx="1368153" cy="504056"/>
          </a:xfrm>
          <a:prstGeom prst="wedgeRoundRectCallout">
            <a:avLst>
              <a:gd name="adj1" fmla="val -82374"/>
              <a:gd name="adj2" fmla="val -8980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 unter Druck</a:t>
            </a:r>
            <a:endParaRPr lang="de-CH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 rot="10800000" flipV="1">
            <a:off x="7524328" y="3754098"/>
            <a:ext cx="1018538" cy="322974"/>
          </a:xfrm>
          <a:prstGeom prst="wedgeRoundRectCallout">
            <a:avLst>
              <a:gd name="adj1" fmla="val 42572"/>
              <a:gd name="adj2" fmla="val -14702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Drainage</a:t>
            </a:r>
            <a:endParaRPr lang="de-CH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bgerundete rechteckige Legende 15"/>
          <p:cNvSpPr/>
          <p:nvPr/>
        </p:nvSpPr>
        <p:spPr>
          <a:xfrm flipH="1">
            <a:off x="5724127" y="1618218"/>
            <a:ext cx="1368152" cy="432048"/>
          </a:xfrm>
          <a:prstGeom prst="wedgeRoundRectCallout">
            <a:avLst>
              <a:gd name="adj1" fmla="val 43777"/>
              <a:gd name="adj2" fmla="val 14694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Geschlossene Kammer</a:t>
            </a:r>
            <a:endParaRPr lang="de-CH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SBV – Weiterbildungskurse 2016</a:t>
            </a:r>
            <a:endParaRPr lang="de-CH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95536" y="72008"/>
            <a:ext cx="7772400" cy="836712"/>
          </a:xfrm>
        </p:spPr>
        <p:txBody>
          <a:bodyPr>
            <a:normAutofit/>
          </a:bodyPr>
          <a:lstStyle/>
          <a:p>
            <a:r>
              <a:rPr lang="de-CH" sz="2500" b="1" dirty="0" err="1">
                <a:latin typeface="Arial" pitchFamily="34" charset="0"/>
                <a:cs typeface="Arial" pitchFamily="34" charset="0"/>
              </a:rPr>
              <a:t>Reservoirneubau</a:t>
            </a:r>
            <a:r>
              <a:rPr lang="de-CH" sz="2500" b="1" dirty="0">
                <a:latin typeface="Arial" pitchFamily="34" charset="0"/>
                <a:cs typeface="Arial" pitchFamily="34" charset="0"/>
              </a:rPr>
              <a:t> als reines Betonbauwerk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175345"/>
            <a:ext cx="84931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95536" y="860569"/>
            <a:ext cx="7200345" cy="26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Arial" pitchFamily="34" charset="0"/>
                <a:cs typeface="Arial" pitchFamily="34" charset="0"/>
              </a:rPr>
              <a:t>Beispiel: Neubau</a:t>
            </a:r>
            <a:endParaRPr lang="fr-CH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SBV – Weiterbildungskurse 2016</a:t>
            </a:r>
            <a:endParaRPr lang="de-CH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95536" y="72008"/>
            <a:ext cx="7772400" cy="836712"/>
          </a:xfrm>
        </p:spPr>
        <p:txBody>
          <a:bodyPr>
            <a:normAutofit/>
          </a:bodyPr>
          <a:lstStyle/>
          <a:p>
            <a:r>
              <a:rPr lang="de-CH" sz="2500" b="1" dirty="0" smtClean="0">
                <a:latin typeface="Arial" pitchFamily="34" charset="0"/>
                <a:cs typeface="Arial" pitchFamily="34" charset="0"/>
              </a:rPr>
              <a:t>Bauausführung</a:t>
            </a:r>
            <a:endParaRPr lang="de-CH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7" y="1268760"/>
            <a:ext cx="835818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95536" y="860569"/>
            <a:ext cx="7200345" cy="26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Arial" pitchFamily="34" charset="0"/>
                <a:cs typeface="Arial" pitchFamily="34" charset="0"/>
              </a:rPr>
              <a:t>Beispiel: Neubau</a:t>
            </a:r>
            <a:endParaRPr lang="fr-CH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SBV – Weiterbildungskurse 2016</a:t>
            </a:r>
            <a:endParaRPr lang="de-CH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95536" y="72008"/>
            <a:ext cx="7772400" cy="836712"/>
          </a:xfrm>
        </p:spPr>
        <p:txBody>
          <a:bodyPr>
            <a:normAutofit/>
          </a:bodyPr>
          <a:lstStyle/>
          <a:p>
            <a:r>
              <a:rPr lang="de-CH" sz="2500" b="1" dirty="0">
                <a:latin typeface="Arial" pitchFamily="34" charset="0"/>
                <a:cs typeface="Arial" pitchFamily="34" charset="0"/>
              </a:rPr>
              <a:t>Nachträgliche </a:t>
            </a:r>
            <a:r>
              <a:rPr lang="de-CH" sz="2500" b="1" dirty="0" smtClean="0">
                <a:latin typeface="Arial" pitchFamily="34" charset="0"/>
                <a:cs typeface="Arial" pitchFamily="34" charset="0"/>
              </a:rPr>
              <a:t>Beschichtung</a:t>
            </a:r>
            <a:endParaRPr lang="de-CH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381273"/>
            <a:ext cx="8504237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395536" y="860569"/>
            <a:ext cx="7200345" cy="26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Arial" pitchFamily="34" charset="0"/>
                <a:cs typeface="Arial" pitchFamily="34" charset="0"/>
              </a:rPr>
              <a:t>Beispiel: Neubau</a:t>
            </a:r>
            <a:endParaRPr lang="fr-CH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SBV – Weiterbildungskurse 2016</a:t>
            </a:r>
            <a:endParaRPr lang="de-CH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72400" cy="836712"/>
          </a:xfrm>
        </p:spPr>
        <p:txBody>
          <a:bodyPr>
            <a:normAutofit fontScale="90000"/>
          </a:bodyPr>
          <a:lstStyle/>
          <a:p>
            <a:r>
              <a:rPr lang="de-DE" sz="2500" b="1" dirty="0">
                <a:latin typeface="Arial" pitchFamily="34" charset="0"/>
                <a:cs typeface="Arial" pitchFamily="34" charset="0"/>
              </a:rPr>
              <a:t>Vorteile einer Beschichtung mit </a:t>
            </a:r>
            <a:r>
              <a:rPr lang="de-DE" sz="2500" b="1" dirty="0" smtClean="0">
                <a:latin typeface="Arial" pitchFamily="34" charset="0"/>
                <a:cs typeface="Arial" pitchFamily="34" charset="0"/>
              </a:rPr>
              <a:t>einem</a:t>
            </a:r>
            <a:br>
              <a:rPr lang="de-DE" sz="2500" b="1" dirty="0" smtClean="0">
                <a:latin typeface="Arial" pitchFamily="34" charset="0"/>
                <a:cs typeface="Arial" pitchFamily="34" charset="0"/>
              </a:rPr>
            </a:br>
            <a:r>
              <a:rPr lang="de-DE" sz="2500" b="1" dirty="0" err="1" smtClean="0">
                <a:latin typeface="Arial" pitchFamily="34" charset="0"/>
                <a:cs typeface="Arial" pitchFamily="34" charset="0"/>
              </a:rPr>
              <a:t>mikrosilikat</a:t>
            </a:r>
            <a:r>
              <a:rPr lang="de-DE" sz="2500" b="1" dirty="0" smtClean="0">
                <a:latin typeface="Arial" pitchFamily="34" charset="0"/>
                <a:cs typeface="Arial" pitchFamily="34" charset="0"/>
              </a:rPr>
              <a:t>-basierten Spritzmörtel</a:t>
            </a:r>
            <a:endParaRPr lang="de-CH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6887"/>
            <a:ext cx="8370887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395536" y="1004585"/>
            <a:ext cx="7200345" cy="26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Arial" pitchFamily="34" charset="0"/>
                <a:cs typeface="Arial" pitchFamily="34" charset="0"/>
              </a:rPr>
              <a:t>Beispiel: Beschichtung</a:t>
            </a:r>
            <a:endParaRPr lang="fr-CH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SBV – Weiterbildungskurse 2016</a:t>
            </a:r>
            <a:endParaRPr lang="de-CH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95536" y="144016"/>
            <a:ext cx="7772400" cy="836712"/>
          </a:xfrm>
        </p:spPr>
        <p:txBody>
          <a:bodyPr>
            <a:normAutofit fontScale="90000"/>
          </a:bodyPr>
          <a:lstStyle/>
          <a:p>
            <a:r>
              <a:rPr lang="de-DE" sz="2500" b="1" dirty="0">
                <a:latin typeface="Arial" pitchFamily="34" charset="0"/>
                <a:cs typeface="Arial" pitchFamily="34" charset="0"/>
              </a:rPr>
              <a:t>Sanierung und </a:t>
            </a:r>
            <a:r>
              <a:rPr lang="de-DE" sz="2500" b="1" dirty="0" err="1">
                <a:latin typeface="Arial" pitchFamily="34" charset="0"/>
                <a:cs typeface="Arial" pitchFamily="34" charset="0"/>
              </a:rPr>
              <a:t>Redimensionierung</a:t>
            </a:r>
            <a:r>
              <a:rPr lang="de-DE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500" b="1" dirty="0" smtClean="0">
                <a:latin typeface="Arial" pitchFamily="34" charset="0"/>
                <a:cs typeface="Arial" pitchFamily="34" charset="0"/>
              </a:rPr>
              <a:t>eines</a:t>
            </a:r>
            <a:br>
              <a:rPr lang="de-DE" sz="2500" b="1" dirty="0" smtClean="0">
                <a:latin typeface="Arial" pitchFamily="34" charset="0"/>
                <a:cs typeface="Arial" pitchFamily="34" charset="0"/>
              </a:rPr>
            </a:br>
            <a:r>
              <a:rPr lang="de-DE" sz="2500" b="1" dirty="0" smtClean="0">
                <a:latin typeface="Arial" pitchFamily="34" charset="0"/>
                <a:cs typeface="Arial" pitchFamily="34" charset="0"/>
              </a:rPr>
              <a:t>Reservoirs</a:t>
            </a:r>
            <a:endParaRPr lang="de-CH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47812"/>
            <a:ext cx="8461375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395536" y="1004585"/>
            <a:ext cx="7200345" cy="26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Arial" pitchFamily="34" charset="0"/>
                <a:cs typeface="Arial" pitchFamily="34" charset="0"/>
              </a:rPr>
              <a:t>Beispiel: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Reservoirsanierung</a:t>
            </a:r>
            <a:r>
              <a:rPr lang="de-DE" dirty="0">
                <a:latin typeface="Arial" pitchFamily="34" charset="0"/>
                <a:cs typeface="Arial" pitchFamily="34" charset="0"/>
              </a:rPr>
              <a:t> nach dem Stand der Technik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SBV – Weiterbildungskurse 2016</a:t>
            </a:r>
            <a:endParaRPr lang="de-CH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95536" y="72008"/>
            <a:ext cx="7772400" cy="836712"/>
          </a:xfrm>
        </p:spPr>
        <p:txBody>
          <a:bodyPr>
            <a:normAutofit fontScale="90000"/>
          </a:bodyPr>
          <a:lstStyle/>
          <a:p>
            <a:r>
              <a:rPr lang="de-DE" sz="2500" b="1" dirty="0">
                <a:latin typeface="Arial" pitchFamily="34" charset="0"/>
                <a:cs typeface="Arial" pitchFamily="34" charset="0"/>
              </a:rPr>
              <a:t>Sanierung und </a:t>
            </a:r>
            <a:r>
              <a:rPr lang="de-DE" sz="2500" b="1" dirty="0" err="1">
                <a:latin typeface="Arial" pitchFamily="34" charset="0"/>
                <a:cs typeface="Arial" pitchFamily="34" charset="0"/>
              </a:rPr>
              <a:t>Redimensionierung</a:t>
            </a:r>
            <a:r>
              <a:rPr lang="de-DE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500" b="1" dirty="0" smtClean="0">
                <a:latin typeface="Arial" pitchFamily="34" charset="0"/>
                <a:cs typeface="Arial" pitchFamily="34" charset="0"/>
              </a:rPr>
              <a:t>eines</a:t>
            </a:r>
            <a:br>
              <a:rPr lang="de-DE" sz="2500" b="1" dirty="0" smtClean="0">
                <a:latin typeface="Arial" pitchFamily="34" charset="0"/>
                <a:cs typeface="Arial" pitchFamily="34" charset="0"/>
              </a:rPr>
            </a:br>
            <a:r>
              <a:rPr lang="de-DE" sz="2500" b="1" dirty="0" smtClean="0">
                <a:latin typeface="Arial" pitchFamily="34" charset="0"/>
                <a:cs typeface="Arial" pitchFamily="34" charset="0"/>
              </a:rPr>
              <a:t>Reservoirs</a:t>
            </a:r>
            <a:endParaRPr lang="de-DE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278086"/>
            <a:ext cx="840105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395536" y="1004585"/>
            <a:ext cx="7200345" cy="26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Arial" pitchFamily="34" charset="0"/>
                <a:cs typeface="Arial" pitchFamily="34" charset="0"/>
              </a:rPr>
              <a:t>Beispiel: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Reservoirsanierung</a:t>
            </a:r>
            <a:r>
              <a:rPr lang="de-DE" dirty="0">
                <a:latin typeface="Arial" pitchFamily="34" charset="0"/>
                <a:cs typeface="Arial" pitchFamily="34" charset="0"/>
              </a:rPr>
              <a:t> nach dem Stand der Technik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SBV – Weiterbildungskurse 2016</a:t>
            </a:r>
            <a:endParaRPr lang="de-C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151533"/>
            <a:ext cx="8358187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472008" y="72008"/>
            <a:ext cx="7772400" cy="836712"/>
          </a:xfrm>
        </p:spPr>
        <p:txBody>
          <a:bodyPr>
            <a:normAutofit fontScale="90000"/>
          </a:bodyPr>
          <a:lstStyle/>
          <a:p>
            <a:r>
              <a:rPr lang="de-DE" sz="2500" b="1" dirty="0">
                <a:latin typeface="Arial" pitchFamily="34" charset="0"/>
                <a:cs typeface="Arial" pitchFamily="34" charset="0"/>
              </a:rPr>
              <a:t>Eine lange </a:t>
            </a:r>
            <a:r>
              <a:rPr lang="de-DE" sz="2500" b="1" dirty="0" err="1">
                <a:latin typeface="Arial" pitchFamily="34" charset="0"/>
                <a:cs typeface="Arial" pitchFamily="34" charset="0"/>
              </a:rPr>
              <a:t>Reservoirnutzungsdauer</a:t>
            </a:r>
            <a:r>
              <a:rPr lang="de-DE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500" b="1" dirty="0" smtClean="0">
                <a:latin typeface="Arial" pitchFamily="34" charset="0"/>
                <a:cs typeface="Arial" pitchFamily="34" charset="0"/>
              </a:rPr>
              <a:t>ist</a:t>
            </a:r>
            <a:br>
              <a:rPr lang="de-DE" sz="2500" b="1" dirty="0" smtClean="0">
                <a:latin typeface="Arial" pitchFamily="34" charset="0"/>
                <a:cs typeface="Arial" pitchFamily="34" charset="0"/>
              </a:rPr>
            </a:br>
            <a:r>
              <a:rPr lang="de-DE" sz="2500" b="1" dirty="0" smtClean="0">
                <a:latin typeface="Arial" pitchFamily="34" charset="0"/>
                <a:cs typeface="Arial" pitchFamily="34" charset="0"/>
              </a:rPr>
              <a:t>gegeben </a:t>
            </a:r>
            <a:r>
              <a:rPr lang="de-DE" sz="2500" b="1" dirty="0">
                <a:latin typeface="Arial" pitchFamily="34" charset="0"/>
                <a:cs typeface="Arial" pitchFamily="34" charset="0"/>
              </a:rPr>
              <a:t>wenn …</a:t>
            </a:r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67999" y="932577"/>
            <a:ext cx="7200345" cy="26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Arial" pitchFamily="34" charset="0"/>
                <a:cs typeface="Arial" pitchFamily="34" charset="0"/>
              </a:rPr>
              <a:t>Erfahrungen aus Basel beim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Reservoirneubau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oder der Sanierung</a:t>
            </a:r>
            <a:endParaRPr lang="de-CH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</Words>
  <Application>Microsoft Office PowerPoint</Application>
  <PresentationFormat>Bildschirmpräsentation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Benutzerdefiniertes Design</vt:lpstr>
      <vt:lpstr>PowerPoint-Präsentation</vt:lpstr>
      <vt:lpstr>Das Reservoir in der Wasserversorgung</vt:lpstr>
      <vt:lpstr>Reservoirneubau als reines Betonbauwerk </vt:lpstr>
      <vt:lpstr>Bauausführung</vt:lpstr>
      <vt:lpstr>Nachträgliche Beschichtung</vt:lpstr>
      <vt:lpstr>Vorteile einer Beschichtung mit einem mikrosilikat-basierten Spritzmörtel</vt:lpstr>
      <vt:lpstr>Sanierung und Redimensionierung eines Reservoirs</vt:lpstr>
      <vt:lpstr>Sanierung und Redimensionierung eines Reservoirs</vt:lpstr>
      <vt:lpstr>Eine lange Reservoirnutzungsdauer ist gegeben wenn …</vt:lpstr>
    </vt:vector>
  </TitlesOfParts>
  <Company>BGV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Furer</dc:creator>
  <cp:lastModifiedBy>Meier Thomas</cp:lastModifiedBy>
  <cp:revision>179</cp:revision>
  <cp:lastPrinted>2014-04-06T07:25:01Z</cp:lastPrinted>
  <dcterms:created xsi:type="dcterms:W3CDTF">2012-01-06T09:44:05Z</dcterms:created>
  <dcterms:modified xsi:type="dcterms:W3CDTF">2016-04-03T19:10:15Z</dcterms:modified>
</cp:coreProperties>
</file>