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2"/>
  </p:handoutMasterIdLst>
  <p:sldIdLst>
    <p:sldId id="256" r:id="rId2"/>
    <p:sldId id="258" r:id="rId3"/>
    <p:sldId id="261" r:id="rId4"/>
    <p:sldId id="289" r:id="rId5"/>
    <p:sldId id="267" r:id="rId6"/>
    <p:sldId id="263" r:id="rId7"/>
    <p:sldId id="268" r:id="rId8"/>
    <p:sldId id="322" r:id="rId9"/>
    <p:sldId id="323" r:id="rId10"/>
    <p:sldId id="324" r:id="rId11"/>
    <p:sldId id="325" r:id="rId12"/>
    <p:sldId id="326" r:id="rId13"/>
    <p:sldId id="327" r:id="rId14"/>
    <p:sldId id="328" r:id="rId15"/>
    <p:sldId id="329" r:id="rId16"/>
    <p:sldId id="330" r:id="rId17"/>
    <p:sldId id="331" r:id="rId18"/>
    <p:sldId id="332" r:id="rId19"/>
    <p:sldId id="287" r:id="rId20"/>
    <p:sldId id="291" r:id="rId21"/>
    <p:sldId id="280" r:id="rId22"/>
    <p:sldId id="311" r:id="rId23"/>
    <p:sldId id="293" r:id="rId24"/>
    <p:sldId id="296" r:id="rId25"/>
    <p:sldId id="298" r:id="rId26"/>
    <p:sldId id="300" r:id="rId27"/>
    <p:sldId id="301" r:id="rId28"/>
    <p:sldId id="306" r:id="rId29"/>
    <p:sldId id="318" r:id="rId30"/>
    <p:sldId id="317" r:id="rId31"/>
  </p:sldIdLst>
  <p:sldSz cx="9144000" cy="6858000" type="screen4x3"/>
  <p:notesSz cx="6735763" cy="986631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76" autoAdjust="0"/>
  </p:normalViewPr>
  <p:slideViewPr>
    <p:cSldViewPr>
      <p:cViewPr varScale="1">
        <p:scale>
          <a:sx n="83" d="100"/>
          <a:sy n="83" d="100"/>
        </p:scale>
        <p:origin x="-720"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de-CH"/>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explosion val="6"/>
          <c:dPt>
            <c:idx val="0"/>
            <c:bubble3D val="0"/>
            <c:explosion val="8"/>
            <c:spPr>
              <a:solidFill>
                <a:schemeClr val="accent3">
                  <a:lumMod val="60000"/>
                  <a:lumOff val="40000"/>
                </a:schemeClr>
              </a:solidFill>
            </c:spPr>
          </c:dPt>
          <c:dPt>
            <c:idx val="1"/>
            <c:bubble3D val="0"/>
            <c:explosion val="2"/>
            <c:spPr>
              <a:solidFill>
                <a:schemeClr val="accent3">
                  <a:lumMod val="75000"/>
                </a:schemeClr>
              </a:solidFill>
            </c:spPr>
          </c:dPt>
          <c:dPt>
            <c:idx val="2"/>
            <c:bubble3D val="0"/>
            <c:explosion val="2"/>
            <c:spPr>
              <a:solidFill>
                <a:schemeClr val="accent3">
                  <a:lumMod val="50000"/>
                </a:schemeClr>
              </a:solidFill>
            </c:spPr>
          </c:dPt>
          <c:dPt>
            <c:idx val="3"/>
            <c:bubble3D val="0"/>
            <c:explosion val="2"/>
            <c:spPr>
              <a:solidFill>
                <a:schemeClr val="accent5">
                  <a:lumMod val="75000"/>
                </a:schemeClr>
              </a:solidFill>
            </c:spPr>
          </c:dPt>
          <c:dPt>
            <c:idx val="4"/>
            <c:bubble3D val="0"/>
            <c:explosion val="2"/>
            <c:spPr>
              <a:solidFill>
                <a:schemeClr val="accent1">
                  <a:lumMod val="60000"/>
                  <a:lumOff val="40000"/>
                </a:schemeClr>
              </a:solidFill>
            </c:spPr>
          </c:dPt>
          <c:dPt>
            <c:idx val="5"/>
            <c:bubble3D val="0"/>
            <c:explosion val="2"/>
            <c:spPr>
              <a:solidFill>
                <a:schemeClr val="accent1">
                  <a:lumMod val="75000"/>
                </a:schemeClr>
              </a:solidFill>
            </c:spPr>
          </c:dPt>
          <c:dPt>
            <c:idx val="6"/>
            <c:bubble3D val="0"/>
            <c:explosion val="2"/>
            <c:spPr>
              <a:solidFill>
                <a:schemeClr val="accent4">
                  <a:lumMod val="60000"/>
                  <a:lumOff val="40000"/>
                </a:schemeClr>
              </a:solidFill>
            </c:spPr>
          </c:dPt>
          <c:dLbls>
            <c:dLbl>
              <c:idx val="0"/>
              <c:layout/>
              <c:tx>
                <c:rich>
                  <a:bodyPr/>
                  <a:lstStyle/>
                  <a:p>
                    <a:r>
                      <a:rPr lang="en-US" b="1"/>
                      <a:t>Ausführung
37%</a:t>
                    </a:r>
                  </a:p>
                </c:rich>
              </c:tx>
              <c:showLegendKey val="0"/>
              <c:showVal val="0"/>
              <c:showCatName val="1"/>
              <c:showSerName val="0"/>
              <c:showPercent val="1"/>
              <c:showBubbleSize val="0"/>
            </c:dLbl>
            <c:dLbl>
              <c:idx val="1"/>
              <c:layout/>
              <c:tx>
                <c:rich>
                  <a:bodyPr/>
                  <a:lstStyle/>
                  <a:p>
                    <a:r>
                      <a:rPr lang="en-US" b="1"/>
                      <a:t>IBN und Abschluss
3%</a:t>
                    </a:r>
                  </a:p>
                </c:rich>
              </c:tx>
              <c:showLegendKey val="0"/>
              <c:showVal val="0"/>
              <c:showCatName val="1"/>
              <c:showSerName val="0"/>
              <c:showPercent val="1"/>
              <c:showBubbleSize val="0"/>
            </c:dLbl>
            <c:dLbl>
              <c:idx val="2"/>
              <c:layout/>
              <c:tx>
                <c:rich>
                  <a:bodyPr/>
                  <a:lstStyle/>
                  <a:p>
                    <a:r>
                      <a:rPr lang="en-US" b="1"/>
                      <a:t>Vorprojekt
8%</a:t>
                    </a:r>
                  </a:p>
                </c:rich>
              </c:tx>
              <c:showLegendKey val="0"/>
              <c:showVal val="0"/>
              <c:showCatName val="1"/>
              <c:showSerName val="0"/>
              <c:showPercent val="1"/>
              <c:showBubbleSize val="0"/>
            </c:dLbl>
            <c:dLbl>
              <c:idx val="3"/>
              <c:layout/>
              <c:tx>
                <c:rich>
                  <a:bodyPr/>
                  <a:lstStyle/>
                  <a:p>
                    <a:r>
                      <a:rPr lang="en-US" b="1"/>
                      <a:t>Bauprojekt
22%</a:t>
                    </a:r>
                  </a:p>
                </c:rich>
              </c:tx>
              <c:showLegendKey val="0"/>
              <c:showVal val="0"/>
              <c:showCatName val="1"/>
              <c:showSerName val="0"/>
              <c:showPercent val="1"/>
              <c:showBubbleSize val="0"/>
            </c:dLbl>
            <c:dLbl>
              <c:idx val="4"/>
              <c:layout/>
              <c:tx>
                <c:rich>
                  <a:bodyPr/>
                  <a:lstStyle/>
                  <a:p>
                    <a:r>
                      <a:rPr lang="en-US" b="1"/>
                      <a:t>Bewilligungsprojekt
2%</a:t>
                    </a:r>
                  </a:p>
                </c:rich>
              </c:tx>
              <c:showLegendKey val="0"/>
              <c:showVal val="0"/>
              <c:showCatName val="1"/>
              <c:showSerName val="0"/>
              <c:showPercent val="1"/>
              <c:showBubbleSize val="0"/>
            </c:dLbl>
            <c:dLbl>
              <c:idx val="5"/>
              <c:layout/>
              <c:tx>
                <c:rich>
                  <a:bodyPr/>
                  <a:lstStyle/>
                  <a:p>
                    <a:r>
                      <a:rPr lang="en-US" b="1" dirty="0" err="1" smtClean="0"/>
                      <a:t>Ausschreibungs-projekt</a:t>
                    </a:r>
                    <a:r>
                      <a:rPr lang="en-US" b="1" dirty="0"/>
                      <a:t>
10%</a:t>
                    </a:r>
                  </a:p>
                </c:rich>
              </c:tx>
              <c:showLegendKey val="0"/>
              <c:showVal val="0"/>
              <c:showCatName val="1"/>
              <c:showSerName val="0"/>
              <c:showPercent val="1"/>
              <c:showBubbleSize val="0"/>
            </c:dLbl>
            <c:dLbl>
              <c:idx val="6"/>
              <c:layout/>
              <c:tx>
                <c:rich>
                  <a:bodyPr/>
                  <a:lstStyle/>
                  <a:p>
                    <a:pPr>
                      <a:defRPr sz="1200">
                        <a:latin typeface="Arial" panose="020B0604020202020204" pitchFamily="34" charset="0"/>
                        <a:cs typeface="Arial" panose="020B0604020202020204" pitchFamily="34" charset="0"/>
                      </a:defRPr>
                    </a:pPr>
                    <a:r>
                      <a:rPr lang="en-US" b="1"/>
                      <a:t>Ausführungsprojekt
18%</a:t>
                    </a:r>
                  </a:p>
                </c:rich>
              </c:tx>
              <c:spPr>
                <a:noFill/>
              </c:spPr>
              <c:showLegendKey val="0"/>
              <c:showVal val="0"/>
              <c:showCatName val="1"/>
              <c:showSerName val="0"/>
              <c:showPercent val="1"/>
              <c:showBubbleSize val="0"/>
            </c:dLbl>
            <c:txPr>
              <a:bodyPr/>
              <a:lstStyle/>
              <a:p>
                <a:pPr>
                  <a:defRPr sz="1200">
                    <a:latin typeface="Arial" panose="020B0604020202020204" pitchFamily="34" charset="0"/>
                    <a:cs typeface="Arial" panose="020B0604020202020204" pitchFamily="34" charset="0"/>
                  </a:defRPr>
                </a:pPr>
                <a:endParaRPr lang="de-DE"/>
              </a:p>
            </c:txPr>
            <c:showLegendKey val="0"/>
            <c:showVal val="0"/>
            <c:showCatName val="1"/>
            <c:showSerName val="0"/>
            <c:showPercent val="1"/>
            <c:showBubbleSize val="0"/>
            <c:showLeaderLines val="1"/>
          </c:dLbls>
          <c:cat>
            <c:strRef>
              <c:f>Tabelle1!$A$1:$A$7</c:f>
              <c:strCache>
                <c:ptCount val="7"/>
                <c:pt idx="0">
                  <c:v>Ausführung</c:v>
                </c:pt>
                <c:pt idx="1">
                  <c:v>IBN und Abschluss</c:v>
                </c:pt>
                <c:pt idx="2">
                  <c:v>Vorprojekt</c:v>
                </c:pt>
                <c:pt idx="3">
                  <c:v>Bauprojekt</c:v>
                </c:pt>
                <c:pt idx="4">
                  <c:v>Bewilligungsprojekt</c:v>
                </c:pt>
                <c:pt idx="5">
                  <c:v>Ausschreibungsprojekt</c:v>
                </c:pt>
                <c:pt idx="6">
                  <c:v>Ausführungsprojekt</c:v>
                </c:pt>
              </c:strCache>
            </c:strRef>
          </c:cat>
          <c:val>
            <c:numRef>
              <c:f>Tabelle1!$B$1:$B$7</c:f>
              <c:numCache>
                <c:formatCode>0%</c:formatCode>
                <c:ptCount val="7"/>
                <c:pt idx="0">
                  <c:v>0.37</c:v>
                </c:pt>
                <c:pt idx="1">
                  <c:v>0.03</c:v>
                </c:pt>
                <c:pt idx="2">
                  <c:v>0.08</c:v>
                </c:pt>
                <c:pt idx="3">
                  <c:v>0.22</c:v>
                </c:pt>
                <c:pt idx="4">
                  <c:v>0.02</c:v>
                </c:pt>
                <c:pt idx="5">
                  <c:v>0.1</c:v>
                </c:pt>
                <c:pt idx="6">
                  <c:v>0.18</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18831" cy="493315"/>
          </a:xfrm>
          <a:prstGeom prst="rect">
            <a:avLst/>
          </a:prstGeom>
        </p:spPr>
        <p:txBody>
          <a:bodyPr vert="horz" lIns="90343" tIns="45171" rIns="90343" bIns="45171" rtlCol="0"/>
          <a:lstStyle>
            <a:lvl1pPr algn="l">
              <a:defRPr sz="1200"/>
            </a:lvl1pPr>
          </a:lstStyle>
          <a:p>
            <a:endParaRPr lang="de-CH"/>
          </a:p>
        </p:txBody>
      </p:sp>
      <p:sp>
        <p:nvSpPr>
          <p:cNvPr id="3" name="Datumsplatzhalter 2"/>
          <p:cNvSpPr>
            <a:spLocks noGrp="1"/>
          </p:cNvSpPr>
          <p:nvPr>
            <p:ph type="dt" sz="quarter" idx="1"/>
          </p:nvPr>
        </p:nvSpPr>
        <p:spPr>
          <a:xfrm>
            <a:off x="3815373" y="0"/>
            <a:ext cx="2918831" cy="493315"/>
          </a:xfrm>
          <a:prstGeom prst="rect">
            <a:avLst/>
          </a:prstGeom>
        </p:spPr>
        <p:txBody>
          <a:bodyPr vert="horz" lIns="90343" tIns="45171" rIns="90343" bIns="45171" rtlCol="0"/>
          <a:lstStyle>
            <a:lvl1pPr algn="r">
              <a:defRPr sz="1200"/>
            </a:lvl1pPr>
          </a:lstStyle>
          <a:p>
            <a:fld id="{C6799C6F-0171-48DA-BC46-2E48855D2FD8}" type="datetimeFigureOut">
              <a:rPr lang="de-CH" smtClean="0"/>
              <a:t>11.04.2016</a:t>
            </a:fld>
            <a:endParaRPr lang="de-CH"/>
          </a:p>
        </p:txBody>
      </p:sp>
      <p:sp>
        <p:nvSpPr>
          <p:cNvPr id="4" name="Fußzeilenplatzhalter 3"/>
          <p:cNvSpPr>
            <a:spLocks noGrp="1"/>
          </p:cNvSpPr>
          <p:nvPr>
            <p:ph type="ftr" sz="quarter" idx="2"/>
          </p:nvPr>
        </p:nvSpPr>
        <p:spPr>
          <a:xfrm>
            <a:off x="0" y="9371286"/>
            <a:ext cx="2918831" cy="493315"/>
          </a:xfrm>
          <a:prstGeom prst="rect">
            <a:avLst/>
          </a:prstGeom>
        </p:spPr>
        <p:txBody>
          <a:bodyPr vert="horz" lIns="90343" tIns="45171" rIns="90343" bIns="45171" rtlCol="0" anchor="b"/>
          <a:lstStyle>
            <a:lvl1pPr algn="l">
              <a:defRPr sz="1200"/>
            </a:lvl1pPr>
          </a:lstStyle>
          <a:p>
            <a:endParaRPr lang="de-CH"/>
          </a:p>
        </p:txBody>
      </p:sp>
      <p:sp>
        <p:nvSpPr>
          <p:cNvPr id="5" name="Foliennummernplatzhalter 4"/>
          <p:cNvSpPr>
            <a:spLocks noGrp="1"/>
          </p:cNvSpPr>
          <p:nvPr>
            <p:ph type="sldNum" sz="quarter" idx="3"/>
          </p:nvPr>
        </p:nvSpPr>
        <p:spPr>
          <a:xfrm>
            <a:off x="3815373" y="9371286"/>
            <a:ext cx="2918831" cy="493315"/>
          </a:xfrm>
          <a:prstGeom prst="rect">
            <a:avLst/>
          </a:prstGeom>
        </p:spPr>
        <p:txBody>
          <a:bodyPr vert="horz" lIns="90343" tIns="45171" rIns="90343" bIns="45171" rtlCol="0" anchor="b"/>
          <a:lstStyle>
            <a:lvl1pPr algn="r">
              <a:defRPr sz="1200"/>
            </a:lvl1pPr>
          </a:lstStyle>
          <a:p>
            <a:fld id="{4BB8A1DD-0B2B-4AB6-94FC-A8825BC5541A}" type="slidenum">
              <a:rPr lang="de-CH" smtClean="0"/>
              <a:t>‹Nr.›</a:t>
            </a:fld>
            <a:endParaRPr lang="de-CH"/>
          </a:p>
        </p:txBody>
      </p:sp>
    </p:spTree>
    <p:extLst>
      <p:ext uri="{BB962C8B-B14F-4D97-AF65-F5344CB8AC3E}">
        <p14:creationId xmlns:p14="http://schemas.microsoft.com/office/powerpoint/2010/main" val="262533343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lvl1pPr algn="ctr">
              <a:defRPr/>
            </a:lvl1pPr>
          </a:lstStyle>
          <a:p>
            <a:r>
              <a:rPr lang="de-DE" dirty="0" smtClean="0"/>
              <a:t>Titelmasterformat durch Klicken bearbeiten</a:t>
            </a:r>
            <a:endParaRPr lang="de-CH" dirty="0"/>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Formatvorlage des Untertitelmasters durch Klicken bearbeiten</a:t>
            </a:r>
            <a:endParaRPr lang="de-CH" dirty="0"/>
          </a:p>
        </p:txBody>
      </p:sp>
      <p:sp>
        <p:nvSpPr>
          <p:cNvPr id="4" name="Datumsplatzhalter 3"/>
          <p:cNvSpPr>
            <a:spLocks noGrp="1"/>
          </p:cNvSpPr>
          <p:nvPr>
            <p:ph type="dt" sz="half" idx="10"/>
          </p:nvPr>
        </p:nvSpPr>
        <p:spPr/>
        <p:txBody>
          <a:bodyPr/>
          <a:lstStyle>
            <a:lvl1pPr marL="0" marR="0" indent="0" algn="l" defTabSz="914400" rtl="0" eaLnBrk="1" fontAlgn="auto" latinLnBrk="0" hangingPunct="1">
              <a:lnSpc>
                <a:spcPct val="100000"/>
              </a:lnSpc>
              <a:spcBef>
                <a:spcPts val="0"/>
              </a:spcBef>
              <a:spcAft>
                <a:spcPts val="0"/>
              </a:spcAft>
              <a:buClrTx/>
              <a:buSzTx/>
              <a:buFontTx/>
              <a:buNone/>
              <a:tabLst/>
              <a:defRPr>
                <a:solidFill>
                  <a:schemeClr val="tx1"/>
                </a:solidFill>
              </a:defRPr>
            </a:lvl1pPr>
          </a:lstStyle>
          <a:p>
            <a:r>
              <a:rPr lang="de-DE" dirty="0" smtClean="0"/>
              <a:t>SBV – Weitebildungskurse 2016</a:t>
            </a:r>
            <a:endParaRPr lang="de-CH" dirty="0" smtClean="0"/>
          </a:p>
        </p:txBody>
      </p:sp>
      <p:sp>
        <p:nvSpPr>
          <p:cNvPr id="5" name="Fußzeilenplatzhalter 4"/>
          <p:cNvSpPr>
            <a:spLocks noGrp="1"/>
          </p:cNvSpPr>
          <p:nvPr>
            <p:ph type="ftr" sz="quarter" idx="11"/>
          </p:nvPr>
        </p:nvSpPr>
        <p:spPr/>
        <p:txBody>
          <a:bodyPr/>
          <a:lstStyle/>
          <a:p>
            <a:endParaRPr lang="de-CH" dirty="0"/>
          </a:p>
        </p:txBody>
      </p:sp>
      <p:sp>
        <p:nvSpPr>
          <p:cNvPr id="6" name="Foliennummernplatzhalter 5"/>
          <p:cNvSpPr>
            <a:spLocks noGrp="1"/>
          </p:cNvSpPr>
          <p:nvPr>
            <p:ph type="sldNum" sz="quarter" idx="12"/>
          </p:nvPr>
        </p:nvSpPr>
        <p:spPr/>
        <p:txBody>
          <a:bodyPr/>
          <a:lstStyle/>
          <a:p>
            <a:fld id="{951CD7C2-A398-4CBD-B2E3-24D18C7FF1D0}" type="slidenum">
              <a:rPr lang="de-CH" smtClean="0"/>
              <a:t>‹Nr.›</a:t>
            </a:fld>
            <a:endParaRPr lang="de-CH"/>
          </a:p>
        </p:txBody>
      </p:sp>
    </p:spTree>
    <p:extLst>
      <p:ext uri="{BB962C8B-B14F-4D97-AF65-F5344CB8AC3E}">
        <p14:creationId xmlns:p14="http://schemas.microsoft.com/office/powerpoint/2010/main" val="65271743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A782048A-A59C-4610-ACC1-8FB172DBD0FF}" type="datetimeFigureOut">
              <a:rPr lang="de-CH" smtClean="0"/>
              <a:t>11.04.2016</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951CD7C2-A398-4CBD-B2E3-24D18C7FF1D0}" type="slidenum">
              <a:rPr lang="de-CH" smtClean="0"/>
              <a:t>‹Nr.›</a:t>
            </a:fld>
            <a:endParaRPr lang="de-CH"/>
          </a:p>
        </p:txBody>
      </p:sp>
    </p:spTree>
    <p:extLst>
      <p:ext uri="{BB962C8B-B14F-4D97-AF65-F5344CB8AC3E}">
        <p14:creationId xmlns:p14="http://schemas.microsoft.com/office/powerpoint/2010/main" val="2629889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A782048A-A59C-4610-ACC1-8FB172DBD0FF}" type="datetimeFigureOut">
              <a:rPr lang="de-CH" smtClean="0"/>
              <a:t>11.04.2016</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951CD7C2-A398-4CBD-B2E3-24D18C7FF1D0}" type="slidenum">
              <a:rPr lang="de-CH" smtClean="0"/>
              <a:t>‹Nr.›</a:t>
            </a:fld>
            <a:endParaRPr lang="de-CH"/>
          </a:p>
        </p:txBody>
      </p:sp>
    </p:spTree>
    <p:extLst>
      <p:ext uri="{BB962C8B-B14F-4D97-AF65-F5344CB8AC3E}">
        <p14:creationId xmlns:p14="http://schemas.microsoft.com/office/powerpoint/2010/main" val="3184591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6635080" cy="1173162"/>
          </a:xfrm>
        </p:spPr>
        <p:txBody>
          <a:bodyPr>
            <a:noAutofit/>
          </a:bodyPr>
          <a:lstStyle>
            <a:lvl1pPr algn="l">
              <a:defRPr sz="3600"/>
            </a:lvl1pPr>
          </a:lstStyle>
          <a:p>
            <a:r>
              <a:rPr lang="de-DE" dirty="0" smtClean="0"/>
              <a:t>Titelmasterformat durch Klicken bearbeiten</a:t>
            </a:r>
            <a:endParaRPr lang="de-CH" dirty="0"/>
          </a:p>
        </p:txBody>
      </p:sp>
      <p:sp>
        <p:nvSpPr>
          <p:cNvPr id="3" name="Inhaltsplatzhalter 2"/>
          <p:cNvSpPr>
            <a:spLocks noGrp="1"/>
          </p:cNvSpPr>
          <p:nvPr>
            <p:ph idx="1"/>
          </p:nvPr>
        </p:nvSpPr>
        <p:spPr/>
        <p:txBody>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CH" dirty="0"/>
          </a:p>
        </p:txBody>
      </p:sp>
      <p:sp>
        <p:nvSpPr>
          <p:cNvPr id="4" name="Datumsplatzhalter 3"/>
          <p:cNvSpPr>
            <a:spLocks noGrp="1"/>
          </p:cNvSpPr>
          <p:nvPr>
            <p:ph type="dt" sz="half" idx="10"/>
          </p:nvPr>
        </p:nvSpPr>
        <p:spPr/>
        <p:txBody>
          <a:bodyPr/>
          <a:lstStyle/>
          <a:p>
            <a:fld id="{A782048A-A59C-4610-ACC1-8FB172DBD0FF}" type="datetimeFigureOut">
              <a:rPr lang="de-CH" smtClean="0"/>
              <a:t>11.04.2016</a:t>
            </a:fld>
            <a:endParaRPr lang="de-CH" dirty="0"/>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951CD7C2-A398-4CBD-B2E3-24D18C7FF1D0}" type="slidenum">
              <a:rPr lang="de-CH" smtClean="0"/>
              <a:t>‹Nr.›</a:t>
            </a:fld>
            <a:endParaRPr lang="de-CH"/>
          </a:p>
        </p:txBody>
      </p:sp>
    </p:spTree>
    <p:extLst>
      <p:ext uri="{BB962C8B-B14F-4D97-AF65-F5344CB8AC3E}">
        <p14:creationId xmlns:p14="http://schemas.microsoft.com/office/powerpoint/2010/main" val="371264829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A782048A-A59C-4610-ACC1-8FB172DBD0FF}" type="datetimeFigureOut">
              <a:rPr lang="de-CH" smtClean="0"/>
              <a:t>11.04.2016</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951CD7C2-A398-4CBD-B2E3-24D18C7FF1D0}" type="slidenum">
              <a:rPr lang="de-CH" smtClean="0"/>
              <a:t>‹Nr.›</a:t>
            </a:fld>
            <a:endParaRPr lang="de-CH"/>
          </a:p>
        </p:txBody>
      </p:sp>
    </p:spTree>
    <p:extLst>
      <p:ext uri="{BB962C8B-B14F-4D97-AF65-F5344CB8AC3E}">
        <p14:creationId xmlns:p14="http://schemas.microsoft.com/office/powerpoint/2010/main" val="3842350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p>
            <a:fld id="{A782048A-A59C-4610-ACC1-8FB172DBD0FF}" type="datetimeFigureOut">
              <a:rPr lang="de-CH" smtClean="0"/>
              <a:t>11.04.2016</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951CD7C2-A398-4CBD-B2E3-24D18C7FF1D0}" type="slidenum">
              <a:rPr lang="de-CH" smtClean="0"/>
              <a:t>‹Nr.›</a:t>
            </a:fld>
            <a:endParaRPr lang="de-CH"/>
          </a:p>
        </p:txBody>
      </p:sp>
    </p:spTree>
    <p:extLst>
      <p:ext uri="{BB962C8B-B14F-4D97-AF65-F5344CB8AC3E}">
        <p14:creationId xmlns:p14="http://schemas.microsoft.com/office/powerpoint/2010/main" val="4058540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p>
            <a:fld id="{A782048A-A59C-4610-ACC1-8FB172DBD0FF}" type="datetimeFigureOut">
              <a:rPr lang="de-CH" smtClean="0"/>
              <a:t>11.04.2016</a:t>
            </a:fld>
            <a:endParaRPr lang="de-CH"/>
          </a:p>
        </p:txBody>
      </p:sp>
      <p:sp>
        <p:nvSpPr>
          <p:cNvPr id="8" name="Fußzeilenplatzhalter 7"/>
          <p:cNvSpPr>
            <a:spLocks noGrp="1"/>
          </p:cNvSpPr>
          <p:nvPr>
            <p:ph type="ftr" sz="quarter" idx="11"/>
          </p:nvPr>
        </p:nvSpPr>
        <p:spPr/>
        <p:txBody>
          <a:bodyPr/>
          <a:lstStyle/>
          <a:p>
            <a:endParaRPr lang="de-CH"/>
          </a:p>
        </p:txBody>
      </p:sp>
      <p:sp>
        <p:nvSpPr>
          <p:cNvPr id="9" name="Foliennummernplatzhalter 8"/>
          <p:cNvSpPr>
            <a:spLocks noGrp="1"/>
          </p:cNvSpPr>
          <p:nvPr>
            <p:ph type="sldNum" sz="quarter" idx="12"/>
          </p:nvPr>
        </p:nvSpPr>
        <p:spPr/>
        <p:txBody>
          <a:bodyPr/>
          <a:lstStyle/>
          <a:p>
            <a:fld id="{951CD7C2-A398-4CBD-B2E3-24D18C7FF1D0}" type="slidenum">
              <a:rPr lang="de-CH" smtClean="0"/>
              <a:t>‹Nr.›</a:t>
            </a:fld>
            <a:endParaRPr lang="de-CH"/>
          </a:p>
        </p:txBody>
      </p:sp>
    </p:spTree>
    <p:extLst>
      <p:ext uri="{BB962C8B-B14F-4D97-AF65-F5344CB8AC3E}">
        <p14:creationId xmlns:p14="http://schemas.microsoft.com/office/powerpoint/2010/main" val="2384243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p>
            <a:fld id="{A782048A-A59C-4610-ACC1-8FB172DBD0FF}" type="datetimeFigureOut">
              <a:rPr lang="de-CH" smtClean="0"/>
              <a:t>11.04.2016</a:t>
            </a:fld>
            <a:endParaRPr lang="de-CH"/>
          </a:p>
        </p:txBody>
      </p:sp>
      <p:sp>
        <p:nvSpPr>
          <p:cNvPr id="4" name="Fußzeilenplatzhalter 3"/>
          <p:cNvSpPr>
            <a:spLocks noGrp="1"/>
          </p:cNvSpPr>
          <p:nvPr>
            <p:ph type="ftr" sz="quarter" idx="11"/>
          </p:nvPr>
        </p:nvSpPr>
        <p:spPr/>
        <p:txBody>
          <a:bodyPr/>
          <a:lstStyle/>
          <a:p>
            <a:endParaRPr lang="de-CH"/>
          </a:p>
        </p:txBody>
      </p:sp>
      <p:sp>
        <p:nvSpPr>
          <p:cNvPr id="5" name="Foliennummernplatzhalter 4"/>
          <p:cNvSpPr>
            <a:spLocks noGrp="1"/>
          </p:cNvSpPr>
          <p:nvPr>
            <p:ph type="sldNum" sz="quarter" idx="12"/>
          </p:nvPr>
        </p:nvSpPr>
        <p:spPr/>
        <p:txBody>
          <a:bodyPr/>
          <a:lstStyle/>
          <a:p>
            <a:fld id="{951CD7C2-A398-4CBD-B2E3-24D18C7FF1D0}" type="slidenum">
              <a:rPr lang="de-CH" smtClean="0"/>
              <a:t>‹Nr.›</a:t>
            </a:fld>
            <a:endParaRPr lang="de-CH"/>
          </a:p>
        </p:txBody>
      </p:sp>
    </p:spTree>
    <p:extLst>
      <p:ext uri="{BB962C8B-B14F-4D97-AF65-F5344CB8AC3E}">
        <p14:creationId xmlns:p14="http://schemas.microsoft.com/office/powerpoint/2010/main" val="2712528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A782048A-A59C-4610-ACC1-8FB172DBD0FF}" type="datetimeFigureOut">
              <a:rPr lang="de-CH" smtClean="0"/>
              <a:t>11.04.2016</a:t>
            </a:fld>
            <a:endParaRPr lang="de-CH"/>
          </a:p>
        </p:txBody>
      </p:sp>
      <p:sp>
        <p:nvSpPr>
          <p:cNvPr id="3" name="Fußzeilenplatzhalter 2"/>
          <p:cNvSpPr>
            <a:spLocks noGrp="1"/>
          </p:cNvSpPr>
          <p:nvPr>
            <p:ph type="ftr" sz="quarter" idx="11"/>
          </p:nvPr>
        </p:nvSpPr>
        <p:spPr/>
        <p:txBody>
          <a:bodyPr/>
          <a:lstStyle/>
          <a:p>
            <a:endParaRPr lang="de-CH"/>
          </a:p>
        </p:txBody>
      </p:sp>
      <p:sp>
        <p:nvSpPr>
          <p:cNvPr id="4" name="Foliennummernplatzhalter 3"/>
          <p:cNvSpPr>
            <a:spLocks noGrp="1"/>
          </p:cNvSpPr>
          <p:nvPr>
            <p:ph type="sldNum" sz="quarter" idx="12"/>
          </p:nvPr>
        </p:nvSpPr>
        <p:spPr/>
        <p:txBody>
          <a:bodyPr/>
          <a:lstStyle/>
          <a:p>
            <a:fld id="{951CD7C2-A398-4CBD-B2E3-24D18C7FF1D0}" type="slidenum">
              <a:rPr lang="de-CH" smtClean="0"/>
              <a:t>‹Nr.›</a:t>
            </a:fld>
            <a:endParaRPr lang="de-CH"/>
          </a:p>
        </p:txBody>
      </p:sp>
    </p:spTree>
    <p:extLst>
      <p:ext uri="{BB962C8B-B14F-4D97-AF65-F5344CB8AC3E}">
        <p14:creationId xmlns:p14="http://schemas.microsoft.com/office/powerpoint/2010/main" val="1285673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A782048A-A59C-4610-ACC1-8FB172DBD0FF}" type="datetimeFigureOut">
              <a:rPr lang="de-CH" smtClean="0"/>
              <a:t>11.04.2016</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951CD7C2-A398-4CBD-B2E3-24D18C7FF1D0}" type="slidenum">
              <a:rPr lang="de-CH" smtClean="0"/>
              <a:t>‹Nr.›</a:t>
            </a:fld>
            <a:endParaRPr lang="de-CH"/>
          </a:p>
        </p:txBody>
      </p:sp>
    </p:spTree>
    <p:extLst>
      <p:ext uri="{BB962C8B-B14F-4D97-AF65-F5344CB8AC3E}">
        <p14:creationId xmlns:p14="http://schemas.microsoft.com/office/powerpoint/2010/main" val="1443347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A782048A-A59C-4610-ACC1-8FB172DBD0FF}" type="datetimeFigureOut">
              <a:rPr lang="de-CH" smtClean="0"/>
              <a:t>11.04.2016</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951CD7C2-A398-4CBD-B2E3-24D18C7FF1D0}" type="slidenum">
              <a:rPr lang="de-CH" smtClean="0"/>
              <a:t>‹Nr.›</a:t>
            </a:fld>
            <a:endParaRPr lang="de-CH"/>
          </a:p>
        </p:txBody>
      </p:sp>
    </p:spTree>
    <p:extLst>
      <p:ext uri="{BB962C8B-B14F-4D97-AF65-F5344CB8AC3E}">
        <p14:creationId xmlns:p14="http://schemas.microsoft.com/office/powerpoint/2010/main" val="1210885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28600"/>
            <a:ext cx="6635080" cy="639762"/>
          </a:xfrm>
          <a:prstGeom prst="rect">
            <a:avLst/>
          </a:prstGeom>
        </p:spPr>
        <p:txBody>
          <a:bodyPr vert="horz" lIns="91440" tIns="45720" rIns="91440" bIns="45720" rtlCol="0" anchor="ctr">
            <a:noAutofit/>
          </a:bodyPr>
          <a:lstStyle/>
          <a:p>
            <a:r>
              <a:rPr lang="de-DE" dirty="0" smtClean="0"/>
              <a:t>Titelmasterformat durch Klicken bearbeiten</a:t>
            </a:r>
            <a:endParaRPr lang="de-CH" dirty="0"/>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CH" dirty="0"/>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solidFill>
              </a:defRPr>
            </a:lvl1pPr>
          </a:lstStyle>
          <a:p>
            <a:r>
              <a:rPr lang="de-DE" dirty="0" smtClean="0"/>
              <a:t>SBV – Weitebildungskurse 2016</a:t>
            </a:r>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dirty="0"/>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1CD7C2-A398-4CBD-B2E3-24D18C7FF1D0}" type="slidenum">
              <a:rPr lang="de-CH" smtClean="0"/>
              <a:t>‹Nr.›</a:t>
            </a:fld>
            <a:endParaRPr lang="de-CH" dirty="0"/>
          </a:p>
        </p:txBody>
      </p:sp>
      <p:pic>
        <p:nvPicPr>
          <p:cNvPr id="7" name="Bild 2" descr="Logo_SBV_mText_JPG_300ppi"/>
          <p:cNvPicPr/>
          <p:nvPr userDrawn="1"/>
        </p:nvPicPr>
        <p:blipFill>
          <a:blip r:embed="rId13"/>
          <a:srcRect/>
          <a:stretch>
            <a:fillRect/>
          </a:stretch>
        </p:blipFill>
        <p:spPr bwMode="auto">
          <a:xfrm>
            <a:off x="7092280" y="445135"/>
            <a:ext cx="1872615" cy="621665"/>
          </a:xfrm>
          <a:prstGeom prst="rect">
            <a:avLst/>
          </a:prstGeom>
          <a:noFill/>
        </p:spPr>
      </p:pic>
    </p:spTree>
    <p:extLst>
      <p:ext uri="{BB962C8B-B14F-4D97-AF65-F5344CB8AC3E}">
        <p14:creationId xmlns:p14="http://schemas.microsoft.com/office/powerpoint/2010/main" val="41742704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36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219201"/>
            <a:ext cx="7772400" cy="1066800"/>
          </a:xfrm>
        </p:spPr>
        <p:txBody>
          <a:bodyPr/>
          <a:lstStyle/>
          <a:p>
            <a:pPr algn="ctr"/>
            <a:r>
              <a:rPr lang="de-CH" sz="4000" dirty="0">
                <a:latin typeface="+mn-lt"/>
                <a:ea typeface="+mn-ea"/>
                <a:cs typeface="+mn-cs"/>
              </a:rPr>
              <a:t>Bauleitungen in Eigenregie</a:t>
            </a:r>
          </a:p>
        </p:txBody>
      </p:sp>
      <p:sp>
        <p:nvSpPr>
          <p:cNvPr id="4" name="Inhaltsplatzhalter 3"/>
          <p:cNvSpPr>
            <a:spLocks noGrp="1"/>
          </p:cNvSpPr>
          <p:nvPr>
            <p:ph type="subTitle" idx="1"/>
          </p:nvPr>
        </p:nvSpPr>
        <p:spPr>
          <a:xfrm>
            <a:off x="1371600" y="2819400"/>
            <a:ext cx="6400800" cy="2667000"/>
          </a:xfrm>
        </p:spPr>
        <p:txBody>
          <a:bodyPr>
            <a:noAutofit/>
          </a:bodyPr>
          <a:lstStyle/>
          <a:p>
            <a:r>
              <a:rPr lang="de-CH" sz="2400" dirty="0"/>
              <a:t>Matthias Ensinger</a:t>
            </a:r>
          </a:p>
          <a:p>
            <a:r>
              <a:rPr lang="de-CH" sz="2400" dirty="0"/>
              <a:t>Bauingenieur Technische Universität Stuttgart</a:t>
            </a:r>
          </a:p>
          <a:p>
            <a:r>
              <a:rPr lang="de-CH" sz="2400" dirty="0"/>
              <a:t>Abschluss 1989</a:t>
            </a:r>
            <a:br>
              <a:rPr lang="de-CH" sz="2400" dirty="0"/>
            </a:br>
            <a:r>
              <a:rPr lang="de-CH" sz="2400" dirty="0"/>
              <a:t>Seit 1989 in Grabs SG</a:t>
            </a:r>
          </a:p>
          <a:p>
            <a:r>
              <a:rPr lang="de-CH" sz="2400" dirty="0"/>
              <a:t>Mitglied der Geschäftsleitung Gruner </a:t>
            </a:r>
            <a:r>
              <a:rPr lang="de-CH" sz="2400" dirty="0" err="1"/>
              <a:t>Wepf</a:t>
            </a:r>
            <a:r>
              <a:rPr lang="de-CH" sz="2400" dirty="0"/>
              <a:t> AG</a:t>
            </a:r>
            <a:br>
              <a:rPr lang="de-CH" sz="2400" dirty="0"/>
            </a:br>
            <a:r>
              <a:rPr lang="de-CH" sz="2400" dirty="0"/>
              <a:t>Niederlassungsleiter Buchs </a:t>
            </a:r>
            <a:r>
              <a:rPr lang="de-CH" sz="2400" dirty="0" smtClean="0"/>
              <a:t>SG</a:t>
            </a:r>
            <a:endParaRPr lang="de-CH" sz="2400" dirty="0"/>
          </a:p>
        </p:txBody>
      </p:sp>
    </p:spTree>
    <p:extLst>
      <p:ext uri="{BB962C8B-B14F-4D97-AF65-F5344CB8AC3E}">
        <p14:creationId xmlns:p14="http://schemas.microsoft.com/office/powerpoint/2010/main" val="14697117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5. Oberbauleitung (BHU) / </a:t>
            </a:r>
            <a:br>
              <a:rPr lang="de-CH" dirty="0"/>
            </a:br>
            <a:r>
              <a:rPr lang="de-CH" dirty="0"/>
              <a:t>örtliche Bauleitung</a:t>
            </a:r>
          </a:p>
        </p:txBody>
      </p:sp>
      <p:sp>
        <p:nvSpPr>
          <p:cNvPr id="3" name="Inhaltsplatzhalter 2"/>
          <p:cNvSpPr>
            <a:spLocks noGrp="1"/>
          </p:cNvSpPr>
          <p:nvPr>
            <p:ph idx="1"/>
          </p:nvPr>
        </p:nvSpPr>
        <p:spPr/>
        <p:txBody>
          <a:bodyPr>
            <a:noAutofit/>
          </a:bodyPr>
          <a:lstStyle/>
          <a:p>
            <a:pPr marL="0" indent="0">
              <a:buNone/>
            </a:pPr>
            <a:r>
              <a:rPr lang="de-CH" sz="2000" b="1" u="sng" dirty="0" smtClean="0"/>
              <a:t>Voraussetzungen für die Oberbauleitung</a:t>
            </a:r>
            <a:r>
              <a:rPr lang="de-CH" sz="2000" b="1" dirty="0" smtClean="0"/>
              <a:t/>
            </a:r>
            <a:br>
              <a:rPr lang="de-CH" sz="2000" b="1" dirty="0" smtClean="0"/>
            </a:br>
            <a:endParaRPr lang="de-CH" sz="2000" b="1" dirty="0" smtClean="0"/>
          </a:p>
          <a:p>
            <a:pPr marL="514350" indent="-514350">
              <a:buFont typeface="+mj-lt"/>
              <a:buAutoNum type="arabicParenR"/>
            </a:pPr>
            <a:r>
              <a:rPr lang="de-CH" sz="2000" dirty="0" smtClean="0"/>
              <a:t>Erfahrung </a:t>
            </a:r>
            <a:r>
              <a:rPr lang="de-CH" sz="2000" dirty="0"/>
              <a:t>resp. Kenntnisse in mindestens einem, besser zwei bis drei, der Hauptfachgebiete des Projektes. </a:t>
            </a:r>
            <a:r>
              <a:rPr lang="de-CH" sz="2000" dirty="0" smtClean="0"/>
              <a:t/>
            </a:r>
            <a:br>
              <a:rPr lang="de-CH" sz="2000" dirty="0" smtClean="0"/>
            </a:br>
            <a:endParaRPr lang="de-CH" sz="2000" dirty="0" smtClean="0"/>
          </a:p>
          <a:p>
            <a:pPr marL="514350" indent="-514350">
              <a:buFont typeface="+mj-lt"/>
              <a:buAutoNum type="arabicParenR"/>
            </a:pPr>
            <a:r>
              <a:rPr lang="de-CH" sz="2000" dirty="0" smtClean="0"/>
              <a:t>Vernetztes </a:t>
            </a:r>
            <a:r>
              <a:rPr lang="de-CH" sz="2000" dirty="0"/>
              <a:t>Denken </a:t>
            </a:r>
            <a:r>
              <a:rPr lang="de-CH" sz="2000" dirty="0" smtClean="0"/>
              <a:t/>
            </a:r>
            <a:br>
              <a:rPr lang="de-CH" sz="2000" dirty="0" smtClean="0"/>
            </a:br>
            <a:endParaRPr lang="de-CH" sz="2000" dirty="0" smtClean="0"/>
          </a:p>
          <a:p>
            <a:pPr marL="514350" indent="-514350">
              <a:buFont typeface="+mj-lt"/>
              <a:buAutoNum type="arabicParenR"/>
            </a:pPr>
            <a:r>
              <a:rPr lang="de-CH" sz="2000" dirty="0" smtClean="0"/>
              <a:t>Koordinations- </a:t>
            </a:r>
            <a:r>
              <a:rPr lang="de-CH" sz="2000" dirty="0"/>
              <a:t>und Kommunikationsgeschick </a:t>
            </a:r>
            <a:r>
              <a:rPr lang="de-CH" sz="2000" dirty="0" smtClean="0"/>
              <a:t/>
            </a:r>
            <a:br>
              <a:rPr lang="de-CH" sz="2000" dirty="0" smtClean="0"/>
            </a:br>
            <a:endParaRPr lang="de-CH" sz="2000" dirty="0" smtClean="0"/>
          </a:p>
          <a:p>
            <a:pPr marL="514350" indent="-514350">
              <a:buFont typeface="+mj-lt"/>
              <a:buAutoNum type="arabicParenR"/>
            </a:pPr>
            <a:r>
              <a:rPr lang="de-CH" sz="2000" dirty="0" smtClean="0"/>
              <a:t>Verkörperung einer Respektsperson</a:t>
            </a:r>
            <a:endParaRPr lang="de-CH" sz="2000" dirty="0"/>
          </a:p>
        </p:txBody>
      </p:sp>
    </p:spTree>
    <p:extLst>
      <p:ext uri="{BB962C8B-B14F-4D97-AF65-F5344CB8AC3E}">
        <p14:creationId xmlns:p14="http://schemas.microsoft.com/office/powerpoint/2010/main" val="26980527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5. Oberbauleitung (BHU) / </a:t>
            </a:r>
            <a:br>
              <a:rPr lang="de-CH" dirty="0"/>
            </a:br>
            <a:r>
              <a:rPr lang="de-CH" dirty="0"/>
              <a:t>örtliche Bauleitung</a:t>
            </a:r>
          </a:p>
        </p:txBody>
      </p:sp>
      <p:sp>
        <p:nvSpPr>
          <p:cNvPr id="3" name="Inhaltsplatzhalter 2"/>
          <p:cNvSpPr>
            <a:spLocks noGrp="1"/>
          </p:cNvSpPr>
          <p:nvPr>
            <p:ph idx="1"/>
          </p:nvPr>
        </p:nvSpPr>
        <p:spPr/>
        <p:txBody>
          <a:bodyPr>
            <a:noAutofit/>
          </a:bodyPr>
          <a:lstStyle/>
          <a:p>
            <a:pPr marL="0" lvl="0" indent="0">
              <a:buNone/>
            </a:pPr>
            <a:r>
              <a:rPr lang="de-CH" sz="2000" b="1" u="sng" dirty="0" smtClean="0"/>
              <a:t>Übernahme der Oberbauleitungsfunktion </a:t>
            </a:r>
            <a:r>
              <a:rPr lang="de-CH" sz="2000" b="1" dirty="0" smtClean="0"/>
              <a:t/>
            </a:r>
            <a:br>
              <a:rPr lang="de-CH" sz="2000" b="1" dirty="0" smtClean="0"/>
            </a:br>
            <a:endParaRPr lang="de-CH" sz="2000" b="1" dirty="0" smtClean="0"/>
          </a:p>
          <a:p>
            <a:pPr marL="514350" lvl="0" indent="-514350">
              <a:buFont typeface="+mj-lt"/>
              <a:buAutoNum type="arabicParenR"/>
            </a:pPr>
            <a:r>
              <a:rPr lang="de-CH" sz="2000" dirty="0" smtClean="0"/>
              <a:t>Auftraggeber </a:t>
            </a:r>
            <a:r>
              <a:rPr lang="de-CH" sz="2000" dirty="0"/>
              <a:t>selbst </a:t>
            </a:r>
            <a:r>
              <a:rPr lang="de-CH" sz="2000" dirty="0" smtClean="0"/>
              <a:t/>
            </a:r>
            <a:br>
              <a:rPr lang="de-CH" sz="2000" dirty="0" smtClean="0"/>
            </a:br>
            <a:endParaRPr lang="de-CH" sz="2000" dirty="0" smtClean="0"/>
          </a:p>
          <a:p>
            <a:pPr marL="514350" lvl="0" indent="-514350">
              <a:buFont typeface="+mj-lt"/>
              <a:buAutoNum type="arabicParenR"/>
            </a:pPr>
            <a:r>
              <a:rPr lang="de-CH" sz="2000" dirty="0" smtClean="0"/>
              <a:t>Bauherrenberatung </a:t>
            </a:r>
            <a:br>
              <a:rPr lang="de-CH" sz="2000" dirty="0" smtClean="0"/>
            </a:br>
            <a:endParaRPr lang="de-CH" sz="2000" dirty="0" smtClean="0"/>
          </a:p>
          <a:p>
            <a:pPr marL="514350" lvl="0" indent="-514350">
              <a:buFont typeface="+mj-lt"/>
              <a:buAutoNum type="arabicParenR"/>
            </a:pPr>
            <a:r>
              <a:rPr lang="de-CH" sz="2000" dirty="0" smtClean="0"/>
              <a:t>Beauftragtes </a:t>
            </a:r>
            <a:r>
              <a:rPr lang="de-CH" sz="2000" dirty="0"/>
              <a:t>Ingenieurbüro des Hauptauftrages im Zuge der örtlichen Bauleitung mit Koordination der anderen Fachplaner</a:t>
            </a:r>
          </a:p>
          <a:p>
            <a:endParaRPr lang="de-CH" dirty="0"/>
          </a:p>
        </p:txBody>
      </p:sp>
    </p:spTree>
    <p:extLst>
      <p:ext uri="{BB962C8B-B14F-4D97-AF65-F5344CB8AC3E}">
        <p14:creationId xmlns:p14="http://schemas.microsoft.com/office/powerpoint/2010/main" val="3981066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5. Oberbauleitung (BHU) / </a:t>
            </a:r>
            <a:br>
              <a:rPr lang="de-CH" dirty="0"/>
            </a:br>
            <a:r>
              <a:rPr lang="de-CH" dirty="0"/>
              <a:t>örtliche Bauleitung</a:t>
            </a:r>
          </a:p>
        </p:txBody>
      </p:sp>
      <p:sp>
        <p:nvSpPr>
          <p:cNvPr id="3" name="Inhaltsplatzhalter 2"/>
          <p:cNvSpPr>
            <a:spLocks noGrp="1"/>
          </p:cNvSpPr>
          <p:nvPr>
            <p:ph idx="1"/>
          </p:nvPr>
        </p:nvSpPr>
        <p:spPr/>
        <p:txBody>
          <a:bodyPr>
            <a:noAutofit/>
          </a:bodyPr>
          <a:lstStyle/>
          <a:p>
            <a:pPr marL="0" indent="0">
              <a:buNone/>
            </a:pPr>
            <a:r>
              <a:rPr lang="de-CH" sz="2000" b="1" u="sng" dirty="0"/>
              <a:t>Aufgaben der örtlichen </a:t>
            </a:r>
            <a:r>
              <a:rPr lang="de-CH" sz="2000" b="1" u="sng" dirty="0" smtClean="0"/>
              <a:t>Bauleitung</a:t>
            </a:r>
            <a:r>
              <a:rPr lang="de-CH" sz="2000" b="1" dirty="0" smtClean="0"/>
              <a:t/>
            </a:r>
            <a:br>
              <a:rPr lang="de-CH" sz="2000" b="1" dirty="0" smtClean="0"/>
            </a:br>
            <a:endParaRPr lang="de-CH" sz="2000" b="1" dirty="0" smtClean="0"/>
          </a:p>
          <a:p>
            <a:pPr marL="514350" indent="-514350">
              <a:buFont typeface="+mj-lt"/>
              <a:buAutoNum type="arabicParenR"/>
            </a:pPr>
            <a:r>
              <a:rPr lang="de-CH" sz="2000" dirty="0" smtClean="0"/>
              <a:t>"</a:t>
            </a:r>
            <a:r>
              <a:rPr lang="de-CH" sz="2000" dirty="0"/>
              <a:t>Leiten" und "Lenken" der Partner im Projekt zum Gelingen des </a:t>
            </a:r>
            <a:r>
              <a:rPr lang="de-CH" sz="2000" dirty="0" smtClean="0"/>
              <a:t>Vorhabens</a:t>
            </a:r>
          </a:p>
          <a:p>
            <a:pPr marL="514350" indent="-514350">
              <a:buFont typeface="+mj-lt"/>
              <a:buAutoNum type="arabicParenR"/>
            </a:pPr>
            <a:r>
              <a:rPr lang="de-CH" sz="2000" dirty="0" smtClean="0"/>
              <a:t>Verträge mit Unternehmern und Lieferanten</a:t>
            </a:r>
          </a:p>
          <a:p>
            <a:pPr marL="514350" indent="-514350">
              <a:buFont typeface="+mj-lt"/>
              <a:buAutoNum type="arabicParenR"/>
            </a:pPr>
            <a:r>
              <a:rPr lang="de-CH" sz="2000" dirty="0" smtClean="0"/>
              <a:t>Vergleichen Ausführung zu Ausführungsprojekt</a:t>
            </a:r>
          </a:p>
          <a:p>
            <a:pPr marL="514350" indent="-514350">
              <a:buFont typeface="+mj-lt"/>
              <a:buAutoNum type="arabicParenR"/>
            </a:pPr>
            <a:r>
              <a:rPr lang="de-CH" sz="2000" dirty="0" smtClean="0"/>
              <a:t>Bausitzungsprotokolle </a:t>
            </a:r>
            <a:r>
              <a:rPr lang="de-CH" sz="2000" dirty="0"/>
              <a:t>und </a:t>
            </a:r>
            <a:r>
              <a:rPr lang="de-CH" sz="2000" dirty="0" smtClean="0"/>
              <a:t>Pendenzenlisten</a:t>
            </a:r>
          </a:p>
          <a:p>
            <a:pPr marL="514350" indent="-514350">
              <a:buFont typeface="+mj-lt"/>
              <a:buAutoNum type="arabicParenR"/>
            </a:pPr>
            <a:r>
              <a:rPr lang="de-CH" sz="2000" dirty="0" smtClean="0"/>
              <a:t>Einmass von Leitungen, etc. </a:t>
            </a:r>
          </a:p>
          <a:p>
            <a:pPr marL="514350" indent="-514350">
              <a:buFont typeface="+mj-lt"/>
              <a:buAutoNum type="arabicParenR"/>
            </a:pPr>
            <a:r>
              <a:rPr lang="de-CH" sz="2000" dirty="0" smtClean="0"/>
              <a:t>Liefern Unterlagen für Pläne ausgeführtes Werk</a:t>
            </a:r>
          </a:p>
          <a:p>
            <a:pPr marL="514350" indent="-514350">
              <a:buFont typeface="+mj-lt"/>
              <a:buAutoNum type="arabicParenR"/>
            </a:pPr>
            <a:r>
              <a:rPr lang="de-CH" sz="2000" dirty="0" smtClean="0"/>
              <a:t>Ausmass und Abrechnung mit Unternehmen</a:t>
            </a:r>
          </a:p>
          <a:p>
            <a:pPr marL="514350" indent="-514350">
              <a:buFont typeface="+mj-lt"/>
              <a:buAutoNum type="arabicParenR"/>
            </a:pPr>
            <a:r>
              <a:rPr lang="de-CH" sz="2000" dirty="0" smtClean="0"/>
              <a:t>Qualitätskontrollen, Kontrollen der Vorgaben z.B. Baubewilligung</a:t>
            </a:r>
          </a:p>
          <a:p>
            <a:pPr marL="514350" indent="-514350">
              <a:buFont typeface="+mj-lt"/>
              <a:buAutoNum type="arabicParenR"/>
            </a:pPr>
            <a:r>
              <a:rPr lang="de-CH" sz="2000" dirty="0" smtClean="0"/>
              <a:t>Feststellen von Mängel, Behebung</a:t>
            </a:r>
          </a:p>
          <a:p>
            <a:pPr marL="0" indent="0">
              <a:buNone/>
            </a:pPr>
            <a:endParaRPr lang="de-CH" dirty="0"/>
          </a:p>
          <a:p>
            <a:pPr marL="0" indent="0">
              <a:buNone/>
            </a:pPr>
            <a:endParaRPr lang="de-CH" dirty="0" smtClean="0"/>
          </a:p>
        </p:txBody>
      </p:sp>
    </p:spTree>
    <p:extLst>
      <p:ext uri="{BB962C8B-B14F-4D97-AF65-F5344CB8AC3E}">
        <p14:creationId xmlns:p14="http://schemas.microsoft.com/office/powerpoint/2010/main" val="17548177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5. Oberbauleitung (BHU) / </a:t>
            </a:r>
            <a:br>
              <a:rPr lang="de-CH" dirty="0"/>
            </a:br>
            <a:r>
              <a:rPr lang="de-CH" dirty="0"/>
              <a:t>örtliche Bauleitung</a:t>
            </a:r>
          </a:p>
        </p:txBody>
      </p:sp>
      <p:sp>
        <p:nvSpPr>
          <p:cNvPr id="3" name="Inhaltsplatzhalter 2"/>
          <p:cNvSpPr>
            <a:spLocks noGrp="1"/>
          </p:cNvSpPr>
          <p:nvPr>
            <p:ph idx="1"/>
          </p:nvPr>
        </p:nvSpPr>
        <p:spPr/>
        <p:txBody>
          <a:bodyPr>
            <a:noAutofit/>
          </a:bodyPr>
          <a:lstStyle/>
          <a:p>
            <a:pPr marL="0" indent="0">
              <a:buNone/>
            </a:pPr>
            <a:r>
              <a:rPr lang="de-CH" sz="2000" b="1" u="sng" dirty="0" smtClean="0"/>
              <a:t>Übernahme der örtlichen Bauleitung </a:t>
            </a:r>
            <a:r>
              <a:rPr lang="de-CH" sz="2000" b="1" dirty="0" smtClean="0"/>
              <a:t/>
            </a:r>
            <a:br>
              <a:rPr lang="de-CH" sz="2000" b="1" dirty="0" smtClean="0"/>
            </a:br>
            <a:endParaRPr lang="de-CH" sz="2000" b="1" dirty="0" smtClean="0"/>
          </a:p>
          <a:p>
            <a:pPr marL="514350" indent="-514350">
              <a:buFont typeface="+mj-lt"/>
              <a:buAutoNum type="arabicParenR"/>
            </a:pPr>
            <a:r>
              <a:rPr lang="de-CH" sz="2000" dirty="0" smtClean="0"/>
              <a:t>Auftraggeber</a:t>
            </a:r>
            <a:br>
              <a:rPr lang="de-CH" sz="2000" dirty="0" smtClean="0"/>
            </a:br>
            <a:endParaRPr lang="de-CH" sz="2000" dirty="0" smtClean="0"/>
          </a:p>
          <a:p>
            <a:pPr marL="514350" indent="-514350">
              <a:buFont typeface="+mj-lt"/>
              <a:buAutoNum type="arabicParenR"/>
            </a:pPr>
            <a:r>
              <a:rPr lang="de-CH" sz="2000" dirty="0" smtClean="0"/>
              <a:t>Ingenieurbüro</a:t>
            </a:r>
            <a:r>
              <a:rPr lang="de-CH" sz="2000" dirty="0"/>
              <a:t>, welches das Projekt erstellt hat </a:t>
            </a:r>
            <a:r>
              <a:rPr lang="de-CH" sz="2000" dirty="0" smtClean="0"/>
              <a:t/>
            </a:r>
            <a:br>
              <a:rPr lang="de-CH" sz="2000" dirty="0" smtClean="0"/>
            </a:br>
            <a:endParaRPr lang="de-CH" sz="2000" dirty="0" smtClean="0"/>
          </a:p>
          <a:p>
            <a:pPr marL="514350" indent="-514350">
              <a:buFont typeface="+mj-lt"/>
              <a:buAutoNum type="arabicParenR"/>
            </a:pPr>
            <a:r>
              <a:rPr lang="de-CH" sz="2000" dirty="0" smtClean="0"/>
              <a:t>Ingenieurbüro</a:t>
            </a:r>
            <a:r>
              <a:rPr lang="de-CH" sz="2000" dirty="0"/>
              <a:t>, welches </a:t>
            </a:r>
            <a:r>
              <a:rPr lang="de-CH" sz="2000" dirty="0" smtClean="0"/>
              <a:t>neu das </a:t>
            </a:r>
            <a:r>
              <a:rPr lang="de-CH" sz="2000" dirty="0"/>
              <a:t>Bauleitungsmandat erhalten </a:t>
            </a:r>
            <a:r>
              <a:rPr lang="de-CH" sz="2000" dirty="0" smtClean="0"/>
              <a:t>hat</a:t>
            </a:r>
            <a:br>
              <a:rPr lang="de-CH" sz="2000" dirty="0" smtClean="0"/>
            </a:br>
            <a:endParaRPr lang="de-CH" sz="2000" dirty="0" smtClean="0"/>
          </a:p>
          <a:p>
            <a:pPr marL="514350" indent="-514350">
              <a:buFont typeface="+mj-lt"/>
              <a:buAutoNum type="arabicParenR"/>
            </a:pPr>
            <a:r>
              <a:rPr lang="de-CH" sz="2000" dirty="0" smtClean="0"/>
              <a:t>Einzelperson </a:t>
            </a:r>
            <a:r>
              <a:rPr lang="de-CH" sz="2000" dirty="0"/>
              <a:t>mit Fachwissen</a:t>
            </a:r>
          </a:p>
        </p:txBody>
      </p:sp>
    </p:spTree>
    <p:extLst>
      <p:ext uri="{BB962C8B-B14F-4D97-AF65-F5344CB8AC3E}">
        <p14:creationId xmlns:p14="http://schemas.microsoft.com/office/powerpoint/2010/main" val="34093116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5. Oberbauleitung (BHU) / </a:t>
            </a:r>
            <a:br>
              <a:rPr lang="de-CH" dirty="0"/>
            </a:br>
            <a:r>
              <a:rPr lang="de-CH" dirty="0"/>
              <a:t>örtliche Bauleitung</a:t>
            </a:r>
          </a:p>
        </p:txBody>
      </p:sp>
      <p:sp>
        <p:nvSpPr>
          <p:cNvPr id="3" name="Inhaltsplatzhalter 2"/>
          <p:cNvSpPr>
            <a:spLocks noGrp="1"/>
          </p:cNvSpPr>
          <p:nvPr>
            <p:ph idx="1"/>
          </p:nvPr>
        </p:nvSpPr>
        <p:spPr/>
        <p:txBody>
          <a:bodyPr>
            <a:noAutofit/>
          </a:bodyPr>
          <a:lstStyle/>
          <a:p>
            <a:pPr marL="0" indent="0">
              <a:buNone/>
            </a:pPr>
            <a:r>
              <a:rPr lang="de-CH" sz="2000" b="1" u="sng" dirty="0" smtClean="0"/>
              <a:t>Notwendige Kenntnisse für das Bauleitungsmandat </a:t>
            </a:r>
            <a:r>
              <a:rPr lang="de-CH" sz="2000" b="1" dirty="0" smtClean="0"/>
              <a:t/>
            </a:r>
            <a:br>
              <a:rPr lang="de-CH" sz="2000" b="1" dirty="0" smtClean="0"/>
            </a:br>
            <a:endParaRPr lang="de-CH" sz="2000" b="1" dirty="0" smtClean="0"/>
          </a:p>
          <a:p>
            <a:pPr marL="514350" indent="-514350">
              <a:buFont typeface="+mj-lt"/>
              <a:buAutoNum type="arabicParenR"/>
            </a:pPr>
            <a:r>
              <a:rPr lang="de-CH" sz="2000" dirty="0"/>
              <a:t>F</a:t>
            </a:r>
            <a:r>
              <a:rPr lang="de-CH" sz="2000" dirty="0" smtClean="0"/>
              <a:t>ür </a:t>
            </a:r>
            <a:r>
              <a:rPr lang="de-CH" sz="2000" dirty="0"/>
              <a:t>alle Bereiche, für welche man verantwortlich zeichnet </a:t>
            </a:r>
            <a:r>
              <a:rPr lang="de-CH" sz="2000" dirty="0" smtClean="0"/>
              <a:t/>
            </a:r>
            <a:br>
              <a:rPr lang="de-CH" sz="2000" dirty="0" smtClean="0"/>
            </a:br>
            <a:endParaRPr lang="de-CH" sz="2000" dirty="0" smtClean="0"/>
          </a:p>
          <a:p>
            <a:pPr marL="514350" indent="-514350">
              <a:buFont typeface="+mj-lt"/>
              <a:buAutoNum type="arabicParenR"/>
            </a:pPr>
            <a:r>
              <a:rPr lang="de-CH" sz="2000" dirty="0" smtClean="0"/>
              <a:t>Fehlt das Wissen sollte der </a:t>
            </a:r>
            <a:r>
              <a:rPr lang="de-CH" sz="2000" dirty="0" err="1" smtClean="0"/>
              <a:t>Beizug</a:t>
            </a:r>
            <a:r>
              <a:rPr lang="de-CH" sz="2000" dirty="0" smtClean="0"/>
              <a:t> von Fachpersonen erfolgen</a:t>
            </a:r>
            <a:br>
              <a:rPr lang="de-CH" sz="2000" dirty="0" smtClean="0"/>
            </a:br>
            <a:endParaRPr lang="de-CH" sz="2000" dirty="0" smtClean="0"/>
          </a:p>
          <a:p>
            <a:pPr marL="514350" indent="-514350">
              <a:buFont typeface="+mj-lt"/>
              <a:buAutoNum type="arabicParenR"/>
            </a:pPr>
            <a:r>
              <a:rPr lang="de-CH" sz="2000" dirty="0" smtClean="0"/>
              <a:t>Übernahme </a:t>
            </a:r>
            <a:r>
              <a:rPr lang="de-CH" sz="2000" dirty="0"/>
              <a:t>der Bauleitungsaufgaben = Übernahme von </a:t>
            </a:r>
            <a:r>
              <a:rPr lang="de-CH" sz="2000" dirty="0" smtClean="0"/>
              <a:t>Verantwortung</a:t>
            </a:r>
            <a:br>
              <a:rPr lang="de-CH" sz="2000" dirty="0" smtClean="0"/>
            </a:br>
            <a:endParaRPr lang="de-CH" sz="2000" dirty="0" smtClean="0"/>
          </a:p>
        </p:txBody>
      </p:sp>
    </p:spTree>
    <p:extLst>
      <p:ext uri="{BB962C8B-B14F-4D97-AF65-F5344CB8AC3E}">
        <p14:creationId xmlns:p14="http://schemas.microsoft.com/office/powerpoint/2010/main" val="9878603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6</a:t>
            </a:r>
            <a:r>
              <a:rPr lang="de-CH" dirty="0" smtClean="0"/>
              <a:t>. Übernahme der Bauleitung</a:t>
            </a:r>
            <a:endParaRPr lang="de-CH" dirty="0"/>
          </a:p>
        </p:txBody>
      </p:sp>
      <p:sp>
        <p:nvSpPr>
          <p:cNvPr id="3" name="Inhaltsplatzhalter 2"/>
          <p:cNvSpPr>
            <a:spLocks noGrp="1"/>
          </p:cNvSpPr>
          <p:nvPr>
            <p:ph idx="1"/>
          </p:nvPr>
        </p:nvSpPr>
        <p:spPr/>
        <p:txBody>
          <a:bodyPr>
            <a:noAutofit/>
          </a:bodyPr>
          <a:lstStyle/>
          <a:p>
            <a:pPr marL="0" indent="0">
              <a:buNone/>
            </a:pPr>
            <a:r>
              <a:rPr lang="de-CH" sz="2000" b="1" u="sng" dirty="0"/>
              <a:t>Durch das Ingenieurbüro: </a:t>
            </a:r>
          </a:p>
          <a:p>
            <a:pPr marL="0" indent="0">
              <a:buNone/>
            </a:pPr>
            <a:r>
              <a:rPr lang="de-CH" sz="2000" dirty="0" smtClean="0"/>
              <a:t>Fragen bei der </a:t>
            </a:r>
            <a:r>
              <a:rPr lang="de-CH" sz="2000" dirty="0" err="1" smtClean="0"/>
              <a:t>Offertbearbeitung</a:t>
            </a:r>
            <a:endParaRPr lang="de-CH" sz="2000" dirty="0" smtClean="0"/>
          </a:p>
          <a:p>
            <a:pPr marL="457200" indent="-457200">
              <a:buFont typeface="+mj-lt"/>
              <a:buAutoNum type="arabicParenR"/>
            </a:pPr>
            <a:r>
              <a:rPr lang="de-CH" sz="2000" dirty="0" smtClean="0"/>
              <a:t>Welcher meiner Mitarbeiter kann die Bauleitungsfunktion übernehmen?</a:t>
            </a:r>
          </a:p>
          <a:p>
            <a:pPr marL="457200" indent="-457200">
              <a:buFont typeface="+mj-lt"/>
              <a:buAutoNum type="arabicParenR"/>
            </a:pPr>
            <a:r>
              <a:rPr lang="de-CH" sz="2000" dirty="0" smtClean="0"/>
              <a:t>Hat dieser MA die Erfahrung, das Wissen, die Fähigkeit?</a:t>
            </a:r>
          </a:p>
          <a:p>
            <a:pPr marL="457200" indent="-457200">
              <a:buFont typeface="+mj-lt"/>
              <a:buAutoNum type="arabicParenR"/>
            </a:pPr>
            <a:r>
              <a:rPr lang="de-CH" sz="2000" dirty="0" smtClean="0"/>
              <a:t>Ist dieser MA dem Auftraggeber genehm?</a:t>
            </a:r>
          </a:p>
          <a:p>
            <a:pPr marL="457200" indent="-457200">
              <a:buFont typeface="+mj-lt"/>
              <a:buAutoNum type="arabicParenR"/>
            </a:pPr>
            <a:r>
              <a:rPr lang="de-CH" sz="2000" dirty="0" smtClean="0"/>
              <a:t>Braucht es für spezielle Fragen Unterstützung, intern und/oder extern?</a:t>
            </a:r>
          </a:p>
          <a:p>
            <a:pPr marL="457200" indent="-457200">
              <a:buFont typeface="+mj-lt"/>
              <a:buAutoNum type="arabicParenR"/>
            </a:pPr>
            <a:r>
              <a:rPr lang="de-CH" sz="2000" dirty="0" smtClean="0"/>
              <a:t>Wie hoch ist der tatsächliche zeitliche Aufwand?</a:t>
            </a:r>
          </a:p>
          <a:p>
            <a:pPr marL="457200" indent="-457200">
              <a:buFont typeface="+mj-lt"/>
              <a:buAutoNum type="arabicParenR"/>
            </a:pPr>
            <a:r>
              <a:rPr lang="de-CH" sz="2000" dirty="0" smtClean="0"/>
              <a:t>Was für Nebenkosten entstehen (Autokilometer, Essen, </a:t>
            </a:r>
            <a:r>
              <a:rPr lang="de-CH" sz="2000" dirty="0" err="1" smtClean="0"/>
              <a:t>etc</a:t>
            </a:r>
            <a:r>
              <a:rPr lang="de-CH" sz="2000" dirty="0" smtClean="0"/>
              <a:t>)?</a:t>
            </a:r>
          </a:p>
          <a:p>
            <a:pPr marL="457200" indent="-457200">
              <a:buFont typeface="+mj-lt"/>
              <a:buAutoNum type="arabicParenR"/>
            </a:pPr>
            <a:r>
              <a:rPr lang="de-CH" sz="2000" dirty="0" smtClean="0"/>
              <a:t>Wann steht die Aufgabe ins Haus ? Sofort, dieses Jahr, in einigen Jahren?</a:t>
            </a:r>
            <a:endParaRPr lang="de-CH" dirty="0" smtClean="0"/>
          </a:p>
          <a:p>
            <a:endParaRPr lang="de-CH" dirty="0" smtClean="0"/>
          </a:p>
          <a:p>
            <a:endParaRPr lang="de-CH" dirty="0"/>
          </a:p>
        </p:txBody>
      </p:sp>
    </p:spTree>
    <p:extLst>
      <p:ext uri="{BB962C8B-B14F-4D97-AF65-F5344CB8AC3E}">
        <p14:creationId xmlns:p14="http://schemas.microsoft.com/office/powerpoint/2010/main" val="23938391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6</a:t>
            </a:r>
            <a:r>
              <a:rPr lang="de-CH" dirty="0" smtClean="0"/>
              <a:t>. Übernahme der Bauleitung</a:t>
            </a:r>
            <a:endParaRPr lang="de-CH" dirty="0"/>
          </a:p>
        </p:txBody>
      </p:sp>
      <p:sp>
        <p:nvSpPr>
          <p:cNvPr id="3" name="Inhaltsplatzhalter 2"/>
          <p:cNvSpPr>
            <a:spLocks noGrp="1"/>
          </p:cNvSpPr>
          <p:nvPr>
            <p:ph idx="1"/>
          </p:nvPr>
        </p:nvSpPr>
        <p:spPr>
          <a:xfrm>
            <a:off x="457200" y="1600200"/>
            <a:ext cx="8229600" cy="4572000"/>
          </a:xfrm>
        </p:spPr>
        <p:txBody>
          <a:bodyPr>
            <a:noAutofit/>
          </a:bodyPr>
          <a:lstStyle/>
          <a:p>
            <a:pPr marL="0" indent="0">
              <a:lnSpc>
                <a:spcPct val="80000"/>
              </a:lnSpc>
              <a:buNone/>
            </a:pPr>
            <a:r>
              <a:rPr lang="de-CH" sz="2000" b="1" u="sng" dirty="0"/>
              <a:t>Durch den Auftraggeber: </a:t>
            </a:r>
          </a:p>
          <a:p>
            <a:pPr marL="0" indent="0">
              <a:buNone/>
            </a:pPr>
            <a:r>
              <a:rPr lang="de-CH" sz="2000" dirty="0" smtClean="0"/>
              <a:t>Fragen für Entscheid die Bauleitung selbst zu machen</a:t>
            </a:r>
          </a:p>
          <a:p>
            <a:pPr marL="457200" indent="-457200">
              <a:buFont typeface="+mj-lt"/>
              <a:buAutoNum type="arabicParenR"/>
            </a:pPr>
            <a:r>
              <a:rPr lang="de-CH" sz="2000" dirty="0" smtClean="0"/>
              <a:t>Welcher meiner Mitarbeiter kann die Bauleitungsfunktion übernehmen?</a:t>
            </a:r>
          </a:p>
          <a:p>
            <a:pPr marL="457200" indent="-457200">
              <a:buFont typeface="+mj-lt"/>
              <a:buAutoNum type="arabicParenR"/>
            </a:pPr>
            <a:r>
              <a:rPr lang="de-CH" sz="2000" dirty="0" smtClean="0"/>
              <a:t>Hat dieser MA die Erfahrung, das Wissen, die Fähigkeit?</a:t>
            </a:r>
          </a:p>
          <a:p>
            <a:pPr marL="457200" indent="-457200">
              <a:buFont typeface="+mj-lt"/>
              <a:buAutoNum type="arabicParenR"/>
            </a:pPr>
            <a:r>
              <a:rPr lang="de-CH" sz="2000" dirty="0" smtClean="0"/>
              <a:t>Braucht es für spezielle Fragen Unterstützung, intern und/oder extern?</a:t>
            </a:r>
          </a:p>
          <a:p>
            <a:pPr marL="457200" indent="-457200">
              <a:buFont typeface="+mj-lt"/>
              <a:buAutoNum type="arabicParenR"/>
            </a:pPr>
            <a:r>
              <a:rPr lang="de-CH" sz="2000" dirty="0" smtClean="0"/>
              <a:t>Wie hoch ist der tatsächliche zeitliche Aufwand?</a:t>
            </a:r>
          </a:p>
          <a:p>
            <a:pPr marL="457200" indent="-457200">
              <a:buFont typeface="+mj-lt"/>
              <a:buAutoNum type="arabicParenR"/>
            </a:pPr>
            <a:r>
              <a:rPr lang="de-CH" sz="2000" dirty="0" smtClean="0"/>
              <a:t>Was für Nebenkosten entstehen (Autokilometer, Essen, </a:t>
            </a:r>
            <a:r>
              <a:rPr lang="de-CH" sz="2000" dirty="0" err="1" smtClean="0"/>
              <a:t>etc</a:t>
            </a:r>
            <a:r>
              <a:rPr lang="de-CH" sz="2000" dirty="0" smtClean="0"/>
              <a:t>)?</a:t>
            </a:r>
          </a:p>
          <a:p>
            <a:pPr marL="457200" indent="-457200">
              <a:buFont typeface="+mj-lt"/>
              <a:buAutoNum type="arabicParenR"/>
            </a:pPr>
            <a:r>
              <a:rPr lang="de-CH" sz="2000" dirty="0" smtClean="0"/>
              <a:t>Wann steht die Aufgabe ins Haus ? Sofort, dieses Jahr, in einigen Jahren?</a:t>
            </a:r>
          </a:p>
          <a:p>
            <a:pPr marL="0" indent="0">
              <a:buNone/>
            </a:pPr>
            <a:endParaRPr lang="de-CH" sz="2000" b="1" dirty="0" smtClean="0"/>
          </a:p>
          <a:p>
            <a:pPr marL="0" indent="0">
              <a:buNone/>
            </a:pPr>
            <a:r>
              <a:rPr lang="de-CH" sz="2000" b="1" dirty="0" smtClean="0"/>
              <a:t>Also fast, bis auf 1, die gleichen Fragen wie beim Ingenieurbüro. </a:t>
            </a:r>
          </a:p>
        </p:txBody>
      </p:sp>
    </p:spTree>
    <p:extLst>
      <p:ext uri="{BB962C8B-B14F-4D97-AF65-F5344CB8AC3E}">
        <p14:creationId xmlns:p14="http://schemas.microsoft.com/office/powerpoint/2010/main" val="39675957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6. Übernahme der Bauleitung</a:t>
            </a:r>
            <a:endParaRPr lang="de-CH" dirty="0"/>
          </a:p>
        </p:txBody>
      </p:sp>
      <p:sp>
        <p:nvSpPr>
          <p:cNvPr id="3" name="Inhaltsplatzhalter 2"/>
          <p:cNvSpPr>
            <a:spLocks noGrp="1"/>
          </p:cNvSpPr>
          <p:nvPr>
            <p:ph idx="1"/>
          </p:nvPr>
        </p:nvSpPr>
        <p:spPr/>
        <p:txBody>
          <a:bodyPr>
            <a:noAutofit/>
          </a:bodyPr>
          <a:lstStyle/>
          <a:p>
            <a:pPr marL="0" indent="0">
              <a:buNone/>
            </a:pPr>
            <a:r>
              <a:rPr lang="de-CH" sz="2000" b="1" u="sng" dirty="0" smtClean="0"/>
              <a:t>Die grössten </a:t>
            </a:r>
            <a:r>
              <a:rPr lang="de-CH" sz="2000" b="1" u="sng" dirty="0"/>
              <a:t>"</a:t>
            </a:r>
            <a:r>
              <a:rPr lang="de-CH" sz="2000" b="1" u="sng" dirty="0" smtClean="0"/>
              <a:t>Fehler" vor Baubeginn und während der Bauleitung</a:t>
            </a:r>
          </a:p>
          <a:p>
            <a:pPr marL="514350" indent="-514350">
              <a:buFont typeface="+mj-lt"/>
              <a:buAutoNum type="arabicParenR"/>
            </a:pPr>
            <a:r>
              <a:rPr lang="de-CH" sz="2000" dirty="0" smtClean="0"/>
              <a:t>Keine Saubere </a:t>
            </a:r>
            <a:r>
              <a:rPr lang="de-CH" sz="2000" dirty="0"/>
              <a:t>Übergabe an den </a:t>
            </a:r>
            <a:r>
              <a:rPr lang="de-CH" sz="2000" dirty="0" smtClean="0"/>
              <a:t>Bauleiter </a:t>
            </a:r>
            <a:br>
              <a:rPr lang="de-CH" sz="2000" dirty="0" smtClean="0"/>
            </a:br>
            <a:endParaRPr lang="de-CH" sz="2000" dirty="0" smtClean="0"/>
          </a:p>
          <a:p>
            <a:pPr marL="514350" indent="-514350">
              <a:buFont typeface="+mj-lt"/>
              <a:buAutoNum type="arabicParenR"/>
            </a:pPr>
            <a:r>
              <a:rPr lang="de-CH" sz="2000" dirty="0" smtClean="0"/>
              <a:t>Schlechte Planunterlagen und Leistungsverzeichnisse</a:t>
            </a:r>
            <a:br>
              <a:rPr lang="de-CH" sz="2000" dirty="0" smtClean="0"/>
            </a:br>
            <a:endParaRPr lang="de-CH" sz="2000" dirty="0" smtClean="0"/>
          </a:p>
          <a:p>
            <a:pPr marL="514350" indent="-514350">
              <a:buFont typeface="+mj-lt"/>
              <a:buAutoNum type="arabicParenR"/>
            </a:pPr>
            <a:r>
              <a:rPr lang="de-CH" sz="2000" dirty="0" smtClean="0"/>
              <a:t>Anweisungen </a:t>
            </a:r>
            <a:r>
              <a:rPr lang="de-CH" sz="2000" dirty="0"/>
              <a:t>seitens Bauleitung </a:t>
            </a:r>
            <a:r>
              <a:rPr lang="de-CH" sz="2000" dirty="0" smtClean="0"/>
              <a:t>widersprechen den projektierten Angaben auf den Plänen und Abläufen </a:t>
            </a:r>
            <a:br>
              <a:rPr lang="de-CH" sz="2000" dirty="0" smtClean="0"/>
            </a:br>
            <a:endParaRPr lang="de-CH" sz="2000" dirty="0"/>
          </a:p>
          <a:p>
            <a:pPr marL="514350" lvl="0" indent="-514350">
              <a:buFont typeface="+mj-lt"/>
              <a:buAutoNum type="arabicParenR"/>
            </a:pPr>
            <a:r>
              <a:rPr lang="de-CH" sz="2000" dirty="0" smtClean="0"/>
              <a:t>Falsche Reaktion in Krisensituationen</a:t>
            </a:r>
            <a:br>
              <a:rPr lang="de-CH" sz="2000" dirty="0" smtClean="0"/>
            </a:br>
            <a:endParaRPr lang="de-CH" sz="2000" dirty="0" smtClean="0"/>
          </a:p>
          <a:p>
            <a:pPr marL="514350" lvl="0" indent="-514350">
              <a:buFont typeface="+mj-lt"/>
              <a:buAutoNum type="arabicParenR"/>
            </a:pPr>
            <a:r>
              <a:rPr lang="de-CH" sz="2000" dirty="0" smtClean="0"/>
              <a:t>Wechsel des Bauleiters </a:t>
            </a:r>
            <a:br>
              <a:rPr lang="de-CH" sz="2000" dirty="0" smtClean="0"/>
            </a:br>
            <a:endParaRPr lang="de-CH" sz="2000" dirty="0" smtClean="0"/>
          </a:p>
          <a:p>
            <a:pPr marL="514350" lvl="0" indent="-514350">
              <a:buFont typeface="+mj-lt"/>
              <a:buAutoNum type="arabicParenR"/>
            </a:pPr>
            <a:r>
              <a:rPr lang="de-CH" sz="2000" dirty="0" smtClean="0"/>
              <a:t>Unsichere Bauleiter sind versierten Unternehmen "ausgeliefert</a:t>
            </a:r>
            <a:r>
              <a:rPr lang="de-CH" sz="2000" dirty="0"/>
              <a:t>"</a:t>
            </a:r>
            <a:endParaRPr lang="de-CH" sz="2000" dirty="0" smtClean="0"/>
          </a:p>
        </p:txBody>
      </p:sp>
    </p:spTree>
    <p:extLst>
      <p:ext uri="{BB962C8B-B14F-4D97-AF65-F5344CB8AC3E}">
        <p14:creationId xmlns:p14="http://schemas.microsoft.com/office/powerpoint/2010/main" val="42451288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7</a:t>
            </a:r>
            <a:r>
              <a:rPr lang="de-CH" dirty="0" smtClean="0"/>
              <a:t>. Startsitzung / </a:t>
            </a:r>
            <a:br>
              <a:rPr lang="de-CH" dirty="0" smtClean="0"/>
            </a:br>
            <a:r>
              <a:rPr lang="de-CH" dirty="0" smtClean="0"/>
              <a:t>Präsenz auf der Baustelle</a:t>
            </a:r>
            <a:endParaRPr lang="de-CH" dirty="0"/>
          </a:p>
        </p:txBody>
      </p:sp>
      <p:sp>
        <p:nvSpPr>
          <p:cNvPr id="3" name="Inhaltsplatzhalter 2"/>
          <p:cNvSpPr>
            <a:spLocks noGrp="1"/>
          </p:cNvSpPr>
          <p:nvPr>
            <p:ph idx="1"/>
          </p:nvPr>
        </p:nvSpPr>
        <p:spPr/>
        <p:txBody>
          <a:bodyPr>
            <a:noAutofit/>
          </a:bodyPr>
          <a:lstStyle/>
          <a:p>
            <a:pPr marL="514350" indent="-514350">
              <a:buFont typeface="+mj-lt"/>
              <a:buAutoNum type="arabicParenR"/>
            </a:pPr>
            <a:r>
              <a:rPr lang="de-CH" sz="2000" dirty="0" smtClean="0"/>
              <a:t>Die </a:t>
            </a:r>
            <a:r>
              <a:rPr lang="de-CH" sz="2000" dirty="0"/>
              <a:t>Bauleitung beginnt mit der </a:t>
            </a:r>
            <a:r>
              <a:rPr lang="de-CH" sz="2000" dirty="0" smtClean="0"/>
              <a:t>rechtzeitigen Übernahme des Projektes und der Einarbeitung. </a:t>
            </a:r>
            <a:br>
              <a:rPr lang="de-CH" sz="2000" dirty="0" smtClean="0"/>
            </a:br>
            <a:endParaRPr lang="de-CH" sz="2000" dirty="0" smtClean="0"/>
          </a:p>
          <a:p>
            <a:pPr marL="514350" indent="-514350">
              <a:buFont typeface="+mj-lt"/>
              <a:buAutoNum type="arabicParenR"/>
            </a:pPr>
            <a:r>
              <a:rPr lang="de-CH" sz="2000" dirty="0" smtClean="0"/>
              <a:t>Die </a:t>
            </a:r>
            <a:r>
              <a:rPr lang="de-CH" sz="2000" dirty="0"/>
              <a:t>Präsenz auf der Baustelle ist den Gegebenheiten anzupassen</a:t>
            </a:r>
            <a:br>
              <a:rPr lang="de-CH" sz="2000" dirty="0"/>
            </a:br>
            <a:endParaRPr lang="de-CH" sz="2000" dirty="0"/>
          </a:p>
          <a:p>
            <a:pPr marL="514350" indent="-514350">
              <a:buFont typeface="+mj-lt"/>
              <a:buAutoNum type="arabicParenR"/>
            </a:pPr>
            <a:r>
              <a:rPr lang="de-CH" sz="2000" dirty="0"/>
              <a:t>Es empfehlen sich fixe Bausitzungsdaten aber auch unangemeldete Baustellenkontrollen </a:t>
            </a:r>
            <a:br>
              <a:rPr lang="de-CH" sz="2000" dirty="0"/>
            </a:br>
            <a:endParaRPr lang="de-CH" sz="2000" dirty="0"/>
          </a:p>
          <a:p>
            <a:pPr marL="514350" indent="-514350">
              <a:buFont typeface="+mj-lt"/>
              <a:buAutoNum type="arabicParenR"/>
            </a:pPr>
            <a:r>
              <a:rPr lang="de-CH" sz="2000" dirty="0"/>
              <a:t>Nicht praktikabel sind Bauleitungen, welche sporadisch am Abend, nach der "normalen" Arbeit abgewickelt werden. </a:t>
            </a:r>
            <a:br>
              <a:rPr lang="de-CH" sz="2000" dirty="0"/>
            </a:br>
            <a:endParaRPr lang="de-CH" sz="2000" dirty="0"/>
          </a:p>
          <a:p>
            <a:pPr marL="514350" indent="-514350">
              <a:buFont typeface="+mj-lt"/>
              <a:buAutoNum type="arabicParenR"/>
            </a:pPr>
            <a:r>
              <a:rPr lang="de-CH" sz="2000" dirty="0"/>
              <a:t>Gute Projektpläne verringern den </a:t>
            </a:r>
            <a:r>
              <a:rPr lang="de-CH" sz="2000" dirty="0" smtClean="0"/>
              <a:t>Bauleitungsaufwand</a:t>
            </a:r>
            <a:br>
              <a:rPr lang="de-CH" sz="2000" dirty="0" smtClean="0"/>
            </a:br>
            <a:r>
              <a:rPr lang="de-CH" sz="2000" dirty="0" smtClean="0"/>
              <a:t>Gute </a:t>
            </a:r>
            <a:r>
              <a:rPr lang="de-CH" sz="2000" dirty="0"/>
              <a:t>Ausführungsfirmen verringern den </a:t>
            </a:r>
            <a:r>
              <a:rPr lang="de-CH" sz="2000" dirty="0" smtClean="0"/>
              <a:t>Bauleitungsaufwand</a:t>
            </a:r>
            <a:endParaRPr lang="de-CH" sz="2000" dirty="0"/>
          </a:p>
          <a:p>
            <a:pPr marL="514350" indent="-514350">
              <a:buFont typeface="+mj-lt"/>
              <a:buAutoNum type="arabicParenR"/>
            </a:pPr>
            <a:endParaRPr lang="de-CH" sz="2000" dirty="0" smtClean="0"/>
          </a:p>
        </p:txBody>
      </p:sp>
    </p:spTree>
    <p:extLst>
      <p:ext uri="{BB962C8B-B14F-4D97-AF65-F5344CB8AC3E}">
        <p14:creationId xmlns:p14="http://schemas.microsoft.com/office/powerpoint/2010/main" val="20663485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8</a:t>
            </a:r>
            <a:r>
              <a:rPr lang="de-CH" dirty="0" smtClean="0"/>
              <a:t>. Projektergänzungen /</a:t>
            </a:r>
            <a:br>
              <a:rPr lang="de-CH" dirty="0" smtClean="0"/>
            </a:br>
            <a:r>
              <a:rPr lang="de-CH" dirty="0" smtClean="0"/>
              <a:t>-änderungen / Anweisungen</a:t>
            </a:r>
            <a:endParaRPr lang="de-CH" dirty="0"/>
          </a:p>
        </p:txBody>
      </p:sp>
      <p:sp>
        <p:nvSpPr>
          <p:cNvPr id="3" name="Inhaltsplatzhalter 2"/>
          <p:cNvSpPr>
            <a:spLocks noGrp="1"/>
          </p:cNvSpPr>
          <p:nvPr>
            <p:ph idx="1"/>
          </p:nvPr>
        </p:nvSpPr>
        <p:spPr/>
        <p:txBody>
          <a:bodyPr>
            <a:noAutofit/>
          </a:bodyPr>
          <a:lstStyle/>
          <a:p>
            <a:pPr marL="514350" lvl="0" indent="-514350">
              <a:buFont typeface="+mj-lt"/>
              <a:buAutoNum type="arabicParenR"/>
            </a:pPr>
            <a:r>
              <a:rPr lang="de-CH" sz="2000" dirty="0"/>
              <a:t>Im Zuge der Projektierung und der Ausführung kommen immer wieder Änderungen vor. Dies ist "</a:t>
            </a:r>
            <a:r>
              <a:rPr lang="de-CH" sz="2000" dirty="0" smtClean="0"/>
              <a:t>normal"</a:t>
            </a:r>
            <a:br>
              <a:rPr lang="de-CH" sz="2000" dirty="0" smtClean="0"/>
            </a:br>
            <a:endParaRPr lang="de-CH" sz="2000" dirty="0"/>
          </a:p>
          <a:p>
            <a:pPr marL="514350" lvl="0" indent="-514350">
              <a:buFont typeface="+mj-lt"/>
              <a:buAutoNum type="arabicParenR"/>
            </a:pPr>
            <a:r>
              <a:rPr lang="de-CH" sz="2000" dirty="0" smtClean="0"/>
              <a:t>Änderungen verursachen Kosten (positiv und negativ) </a:t>
            </a:r>
            <a:br>
              <a:rPr lang="de-CH" sz="2000" dirty="0" smtClean="0"/>
            </a:br>
            <a:endParaRPr lang="de-CH" sz="2000" dirty="0" smtClean="0"/>
          </a:p>
          <a:p>
            <a:pPr marL="514350" lvl="0" indent="-514350">
              <a:buFont typeface="+mj-lt"/>
              <a:buAutoNum type="arabicParenR"/>
            </a:pPr>
            <a:r>
              <a:rPr lang="de-CH" sz="2000" dirty="0" smtClean="0"/>
              <a:t>Verantwortung der Änderungen </a:t>
            </a:r>
            <a:br>
              <a:rPr lang="de-CH" sz="2000" dirty="0" smtClean="0"/>
            </a:br>
            <a:r>
              <a:rPr lang="de-CH" sz="2000" dirty="0" smtClean="0"/>
              <a:t>(Projektverfasser, Bauleiter, Auftraggeber, Unternehmer)</a:t>
            </a:r>
          </a:p>
          <a:p>
            <a:pPr marL="514350" lvl="0" indent="-514350">
              <a:buFont typeface="+mj-lt"/>
              <a:buAutoNum type="arabicParenR"/>
            </a:pPr>
            <a:endParaRPr lang="de-CH" sz="2000" dirty="0"/>
          </a:p>
          <a:p>
            <a:pPr marL="514350" indent="-514350">
              <a:buFont typeface="+mj-lt"/>
              <a:buAutoNum type="arabicParenR"/>
            </a:pPr>
            <a:r>
              <a:rPr lang="de-CH" sz="2000" dirty="0"/>
              <a:t>Projektänderungen sind zu dokumentieren und zu kommunizieren </a:t>
            </a:r>
            <a:r>
              <a:rPr lang="de-CH" sz="2000" dirty="0" smtClean="0"/>
              <a:t/>
            </a:r>
            <a:br>
              <a:rPr lang="de-CH" sz="2000" dirty="0" smtClean="0"/>
            </a:br>
            <a:endParaRPr lang="de-CH" sz="2000" dirty="0" smtClean="0"/>
          </a:p>
          <a:p>
            <a:pPr marL="514350" indent="-514350">
              <a:buFont typeface="+mj-lt"/>
              <a:buAutoNum type="arabicParenR"/>
            </a:pPr>
            <a:r>
              <a:rPr lang="de-CH" sz="2000" dirty="0"/>
              <a:t>Anweisungen, welche seitens der Bauleitung kommen, sollten in der Regel mit dem genehmigten Projekt im Einklang sein. </a:t>
            </a:r>
          </a:p>
          <a:p>
            <a:endParaRPr lang="de-CH" dirty="0"/>
          </a:p>
        </p:txBody>
      </p:sp>
    </p:spTree>
    <p:extLst>
      <p:ext uri="{BB962C8B-B14F-4D97-AF65-F5344CB8AC3E}">
        <p14:creationId xmlns:p14="http://schemas.microsoft.com/office/powerpoint/2010/main" val="41753393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Bauleitungen in Eigenregie</a:t>
            </a:r>
            <a:endParaRPr lang="de-CH" dirty="0"/>
          </a:p>
        </p:txBody>
      </p:sp>
      <p:sp>
        <p:nvSpPr>
          <p:cNvPr id="3" name="Inhaltsplatzhalter 2"/>
          <p:cNvSpPr>
            <a:spLocks noGrp="1"/>
          </p:cNvSpPr>
          <p:nvPr>
            <p:ph idx="1"/>
          </p:nvPr>
        </p:nvSpPr>
        <p:spPr/>
        <p:txBody>
          <a:bodyPr>
            <a:noAutofit/>
          </a:bodyPr>
          <a:lstStyle/>
          <a:p>
            <a:pPr marL="514350" lvl="0" indent="-514350">
              <a:buFont typeface="+mj-lt"/>
              <a:buAutoNum type="arabicParenR"/>
            </a:pPr>
            <a:r>
              <a:rPr lang="de-CH" sz="2000" dirty="0" smtClean="0"/>
              <a:t>Definitionen </a:t>
            </a:r>
            <a:r>
              <a:rPr lang="de-CH" sz="2000" dirty="0"/>
              <a:t>gemäss SIA-Ordnung </a:t>
            </a:r>
            <a:r>
              <a:rPr lang="de-CH" sz="2000" dirty="0" smtClean="0"/>
              <a:t>103 (Ausgabe 2014)</a:t>
            </a:r>
          </a:p>
          <a:p>
            <a:pPr marL="514350" lvl="0" indent="-514350">
              <a:buFont typeface="+mj-lt"/>
              <a:buAutoNum type="arabicParenR"/>
            </a:pPr>
            <a:r>
              <a:rPr lang="de-CH" sz="2000" dirty="0" smtClean="0"/>
              <a:t>Ingenieurvertrag und Honorierungsmöglichkeiten</a:t>
            </a:r>
          </a:p>
          <a:p>
            <a:pPr marL="514350" lvl="0" indent="-514350">
              <a:buFont typeface="+mj-lt"/>
              <a:buAutoNum type="arabicParenR"/>
            </a:pPr>
            <a:r>
              <a:rPr lang="de-CH" sz="2000" dirty="0" smtClean="0"/>
              <a:t>Normen, Richtlinien, Verordnungen </a:t>
            </a:r>
          </a:p>
          <a:p>
            <a:pPr marL="514350" lvl="0" indent="-514350">
              <a:buFont typeface="+mj-lt"/>
              <a:buAutoNum type="arabicParenR"/>
            </a:pPr>
            <a:r>
              <a:rPr lang="de-CH" sz="2000" dirty="0" smtClean="0"/>
              <a:t>Von der Projektidee zur Realisierung</a:t>
            </a:r>
          </a:p>
          <a:p>
            <a:pPr marL="514350" indent="-514350">
              <a:buFont typeface="+mj-lt"/>
              <a:buAutoNum type="arabicParenR"/>
            </a:pPr>
            <a:r>
              <a:rPr lang="de-CH" sz="2000" dirty="0" smtClean="0"/>
              <a:t>Oberbauleitung (BHU) </a:t>
            </a:r>
            <a:r>
              <a:rPr lang="de-CH" sz="2000" dirty="0"/>
              <a:t>/ Örtliche Bauleitung</a:t>
            </a:r>
          </a:p>
          <a:p>
            <a:pPr marL="514350" lvl="0" indent="-514350">
              <a:buFont typeface="+mj-lt"/>
              <a:buAutoNum type="arabicParenR"/>
            </a:pPr>
            <a:r>
              <a:rPr lang="de-CH" sz="2000" dirty="0" smtClean="0"/>
              <a:t>Übernahme der Bauleitung</a:t>
            </a:r>
          </a:p>
          <a:p>
            <a:pPr marL="514350" indent="-514350">
              <a:buFont typeface="+mj-lt"/>
              <a:buAutoNum type="arabicParenR"/>
            </a:pPr>
            <a:r>
              <a:rPr lang="de-CH" sz="2000" dirty="0"/>
              <a:t>Startsitzung / Präsenz auf der Baustelle</a:t>
            </a:r>
          </a:p>
          <a:p>
            <a:pPr marL="514350" lvl="0" indent="-514350">
              <a:buFont typeface="+mj-lt"/>
              <a:buAutoNum type="arabicParenR"/>
            </a:pPr>
            <a:r>
              <a:rPr lang="de-CH" sz="2000" dirty="0" smtClean="0"/>
              <a:t>Projektergänzungen /-änderungen / Anweisungen</a:t>
            </a:r>
          </a:p>
          <a:p>
            <a:pPr marL="514350" lvl="0" indent="-514350">
              <a:buFont typeface="+mj-lt"/>
              <a:buAutoNum type="arabicParenR"/>
            </a:pPr>
            <a:r>
              <a:rPr lang="de-CH" sz="2000" dirty="0" smtClean="0"/>
              <a:t>Verhältnis der Projektpartner</a:t>
            </a:r>
          </a:p>
          <a:p>
            <a:pPr marL="514350" lvl="0" indent="-514350">
              <a:buFont typeface="+mj-lt"/>
              <a:buAutoNum type="arabicParenR"/>
            </a:pPr>
            <a:r>
              <a:rPr lang="de-CH" sz="2000" dirty="0" smtClean="0"/>
              <a:t>Umgang </a:t>
            </a:r>
            <a:r>
              <a:rPr lang="de-CH" sz="2000" dirty="0"/>
              <a:t>mit Fehlern, Mängeln, Schäden, etc</a:t>
            </a:r>
            <a:r>
              <a:rPr lang="de-CH" sz="2000" dirty="0" smtClean="0"/>
              <a:t>.</a:t>
            </a:r>
          </a:p>
          <a:p>
            <a:pPr marL="514350" lvl="0" indent="-514350">
              <a:buFont typeface="+mj-lt"/>
              <a:buAutoNum type="arabicParenR"/>
            </a:pPr>
            <a:r>
              <a:rPr lang="de-CH" sz="2000" dirty="0" smtClean="0"/>
              <a:t>Beispiele</a:t>
            </a:r>
            <a:endParaRPr lang="de-CH" sz="2000" dirty="0"/>
          </a:p>
          <a:p>
            <a:pPr marL="514350" lvl="0" indent="-514350">
              <a:buFont typeface="+mj-lt"/>
              <a:buAutoNum type="arabicParenR"/>
            </a:pPr>
            <a:r>
              <a:rPr lang="de-CH" sz="2000" dirty="0" smtClean="0"/>
              <a:t>Zusammenfassung</a:t>
            </a:r>
            <a:endParaRPr lang="de-CH" sz="2000" dirty="0"/>
          </a:p>
          <a:p>
            <a:endParaRPr lang="de-CH" dirty="0"/>
          </a:p>
        </p:txBody>
      </p:sp>
    </p:spTree>
    <p:extLst>
      <p:ext uri="{BB962C8B-B14F-4D97-AF65-F5344CB8AC3E}">
        <p14:creationId xmlns:p14="http://schemas.microsoft.com/office/powerpoint/2010/main" val="12809750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8. </a:t>
            </a:r>
            <a:r>
              <a:rPr lang="de-CH" dirty="0"/>
              <a:t>Projektergänzungen /-änderungen / </a:t>
            </a:r>
            <a:r>
              <a:rPr lang="de-CH" dirty="0" smtClean="0"/>
              <a:t>Anweisungen</a:t>
            </a:r>
            <a:endParaRPr lang="de-CH" dirty="0"/>
          </a:p>
        </p:txBody>
      </p:sp>
      <p:sp>
        <p:nvSpPr>
          <p:cNvPr id="3" name="Inhaltsplatzhalter 2"/>
          <p:cNvSpPr>
            <a:spLocks noGrp="1"/>
          </p:cNvSpPr>
          <p:nvPr>
            <p:ph idx="1"/>
          </p:nvPr>
        </p:nvSpPr>
        <p:spPr/>
        <p:txBody>
          <a:bodyPr>
            <a:noAutofit/>
          </a:bodyPr>
          <a:lstStyle/>
          <a:p>
            <a:pPr marL="514350" indent="-514350">
              <a:buFont typeface="+mj-lt"/>
              <a:buAutoNum type="arabicParenR" startAt="6"/>
            </a:pPr>
            <a:r>
              <a:rPr lang="de-CH" sz="2000" dirty="0" smtClean="0"/>
              <a:t>Unabhängig </a:t>
            </a:r>
            <a:r>
              <a:rPr lang="de-CH" sz="2000" dirty="0"/>
              <a:t>von Anweisungen seitens Bauherrschaft oder Bauleitung müssen die Unternehmen die EKAS-Richtlinien, SUVA-Richtlinien, </a:t>
            </a:r>
            <a:r>
              <a:rPr lang="de-CH" sz="2000" dirty="0" smtClean="0"/>
              <a:t>Gesetzte, </a:t>
            </a:r>
            <a:r>
              <a:rPr lang="de-CH" sz="2000" dirty="0"/>
              <a:t>etc. </a:t>
            </a:r>
            <a:r>
              <a:rPr lang="de-CH" sz="2000" dirty="0" smtClean="0"/>
              <a:t>einhalten </a:t>
            </a:r>
            <a:br>
              <a:rPr lang="de-CH" sz="2000" dirty="0" smtClean="0"/>
            </a:br>
            <a:endParaRPr lang="de-CH" sz="2000" dirty="0"/>
          </a:p>
          <a:p>
            <a:pPr marL="514350" lvl="0" indent="-514350">
              <a:buFont typeface="+mj-lt"/>
              <a:buAutoNum type="arabicParenR" startAt="6"/>
            </a:pPr>
            <a:r>
              <a:rPr lang="de-CH" sz="2000" dirty="0" smtClean="0"/>
              <a:t>Die </a:t>
            </a:r>
            <a:r>
              <a:rPr lang="de-CH" sz="2000" dirty="0"/>
              <a:t>Unternehmen </a:t>
            </a:r>
            <a:r>
              <a:rPr lang="de-CH" sz="2000" dirty="0" smtClean="0"/>
              <a:t>stehen heute </a:t>
            </a:r>
            <a:r>
              <a:rPr lang="de-CH" sz="2000" dirty="0"/>
              <a:t>unter teilweise hohem terminlichen und finanziellen </a:t>
            </a:r>
            <a:r>
              <a:rPr lang="de-CH" sz="2000" dirty="0" smtClean="0"/>
              <a:t>Druck. </a:t>
            </a:r>
            <a:r>
              <a:rPr lang="de-CH" sz="2000" dirty="0"/>
              <a:t>Daher wird sehr oft versucht für sich den besten Ablauf etc. </a:t>
            </a:r>
            <a:r>
              <a:rPr lang="de-CH" sz="2000" dirty="0" smtClean="0"/>
              <a:t>herauszuholen. Unternehmen kommen mit Änderungsvorschlägen, welche ihnen den Ablauf erleichtern, nicht verzögern.</a:t>
            </a:r>
            <a:br>
              <a:rPr lang="de-CH" sz="2000" dirty="0" smtClean="0"/>
            </a:br>
            <a:endParaRPr lang="de-CH" sz="2000" dirty="0" smtClean="0"/>
          </a:p>
          <a:p>
            <a:pPr marL="514350" lvl="0" indent="-514350">
              <a:buFont typeface="+mj-lt"/>
              <a:buAutoNum type="arabicParenR" startAt="6"/>
            </a:pPr>
            <a:r>
              <a:rPr lang="de-CH" sz="2000" dirty="0"/>
              <a:t>Übernimmt der Auftraggeber die Bauleitung ist er sozusagen Arbeitgeber für den eigenen Bauleiter </a:t>
            </a:r>
          </a:p>
        </p:txBody>
      </p:sp>
    </p:spTree>
    <p:extLst>
      <p:ext uri="{BB962C8B-B14F-4D97-AF65-F5344CB8AC3E}">
        <p14:creationId xmlns:p14="http://schemas.microsoft.com/office/powerpoint/2010/main" val="35993886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9</a:t>
            </a:r>
            <a:r>
              <a:rPr lang="de-CH" dirty="0" smtClean="0"/>
              <a:t>. Verhältnis der Projektpartner</a:t>
            </a:r>
            <a:endParaRPr lang="de-CH" dirty="0"/>
          </a:p>
        </p:txBody>
      </p:sp>
      <p:sp>
        <p:nvSpPr>
          <p:cNvPr id="3" name="Inhaltsplatzhalter 2"/>
          <p:cNvSpPr>
            <a:spLocks noGrp="1"/>
          </p:cNvSpPr>
          <p:nvPr>
            <p:ph idx="1"/>
          </p:nvPr>
        </p:nvSpPr>
        <p:spPr/>
        <p:txBody>
          <a:bodyPr>
            <a:noAutofit/>
          </a:bodyPr>
          <a:lstStyle/>
          <a:p>
            <a:pPr marL="514350" indent="-514350">
              <a:buFont typeface="+mj-lt"/>
              <a:buAutoNum type="arabicParenR"/>
            </a:pPr>
            <a:r>
              <a:rPr lang="de-CH" sz="2000" dirty="0" smtClean="0"/>
              <a:t>Zwischen </a:t>
            </a:r>
            <a:r>
              <a:rPr lang="de-CH" sz="2000" dirty="0"/>
              <a:t>den Vertragsparteien </a:t>
            </a:r>
            <a:r>
              <a:rPr lang="de-CH" sz="2000" dirty="0" smtClean="0"/>
              <a:t>Bauherr </a:t>
            </a:r>
            <a:r>
              <a:rPr lang="de-CH" sz="2000" dirty="0"/>
              <a:t>- Planer - Unternehmen </a:t>
            </a:r>
            <a:r>
              <a:rPr lang="de-CH" sz="2000" dirty="0" smtClean="0"/>
              <a:t/>
            </a:r>
            <a:br>
              <a:rPr lang="de-CH" sz="2000" dirty="0" smtClean="0"/>
            </a:br>
            <a:r>
              <a:rPr lang="de-CH" sz="2000" dirty="0" smtClean="0"/>
              <a:t>besteht </a:t>
            </a:r>
            <a:r>
              <a:rPr lang="de-CH" sz="2000" dirty="0"/>
              <a:t>oft ein </a:t>
            </a:r>
            <a:r>
              <a:rPr lang="de-CH" sz="2000" dirty="0" smtClean="0"/>
              <a:t>Vertrauensverhältnis </a:t>
            </a:r>
            <a:endParaRPr lang="de-CH" sz="2000" dirty="0"/>
          </a:p>
          <a:p>
            <a:pPr marL="514350" indent="-514350">
              <a:buFont typeface="+mj-lt"/>
              <a:buAutoNum type="arabicParenR"/>
            </a:pPr>
            <a:r>
              <a:rPr lang="de-CH" sz="2000" dirty="0" smtClean="0"/>
              <a:t>Man </a:t>
            </a:r>
            <a:r>
              <a:rPr lang="de-CH" sz="2000" dirty="0"/>
              <a:t>kennt sich aus zahlreichen </a:t>
            </a:r>
            <a:r>
              <a:rPr lang="de-CH" sz="2000" dirty="0" smtClean="0"/>
              <a:t>Projekten </a:t>
            </a:r>
          </a:p>
          <a:p>
            <a:pPr marL="514350" indent="-514350">
              <a:buFont typeface="+mj-lt"/>
              <a:buAutoNum type="arabicParenR"/>
            </a:pPr>
            <a:r>
              <a:rPr lang="de-CH" sz="2000" dirty="0" smtClean="0"/>
              <a:t>Man ist aus dem gleichen Dorf, unter Umständen auch noch verwandt</a:t>
            </a:r>
          </a:p>
          <a:p>
            <a:pPr marL="514350" indent="-514350">
              <a:buFont typeface="+mj-lt"/>
              <a:buAutoNum type="arabicParenR"/>
            </a:pPr>
            <a:r>
              <a:rPr lang="de-CH" sz="2000" dirty="0" smtClean="0"/>
              <a:t>Man hat schon zusammen die Schulbank gedrückt</a:t>
            </a:r>
          </a:p>
          <a:p>
            <a:pPr marL="514350" indent="-514350">
              <a:buFont typeface="+mj-lt"/>
              <a:buAutoNum type="arabicParenR"/>
            </a:pPr>
            <a:r>
              <a:rPr lang="de-CH" sz="2000" dirty="0" smtClean="0"/>
              <a:t>Wie </a:t>
            </a:r>
            <a:r>
              <a:rPr lang="de-CH" sz="2000" dirty="0"/>
              <a:t>sage ich, wenn der Auftraggeber meiner Meinung nach einen falschen Entscheid getroffen hat ? </a:t>
            </a:r>
          </a:p>
          <a:p>
            <a:pPr marL="514350" indent="-514350">
              <a:buFont typeface="+mj-lt"/>
              <a:buAutoNum type="arabicParenR"/>
            </a:pPr>
            <a:r>
              <a:rPr lang="de-CH" sz="2000" dirty="0"/>
              <a:t>Wie sagt der Unternehmer dem Bauleiter, was falsch gelaufen ist ? </a:t>
            </a:r>
          </a:p>
          <a:p>
            <a:pPr marL="514350" indent="-514350">
              <a:buFont typeface="+mj-lt"/>
              <a:buAutoNum type="arabicParenR"/>
            </a:pPr>
            <a:r>
              <a:rPr lang="de-CH" sz="2000" dirty="0"/>
              <a:t>Wie sagt die örtliche Bauleitung der Oberbauleitung, dass etwas passiert ist </a:t>
            </a:r>
            <a:r>
              <a:rPr lang="de-CH" sz="2000" dirty="0" smtClean="0"/>
              <a:t>?</a:t>
            </a:r>
          </a:p>
          <a:p>
            <a:pPr marL="514350" indent="-514350">
              <a:buFont typeface="+mj-lt"/>
              <a:buAutoNum type="arabicParenR"/>
            </a:pPr>
            <a:r>
              <a:rPr lang="de-CH" sz="2000" dirty="0" smtClean="0"/>
              <a:t>Der Ton macht die Musik</a:t>
            </a:r>
          </a:p>
        </p:txBody>
      </p:sp>
    </p:spTree>
    <p:extLst>
      <p:ext uri="{BB962C8B-B14F-4D97-AF65-F5344CB8AC3E}">
        <p14:creationId xmlns:p14="http://schemas.microsoft.com/office/powerpoint/2010/main" val="34530704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CH" dirty="0" smtClean="0"/>
              <a:t>10. Umgang mit Fehlern und Mängeln</a:t>
            </a:r>
            <a:endParaRPr lang="de-CH" dirty="0"/>
          </a:p>
        </p:txBody>
      </p:sp>
      <p:sp>
        <p:nvSpPr>
          <p:cNvPr id="3" name="Inhaltsplatzhalter 2"/>
          <p:cNvSpPr>
            <a:spLocks noGrp="1"/>
          </p:cNvSpPr>
          <p:nvPr>
            <p:ph idx="1"/>
          </p:nvPr>
        </p:nvSpPr>
        <p:spPr/>
        <p:txBody>
          <a:bodyPr>
            <a:noAutofit/>
          </a:bodyPr>
          <a:lstStyle/>
          <a:p>
            <a:pPr marL="514350" indent="-514350">
              <a:buFont typeface="+mj-lt"/>
              <a:buAutoNum type="arabicParenR"/>
            </a:pPr>
            <a:r>
              <a:rPr lang="de-CH" sz="2000" dirty="0" smtClean="0"/>
              <a:t>Jede schlechte Nachricht wird nicht besser in dem man sie verdrängt und versucht unter den Tisch zu kehren </a:t>
            </a:r>
            <a:br>
              <a:rPr lang="de-CH" sz="2000" dirty="0" smtClean="0"/>
            </a:br>
            <a:endParaRPr lang="de-CH" sz="2000" dirty="0" smtClean="0"/>
          </a:p>
          <a:p>
            <a:pPr marL="514350" indent="-514350">
              <a:buFont typeface="+mj-lt"/>
              <a:buAutoNum type="arabicParenR"/>
            </a:pPr>
            <a:r>
              <a:rPr lang="de-CH" sz="2000" dirty="0" smtClean="0"/>
              <a:t>Offene und direkte Kommunikation ist notwendig </a:t>
            </a:r>
            <a:br>
              <a:rPr lang="de-CH" sz="2000" dirty="0" smtClean="0"/>
            </a:br>
            <a:endParaRPr lang="de-CH" sz="2000" dirty="0" smtClean="0"/>
          </a:p>
          <a:p>
            <a:pPr marL="514350" indent="-514350">
              <a:buFont typeface="+mj-lt"/>
              <a:buAutoNum type="arabicParenR"/>
            </a:pPr>
            <a:r>
              <a:rPr lang="de-CH" sz="2000" dirty="0" smtClean="0"/>
              <a:t>Sammeln </a:t>
            </a:r>
            <a:r>
              <a:rPr lang="de-CH" sz="2000" dirty="0"/>
              <a:t>der Fakten, sortieren, sich sicher sein</a:t>
            </a:r>
            <a:br>
              <a:rPr lang="de-CH" sz="2000" dirty="0"/>
            </a:br>
            <a:endParaRPr lang="de-CH" sz="2000" dirty="0"/>
          </a:p>
          <a:p>
            <a:pPr marL="514350" indent="-514350">
              <a:buFont typeface="+mj-lt"/>
              <a:buAutoNum type="arabicParenR"/>
            </a:pPr>
            <a:r>
              <a:rPr lang="de-CH" sz="2000" dirty="0"/>
              <a:t>Emotionslos und </a:t>
            </a:r>
            <a:r>
              <a:rPr lang="de-CH" sz="2000" dirty="0" smtClean="0"/>
              <a:t>sachlich bleiben</a:t>
            </a:r>
            <a:r>
              <a:rPr lang="de-CH" sz="2000" dirty="0"/>
              <a:t/>
            </a:r>
            <a:br>
              <a:rPr lang="de-CH" sz="2000" dirty="0"/>
            </a:br>
            <a:endParaRPr lang="de-CH" sz="2000" dirty="0"/>
          </a:p>
          <a:p>
            <a:pPr marL="514350" indent="-514350">
              <a:buFont typeface="+mj-lt"/>
              <a:buAutoNum type="arabicParenR"/>
            </a:pPr>
            <a:r>
              <a:rPr lang="de-CH" sz="2000" dirty="0"/>
              <a:t>Keine Hauruckaktionen auf der Baustelle (ausser Gefahr ist in Verzug)</a:t>
            </a:r>
            <a:br>
              <a:rPr lang="de-CH" sz="2000" dirty="0"/>
            </a:br>
            <a:endParaRPr lang="de-CH" sz="2000" dirty="0"/>
          </a:p>
          <a:p>
            <a:pPr marL="514350" indent="-514350">
              <a:buFont typeface="+mj-lt"/>
              <a:buAutoNum type="arabicParenR"/>
            </a:pPr>
            <a:r>
              <a:rPr lang="de-CH" sz="2000" dirty="0"/>
              <a:t>Grundsätzlich können Fehler in allen Phasen </a:t>
            </a:r>
            <a:r>
              <a:rPr lang="de-CH" sz="2000" dirty="0" smtClean="0"/>
              <a:t>entstehen, </a:t>
            </a:r>
            <a:r>
              <a:rPr lang="de-CH" sz="2000" dirty="0"/>
              <a:t>durch alle Beteiligten </a:t>
            </a:r>
            <a:r>
              <a:rPr lang="de-CH" sz="2000" dirty="0" smtClean="0"/>
              <a:t>. </a:t>
            </a:r>
            <a:r>
              <a:rPr lang="de-CH" sz="2000" dirty="0"/>
              <a:t>Bei der Fehlersuche gibt es </a:t>
            </a:r>
            <a:r>
              <a:rPr lang="de-CH" sz="2000" dirty="0" smtClean="0"/>
              <a:t>kein </a:t>
            </a:r>
            <a:r>
              <a:rPr lang="de-CH" sz="2000" dirty="0"/>
              <a:t>Tabu</a:t>
            </a:r>
          </a:p>
          <a:p>
            <a:pPr marL="514350" indent="-514350">
              <a:buFont typeface="+mj-lt"/>
              <a:buAutoNum type="arabicParenR"/>
            </a:pPr>
            <a:endParaRPr lang="de-CH" dirty="0" smtClean="0"/>
          </a:p>
          <a:p>
            <a:pPr marL="0" indent="0">
              <a:buNone/>
            </a:pPr>
            <a:endParaRPr lang="de-CH" dirty="0" smtClean="0"/>
          </a:p>
        </p:txBody>
      </p:sp>
    </p:spTree>
    <p:extLst>
      <p:ext uri="{BB962C8B-B14F-4D97-AF65-F5344CB8AC3E}">
        <p14:creationId xmlns:p14="http://schemas.microsoft.com/office/powerpoint/2010/main" val="5009308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11. Beispiele</a:t>
            </a:r>
            <a:endParaRPr lang="de-CH" dirty="0"/>
          </a:p>
        </p:txBody>
      </p:sp>
      <p:sp>
        <p:nvSpPr>
          <p:cNvPr id="3" name="Inhaltsplatzhalter 2"/>
          <p:cNvSpPr>
            <a:spLocks noGrp="1"/>
          </p:cNvSpPr>
          <p:nvPr>
            <p:ph idx="1"/>
          </p:nvPr>
        </p:nvSpPr>
        <p:spPr/>
        <p:txBody>
          <a:bodyPr>
            <a:noAutofit/>
          </a:bodyPr>
          <a:lstStyle/>
          <a:p>
            <a:pPr marL="0" lvl="0" indent="0">
              <a:buNone/>
            </a:pPr>
            <a:r>
              <a:rPr lang="de-CH" sz="2000" b="1" u="sng" dirty="0" smtClean="0"/>
              <a:t>Einbau </a:t>
            </a:r>
            <a:r>
              <a:rPr lang="de-CH" sz="2000" b="1" u="sng" dirty="0"/>
              <a:t>Drucktüren </a:t>
            </a:r>
            <a:r>
              <a:rPr lang="de-CH" sz="2000" b="1" u="sng" dirty="0" smtClean="0"/>
              <a:t>Reservoir: </a:t>
            </a:r>
            <a:r>
              <a:rPr lang="de-CH" sz="2000" b="1" u="sng" dirty="0"/>
              <a:t/>
            </a:r>
            <a:br>
              <a:rPr lang="de-CH" sz="2000" b="1" u="sng" dirty="0"/>
            </a:br>
            <a:r>
              <a:rPr lang="de-CH" sz="2000" dirty="0" smtClean="0"/>
              <a:t>Während der Ferien des Bauleiters der Ingenieurbüros (noch ohne Handyzeit) werden </a:t>
            </a:r>
            <a:r>
              <a:rPr lang="de-CH" sz="2000" dirty="0"/>
              <a:t>die Drucktüren versetzt. </a:t>
            </a:r>
            <a:r>
              <a:rPr lang="de-CH" sz="2000" dirty="0" smtClean="0"/>
              <a:t>Der </a:t>
            </a:r>
            <a:r>
              <a:rPr lang="de-CH" sz="2000" dirty="0"/>
              <a:t>Polier </a:t>
            </a:r>
            <a:r>
              <a:rPr lang="de-CH" sz="2000" dirty="0" smtClean="0"/>
              <a:t>wurde instruiert, eine Türe Anschlag links, die andere rechts.  </a:t>
            </a:r>
          </a:p>
          <a:p>
            <a:pPr marL="0" lvl="0" indent="0">
              <a:buNone/>
            </a:pPr>
            <a:r>
              <a:rPr lang="de-CH" sz="2000" dirty="0" smtClean="0"/>
              <a:t>Als </a:t>
            </a:r>
            <a:r>
              <a:rPr lang="de-CH" sz="2000" dirty="0"/>
              <a:t>es darum </a:t>
            </a:r>
            <a:r>
              <a:rPr lang="de-CH" sz="2000" dirty="0" smtClean="0"/>
              <a:t>ging, </a:t>
            </a:r>
            <a:r>
              <a:rPr lang="de-CH" sz="2000" dirty="0"/>
              <a:t>war er sich nicht mehr sicher und fragte </a:t>
            </a:r>
            <a:r>
              <a:rPr lang="de-CH" sz="2000" dirty="0" smtClean="0"/>
              <a:t>den "</a:t>
            </a:r>
            <a:r>
              <a:rPr lang="de-CH" sz="2000" dirty="0" err="1" smtClean="0"/>
              <a:t>Stv</a:t>
            </a:r>
            <a:r>
              <a:rPr lang="de-CH" sz="2000" dirty="0" smtClean="0"/>
              <a:t>-Bauleiter" in Form des Auftraggebers. </a:t>
            </a:r>
            <a:r>
              <a:rPr lang="de-CH" sz="2000" dirty="0"/>
              <a:t>Dieser </a:t>
            </a:r>
            <a:r>
              <a:rPr lang="de-CH" sz="2000" dirty="0" smtClean="0"/>
              <a:t>gab die Anweisung Türen anders herum anzuordnen. </a:t>
            </a:r>
          </a:p>
          <a:p>
            <a:pPr marL="0" lvl="0" indent="0">
              <a:buNone/>
            </a:pPr>
            <a:r>
              <a:rPr lang="de-CH" sz="2000" dirty="0" smtClean="0"/>
              <a:t>Technisch und finanziell hatte dies keine </a:t>
            </a:r>
            <a:r>
              <a:rPr lang="de-CH" sz="2000" dirty="0"/>
              <a:t>Auswirkungen. </a:t>
            </a:r>
            <a:endParaRPr lang="de-CH" sz="2000" dirty="0" smtClean="0"/>
          </a:p>
          <a:p>
            <a:pPr marL="0" lvl="0" indent="0">
              <a:buNone/>
            </a:pPr>
            <a:r>
              <a:rPr lang="de-CH" sz="2000" dirty="0" smtClean="0"/>
              <a:t>Betrieblich </a:t>
            </a:r>
            <a:r>
              <a:rPr lang="de-CH" sz="2000" dirty="0"/>
              <a:t>wäre die andere Lösung in </a:t>
            </a:r>
            <a:r>
              <a:rPr lang="de-CH" sz="2000" dirty="0" smtClean="0"/>
              <a:t>Augen des Bauleiters etwas </a:t>
            </a:r>
            <a:r>
              <a:rPr lang="de-CH" sz="2000" dirty="0"/>
              <a:t>besser gewesen. </a:t>
            </a:r>
            <a:endParaRPr lang="de-CH" sz="2000" dirty="0" smtClean="0"/>
          </a:p>
          <a:p>
            <a:pPr marL="0" lvl="0" indent="0">
              <a:buNone/>
            </a:pPr>
            <a:endParaRPr lang="de-CH" sz="2000" dirty="0" smtClean="0"/>
          </a:p>
          <a:p>
            <a:pPr marL="0" lvl="0" indent="0">
              <a:buNone/>
            </a:pPr>
            <a:r>
              <a:rPr lang="de-CH" sz="2000" dirty="0" smtClean="0"/>
              <a:t>Man kann es verhindern, wenn die Information auf den Plänen vermerkt ist. </a:t>
            </a:r>
          </a:p>
        </p:txBody>
      </p:sp>
    </p:spTree>
    <p:extLst>
      <p:ext uri="{BB962C8B-B14F-4D97-AF65-F5344CB8AC3E}">
        <p14:creationId xmlns:p14="http://schemas.microsoft.com/office/powerpoint/2010/main" val="25260542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11. Beispiele</a:t>
            </a:r>
            <a:endParaRPr lang="de-CH" dirty="0"/>
          </a:p>
        </p:txBody>
      </p:sp>
      <p:sp>
        <p:nvSpPr>
          <p:cNvPr id="3" name="Inhaltsplatzhalter 2"/>
          <p:cNvSpPr>
            <a:spLocks noGrp="1"/>
          </p:cNvSpPr>
          <p:nvPr>
            <p:ph idx="1"/>
          </p:nvPr>
        </p:nvSpPr>
        <p:spPr/>
        <p:txBody>
          <a:bodyPr>
            <a:noAutofit/>
          </a:bodyPr>
          <a:lstStyle/>
          <a:p>
            <a:pPr marL="0" indent="0">
              <a:buNone/>
            </a:pPr>
            <a:r>
              <a:rPr lang="de-CH" sz="2000" b="1" u="sng" dirty="0"/>
              <a:t>Baugrubensicherungen, </a:t>
            </a:r>
            <a:r>
              <a:rPr lang="de-CH" sz="2000" b="1" u="sng" dirty="0" err="1"/>
              <a:t>Grabenspriessungen</a:t>
            </a:r>
            <a:r>
              <a:rPr lang="de-CH" sz="2000" b="1" u="sng" dirty="0"/>
              <a:t>: </a:t>
            </a:r>
            <a:br>
              <a:rPr lang="de-CH" sz="2000" b="1" u="sng" dirty="0"/>
            </a:br>
            <a:r>
              <a:rPr lang="de-CH" sz="2000" dirty="0"/>
              <a:t>Ingenieurbüro plant einen Leitungsbau. Projektübergabe an Auftraggeber, welcher die Bauleitung selbst übernimmt. </a:t>
            </a:r>
            <a:endParaRPr lang="de-CH" sz="2000" dirty="0" smtClean="0"/>
          </a:p>
          <a:p>
            <a:pPr marL="0" indent="0">
              <a:buNone/>
            </a:pPr>
            <a:r>
              <a:rPr lang="de-CH" sz="2000" dirty="0" smtClean="0"/>
              <a:t>Im </a:t>
            </a:r>
            <a:r>
              <a:rPr lang="de-CH" sz="2000" dirty="0"/>
              <a:t>Laufe der Grabarbeiten wird der Bauverwalter der Gemeinde mit der Frage konfrontiert, ob der Baumeister die Baugrubensicherung wirklich machen muss. "Letztes Mal" ging es auch ohne. Der Bauverwalter stimmt, aufgrund des Kostendruckes, den auch er verspürt, zu. </a:t>
            </a:r>
          </a:p>
          <a:p>
            <a:pPr marL="0" indent="0">
              <a:buNone/>
            </a:pPr>
            <a:r>
              <a:rPr lang="de-CH" sz="2000" dirty="0"/>
              <a:t>Am nächsten Tag kommt der </a:t>
            </a:r>
            <a:r>
              <a:rPr lang="de-CH" sz="2000" dirty="0" smtClean="0"/>
              <a:t>Projektverfasser zufällig auf </a:t>
            </a:r>
            <a:r>
              <a:rPr lang="de-CH" sz="2000" dirty="0"/>
              <a:t>Platz und stellt das Fehlen der Sicherung fest. Der Projektverfasser "reklamiert</a:t>
            </a:r>
            <a:r>
              <a:rPr lang="de-CH" sz="2000" dirty="0" smtClean="0"/>
              <a:t>". Der </a:t>
            </a:r>
            <a:r>
              <a:rPr lang="de-CH" sz="2000" dirty="0"/>
              <a:t>Bauverwalter kommt dazu, es wird besprochen, der Projektverfasser setzt sich durch. Der Baumeister stellt Regierechnung, da er zusätzlichen Aufwand für die nachträgliche </a:t>
            </a:r>
            <a:r>
              <a:rPr lang="de-CH" sz="2000" dirty="0" err="1"/>
              <a:t>Spriessung</a:t>
            </a:r>
            <a:r>
              <a:rPr lang="de-CH" sz="2000" dirty="0"/>
              <a:t> hatte. </a:t>
            </a:r>
            <a:endParaRPr lang="de-CH" sz="2000" dirty="0" smtClean="0"/>
          </a:p>
          <a:p>
            <a:pPr marL="0" indent="0">
              <a:buNone/>
            </a:pPr>
            <a:r>
              <a:rPr lang="de-CH" sz="2000" dirty="0" smtClean="0"/>
              <a:t>Rechnung aus Sicht des Projektverfassers nicht berechtigt, da in den Plänen vermerkt und Graben höher als 1.5m. </a:t>
            </a:r>
            <a:endParaRPr lang="de-CH" sz="2000" dirty="0"/>
          </a:p>
        </p:txBody>
      </p:sp>
    </p:spTree>
    <p:extLst>
      <p:ext uri="{BB962C8B-B14F-4D97-AF65-F5344CB8AC3E}">
        <p14:creationId xmlns:p14="http://schemas.microsoft.com/office/powerpoint/2010/main" val="353588243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11. Beispiele</a:t>
            </a:r>
            <a:endParaRPr lang="de-CH" dirty="0"/>
          </a:p>
        </p:txBody>
      </p:sp>
      <p:sp>
        <p:nvSpPr>
          <p:cNvPr id="3" name="Inhaltsplatzhalter 2"/>
          <p:cNvSpPr>
            <a:spLocks noGrp="1"/>
          </p:cNvSpPr>
          <p:nvPr>
            <p:ph idx="1"/>
          </p:nvPr>
        </p:nvSpPr>
        <p:spPr/>
        <p:txBody>
          <a:bodyPr>
            <a:noAutofit/>
          </a:bodyPr>
          <a:lstStyle/>
          <a:p>
            <a:pPr marL="0" lvl="0" indent="0">
              <a:buNone/>
            </a:pPr>
            <a:r>
              <a:rPr lang="de-CH" sz="2000" b="1" u="sng" dirty="0"/>
              <a:t>Schliessen von Aussparungen bei </a:t>
            </a:r>
            <a:r>
              <a:rPr lang="de-CH" sz="2000" b="1" u="sng" dirty="0" smtClean="0"/>
              <a:t>Verrohrungen. </a:t>
            </a:r>
            <a:r>
              <a:rPr lang="de-CH" sz="2000" dirty="0"/>
              <a:t/>
            </a:r>
            <a:br>
              <a:rPr lang="de-CH" sz="2000" dirty="0"/>
            </a:br>
            <a:r>
              <a:rPr lang="de-CH" sz="2000" dirty="0" smtClean="0"/>
              <a:t>Der Auftraggeber führt die örtliche Bauleitung selbst aus. </a:t>
            </a:r>
          </a:p>
          <a:p>
            <a:pPr marL="0" lvl="0" indent="0">
              <a:buNone/>
            </a:pPr>
            <a:r>
              <a:rPr lang="de-CH" sz="2000" dirty="0" smtClean="0"/>
              <a:t>Der </a:t>
            </a:r>
            <a:r>
              <a:rPr lang="de-CH" sz="2000" dirty="0"/>
              <a:t>Brunnenmeister gibt das Zugiessen der Aussparungen frei. </a:t>
            </a:r>
            <a:r>
              <a:rPr lang="de-CH" sz="2000" dirty="0" smtClean="0"/>
              <a:t>Die Chromstahlverrohrung ist einwandfrei montiert, alles </a:t>
            </a:r>
            <a:r>
              <a:rPr lang="de-CH" sz="2000" dirty="0" err="1" smtClean="0"/>
              <a:t>i.O</a:t>
            </a:r>
            <a:r>
              <a:rPr lang="de-CH" sz="2000" dirty="0" smtClean="0"/>
              <a:t>. </a:t>
            </a:r>
          </a:p>
          <a:p>
            <a:pPr marL="0" lvl="0" indent="0">
              <a:buNone/>
            </a:pPr>
            <a:r>
              <a:rPr lang="de-CH" sz="2000" dirty="0" smtClean="0"/>
              <a:t>Der </a:t>
            </a:r>
            <a:r>
              <a:rPr lang="de-CH" sz="2000" dirty="0"/>
              <a:t>Baumeister macht es fachmännisch und die Aussparung ist korrekt verschlossen. </a:t>
            </a:r>
            <a:endParaRPr lang="de-CH" sz="2000" dirty="0" smtClean="0"/>
          </a:p>
          <a:p>
            <a:pPr marL="0" lvl="0" indent="0">
              <a:buNone/>
            </a:pPr>
            <a:r>
              <a:rPr lang="de-CH" sz="2000" dirty="0" smtClean="0"/>
              <a:t>Der Projektverfasser wollte </a:t>
            </a:r>
            <a:r>
              <a:rPr lang="de-CH" sz="2000" dirty="0"/>
              <a:t>die Aussparung aber noch für den Pumpbetonschlauch für die Pumpensockel offen lassen. Nun geht das mit dem Pumpbeton nicht und der Unternehmer stellt eine Zusatzrechnung. </a:t>
            </a:r>
            <a:endParaRPr lang="de-CH" sz="2000" dirty="0" smtClean="0"/>
          </a:p>
          <a:p>
            <a:pPr marL="0" lvl="0" indent="0">
              <a:buNone/>
            </a:pPr>
            <a:r>
              <a:rPr lang="de-CH" sz="2000" dirty="0" smtClean="0"/>
              <a:t>Im Leistungsverzeichnis war dieser Ablauf so vorgesehen. Davon hat an der Startsitzung / Projektübergabe aber niemand gesprochen. </a:t>
            </a:r>
            <a:r>
              <a:rPr lang="de-CH" dirty="0"/>
              <a:t/>
            </a:r>
            <a:br>
              <a:rPr lang="de-CH" dirty="0"/>
            </a:br>
            <a:endParaRPr lang="de-CH" dirty="0"/>
          </a:p>
          <a:p>
            <a:endParaRPr lang="de-CH" dirty="0"/>
          </a:p>
        </p:txBody>
      </p:sp>
    </p:spTree>
    <p:extLst>
      <p:ext uri="{BB962C8B-B14F-4D97-AF65-F5344CB8AC3E}">
        <p14:creationId xmlns:p14="http://schemas.microsoft.com/office/powerpoint/2010/main" val="29065641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11. Beispiele</a:t>
            </a:r>
            <a:endParaRPr lang="de-CH" dirty="0"/>
          </a:p>
        </p:txBody>
      </p:sp>
      <p:sp>
        <p:nvSpPr>
          <p:cNvPr id="3" name="Inhaltsplatzhalter 2"/>
          <p:cNvSpPr>
            <a:spLocks noGrp="1"/>
          </p:cNvSpPr>
          <p:nvPr>
            <p:ph idx="1"/>
          </p:nvPr>
        </p:nvSpPr>
        <p:spPr/>
        <p:txBody>
          <a:bodyPr>
            <a:noAutofit/>
          </a:bodyPr>
          <a:lstStyle/>
          <a:p>
            <a:pPr marL="0" lvl="0" indent="0">
              <a:buNone/>
            </a:pPr>
            <a:r>
              <a:rPr lang="de-CH" sz="2000" b="1" u="sng" dirty="0"/>
              <a:t>Flanschübergang </a:t>
            </a:r>
            <a:r>
              <a:rPr lang="de-CH" sz="2000" b="1" u="sng" dirty="0" err="1"/>
              <a:t>Reservoirableitung</a:t>
            </a:r>
            <a:r>
              <a:rPr lang="de-CH" sz="2000" b="1" u="sng" dirty="0"/>
              <a:t>: </a:t>
            </a:r>
            <a:endParaRPr lang="de-CH" sz="2000" b="1" u="sng" dirty="0" smtClean="0"/>
          </a:p>
          <a:p>
            <a:pPr marL="0" lvl="0" indent="0">
              <a:buNone/>
            </a:pPr>
            <a:r>
              <a:rPr lang="de-CH" sz="2000" dirty="0" smtClean="0"/>
              <a:t>Zuständigkeiten: </a:t>
            </a:r>
            <a:br>
              <a:rPr lang="de-CH" sz="2000" dirty="0" smtClean="0"/>
            </a:br>
            <a:r>
              <a:rPr lang="de-CH" sz="2000" dirty="0" smtClean="0"/>
              <a:t>Bauleiter </a:t>
            </a:r>
            <a:r>
              <a:rPr lang="de-CH" sz="2000" dirty="0"/>
              <a:t>1 (z.B. Brunnenmeister) für Gussleitung, </a:t>
            </a:r>
            <a:r>
              <a:rPr lang="de-CH" sz="2000" dirty="0" smtClean="0"/>
              <a:t/>
            </a:r>
            <a:br>
              <a:rPr lang="de-CH" sz="2000" dirty="0" smtClean="0"/>
            </a:br>
            <a:r>
              <a:rPr lang="de-CH" sz="2000" dirty="0" smtClean="0"/>
              <a:t>Bauleiter </a:t>
            </a:r>
            <a:r>
              <a:rPr lang="de-CH" sz="2000" dirty="0"/>
              <a:t>2 (Ingenieurbüro) für Bauwerk inkl. Chromstahlleitung. </a:t>
            </a:r>
            <a:endParaRPr lang="de-CH" dirty="0"/>
          </a:p>
          <a:p>
            <a:pPr marL="0" lvl="0" indent="0">
              <a:buNone/>
            </a:pPr>
            <a:endParaRPr lang="de-CH" sz="2000" dirty="0" smtClean="0"/>
          </a:p>
          <a:p>
            <a:pPr marL="0" lvl="0" indent="0">
              <a:buNone/>
            </a:pPr>
            <a:endParaRPr lang="de-CH" sz="2000" dirty="0" smtClean="0"/>
          </a:p>
        </p:txBody>
      </p:sp>
      <p:pic>
        <p:nvPicPr>
          <p:cNvPr id="4" name="Grafi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3400" y="3048000"/>
            <a:ext cx="3860800" cy="2895600"/>
          </a:xfrm>
          <a:prstGeom prst="rect">
            <a:avLst/>
          </a:prstGeom>
        </p:spPr>
      </p:pic>
    </p:spTree>
    <p:extLst>
      <p:ext uri="{BB962C8B-B14F-4D97-AF65-F5344CB8AC3E}">
        <p14:creationId xmlns:p14="http://schemas.microsoft.com/office/powerpoint/2010/main" val="111852767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11. Beispiele</a:t>
            </a:r>
            <a:endParaRPr lang="de-CH" dirty="0"/>
          </a:p>
        </p:txBody>
      </p:sp>
      <p:sp>
        <p:nvSpPr>
          <p:cNvPr id="3" name="Inhaltsplatzhalter 2"/>
          <p:cNvSpPr>
            <a:spLocks noGrp="1"/>
          </p:cNvSpPr>
          <p:nvPr>
            <p:ph idx="1"/>
          </p:nvPr>
        </p:nvSpPr>
        <p:spPr/>
        <p:txBody>
          <a:bodyPr>
            <a:noAutofit/>
          </a:bodyPr>
          <a:lstStyle/>
          <a:p>
            <a:pPr marL="0" lvl="0" indent="0">
              <a:buNone/>
            </a:pPr>
            <a:r>
              <a:rPr lang="de-CH" sz="2000" b="1" u="sng" dirty="0"/>
              <a:t>Druckleitung </a:t>
            </a:r>
            <a:r>
              <a:rPr lang="de-CH" sz="2000" b="1" u="sng" dirty="0" smtClean="0"/>
              <a:t>KWKW: </a:t>
            </a:r>
            <a:endParaRPr lang="de-CH" sz="2000" dirty="0" smtClean="0"/>
          </a:p>
          <a:p>
            <a:pPr marL="0" indent="0">
              <a:buNone/>
            </a:pPr>
            <a:r>
              <a:rPr lang="de-CH" sz="2000" dirty="0" smtClean="0"/>
              <a:t>Füllen </a:t>
            </a:r>
            <a:r>
              <a:rPr lang="de-CH" sz="2000" dirty="0"/>
              <a:t>der Leitung bis zu einer bestimmten Druckhöhe. </a:t>
            </a:r>
            <a:r>
              <a:rPr lang="de-CH" sz="2000" smtClean="0"/>
              <a:t>Auftraggeber </a:t>
            </a:r>
            <a:r>
              <a:rPr lang="de-CH" sz="2000" dirty="0"/>
              <a:t>wollte </a:t>
            </a:r>
            <a:r>
              <a:rPr lang="de-CH" sz="2000" dirty="0" smtClean="0"/>
              <a:t>etwas </a:t>
            </a:r>
            <a:r>
              <a:rPr lang="de-CH" sz="2000" dirty="0"/>
              <a:t>testen. Dieser Zwischenzustand war nicht vorgesehen, es war sozusagen kurzfristiges Neuland. </a:t>
            </a:r>
          </a:p>
          <a:p>
            <a:pPr marL="0" lvl="0" indent="0">
              <a:buNone/>
            </a:pPr>
            <a:r>
              <a:rPr lang="de-CH" sz="2000" dirty="0" smtClean="0"/>
              <a:t>Teilprojektleiter des Projektverfassers/Ingenieurbüro </a:t>
            </a:r>
            <a:r>
              <a:rPr lang="de-CH" sz="2000" dirty="0"/>
              <a:t>war </a:t>
            </a:r>
            <a:r>
              <a:rPr lang="de-CH" sz="2000" dirty="0" smtClean="0"/>
              <a:t>anwesend, ist aber nicht eingeschritten. </a:t>
            </a:r>
          </a:p>
          <a:p>
            <a:pPr marL="0" lvl="0" indent="0">
              <a:buNone/>
            </a:pPr>
            <a:r>
              <a:rPr lang="de-CH" sz="2000" dirty="0" smtClean="0"/>
              <a:t>Gegen </a:t>
            </a:r>
            <a:r>
              <a:rPr lang="de-CH" sz="2000" dirty="0"/>
              <a:t>Ende des Füllvorgangs </a:t>
            </a:r>
            <a:r>
              <a:rPr lang="de-CH" sz="2000" dirty="0" smtClean="0"/>
              <a:t>haben sich die Rohre leicht </a:t>
            </a:r>
            <a:r>
              <a:rPr lang="de-CH" sz="2000" dirty="0"/>
              <a:t>verschoben. </a:t>
            </a:r>
            <a:endParaRPr lang="de-CH" sz="2000" dirty="0" smtClean="0"/>
          </a:p>
          <a:p>
            <a:pPr marL="0" lvl="0" indent="0">
              <a:buNone/>
            </a:pPr>
            <a:r>
              <a:rPr lang="de-CH" sz="2000" dirty="0" smtClean="0"/>
              <a:t>Ergebnis</a:t>
            </a:r>
            <a:r>
              <a:rPr lang="de-CH" sz="2000" dirty="0"/>
              <a:t>: Rückbau aussen Guss und teilweise innen Chromstahl. </a:t>
            </a:r>
            <a:endParaRPr lang="de-CH" sz="2000" dirty="0" smtClean="0"/>
          </a:p>
          <a:p>
            <a:pPr marL="0" lvl="0" indent="0">
              <a:buNone/>
            </a:pPr>
            <a:r>
              <a:rPr lang="de-CH" sz="2000" dirty="0" smtClean="0"/>
              <a:t>Versicherung </a:t>
            </a:r>
            <a:r>
              <a:rPr lang="de-CH" sz="2000" dirty="0"/>
              <a:t>Bauherr </a:t>
            </a:r>
            <a:r>
              <a:rPr lang="de-CH" sz="2000" dirty="0" smtClean="0"/>
              <a:t>wurde aufgeboten. </a:t>
            </a:r>
          </a:p>
          <a:p>
            <a:pPr marL="0" lvl="0" indent="0">
              <a:buNone/>
            </a:pPr>
            <a:r>
              <a:rPr lang="de-CH" sz="2000" dirty="0" smtClean="0"/>
              <a:t>Ingenieurbüro hat einen Teil des Schadens </a:t>
            </a:r>
            <a:r>
              <a:rPr lang="de-CH" sz="2000" dirty="0"/>
              <a:t>übernommen</a:t>
            </a:r>
            <a:r>
              <a:rPr lang="de-CH" sz="2000" dirty="0" smtClean="0"/>
              <a:t>.</a:t>
            </a:r>
          </a:p>
          <a:p>
            <a:pPr marL="0" lvl="0" indent="0">
              <a:buNone/>
            </a:pPr>
            <a:r>
              <a:rPr lang="de-CH" sz="2000" dirty="0" smtClean="0"/>
              <a:t>Ohne Anwesenheit des Teilprojektleiters wären alle Kosten durch den Auftraggeber zu bezahlen gewesen. </a:t>
            </a:r>
            <a:endParaRPr lang="de-CH" dirty="0"/>
          </a:p>
        </p:txBody>
      </p:sp>
    </p:spTree>
    <p:extLst>
      <p:ext uri="{BB962C8B-B14F-4D97-AF65-F5344CB8AC3E}">
        <p14:creationId xmlns:p14="http://schemas.microsoft.com/office/powerpoint/2010/main" val="8696779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12. Zusammenfassung</a:t>
            </a:r>
            <a:endParaRPr lang="de-CH" dirty="0"/>
          </a:p>
        </p:txBody>
      </p:sp>
      <p:sp>
        <p:nvSpPr>
          <p:cNvPr id="3" name="Inhaltsplatzhalter 2"/>
          <p:cNvSpPr>
            <a:spLocks noGrp="1"/>
          </p:cNvSpPr>
          <p:nvPr>
            <p:ph idx="1"/>
          </p:nvPr>
        </p:nvSpPr>
        <p:spPr/>
        <p:txBody>
          <a:bodyPr>
            <a:noAutofit/>
          </a:bodyPr>
          <a:lstStyle/>
          <a:p>
            <a:pPr marL="457200" lvl="0" indent="-457200">
              <a:buFont typeface="+mj-lt"/>
              <a:buAutoNum type="arabicParenR"/>
            </a:pPr>
            <a:r>
              <a:rPr lang="de-CH" sz="2000" dirty="0"/>
              <a:t>Die Vorgaben, Vorstellungen </a:t>
            </a:r>
            <a:r>
              <a:rPr lang="de-CH" sz="2000" dirty="0" smtClean="0"/>
              <a:t>des Auftraggebers sind </a:t>
            </a:r>
            <a:r>
              <a:rPr lang="de-CH" sz="2000" dirty="0"/>
              <a:t>bekannt</a:t>
            </a:r>
          </a:p>
          <a:p>
            <a:pPr marL="457200" lvl="0" indent="-457200">
              <a:buFont typeface="+mj-lt"/>
              <a:buAutoNum type="arabicParenR"/>
            </a:pPr>
            <a:r>
              <a:rPr lang="de-CH" sz="2000" dirty="0" smtClean="0"/>
              <a:t>Der Auftraggeber </a:t>
            </a:r>
            <a:r>
              <a:rPr lang="de-CH" sz="2000" dirty="0"/>
              <a:t>weiss, was </a:t>
            </a:r>
            <a:r>
              <a:rPr lang="de-CH" sz="2000" dirty="0" smtClean="0"/>
              <a:t>er </a:t>
            </a:r>
            <a:r>
              <a:rPr lang="de-CH" sz="2000" dirty="0"/>
              <a:t>will, aber auch was </a:t>
            </a:r>
            <a:r>
              <a:rPr lang="de-CH" sz="2000" dirty="0" smtClean="0"/>
              <a:t>er </a:t>
            </a:r>
            <a:r>
              <a:rPr lang="de-CH" sz="2000" dirty="0"/>
              <a:t>nicht will</a:t>
            </a:r>
          </a:p>
          <a:p>
            <a:pPr marL="457200" indent="-457200">
              <a:buFont typeface="+mj-lt"/>
              <a:buAutoNum type="arabicParenR"/>
            </a:pPr>
            <a:r>
              <a:rPr lang="de-CH" sz="2000" dirty="0" smtClean="0"/>
              <a:t>Die Projekte sind detailliert zu erarbeiten </a:t>
            </a:r>
          </a:p>
          <a:p>
            <a:pPr marL="457200" lvl="0" indent="-457200">
              <a:buFont typeface="+mj-lt"/>
              <a:buAutoNum type="arabicParenR"/>
            </a:pPr>
            <a:r>
              <a:rPr lang="de-CH" sz="2000" dirty="0"/>
              <a:t>Lösungen auf der Baustelle muss für Unvorhergesehenes reserviert </a:t>
            </a:r>
            <a:r>
              <a:rPr lang="de-CH" sz="2000" dirty="0" smtClean="0"/>
              <a:t>bleiben </a:t>
            </a:r>
          </a:p>
          <a:p>
            <a:pPr marL="457200" lvl="0" indent="-457200">
              <a:buFont typeface="+mj-lt"/>
              <a:buAutoNum type="arabicParenR" startAt="7"/>
            </a:pPr>
            <a:r>
              <a:rPr lang="de-CH" sz="2000" dirty="0"/>
              <a:t>Eine Bauleitung durch den Auftraggeber macht dann Sinn, wenn neben der fachlichen Qualifikation auch die  Kapazitäten vorhanden </a:t>
            </a:r>
            <a:r>
              <a:rPr lang="de-CH" sz="2000" dirty="0" smtClean="0"/>
              <a:t>sind </a:t>
            </a:r>
          </a:p>
          <a:p>
            <a:pPr marL="457200" lvl="0" indent="-457200">
              <a:buFont typeface="+mj-lt"/>
              <a:buAutoNum type="arabicParenR" startAt="7"/>
            </a:pPr>
            <a:r>
              <a:rPr lang="de-CH" sz="2000" dirty="0" smtClean="0"/>
              <a:t>Bauleitungen aufzuteilen ergeben Schnittstellen. Schnittstellen sind Fehlerquellen</a:t>
            </a:r>
            <a:endParaRPr lang="de-CH" sz="2000" dirty="0"/>
          </a:p>
          <a:p>
            <a:pPr marL="457200" lvl="0" indent="-457200">
              <a:buFont typeface="+mj-lt"/>
              <a:buAutoNum type="arabicParenR" startAt="7"/>
            </a:pPr>
            <a:r>
              <a:rPr lang="de-CH" sz="2000" dirty="0"/>
              <a:t>Der Projektverfasser ist auch ohne ein Bauleitungsmandat für </a:t>
            </a:r>
            <a:r>
              <a:rPr lang="de-CH" sz="2000" dirty="0" smtClean="0"/>
              <a:t>seine Projektierungsarbeit verantwortlich </a:t>
            </a:r>
            <a:endParaRPr lang="de-CH" sz="2000" dirty="0"/>
          </a:p>
          <a:p>
            <a:pPr marL="457200" lvl="0" indent="-457200">
              <a:buFont typeface="+mj-lt"/>
              <a:buAutoNum type="arabicParenR" startAt="7"/>
            </a:pPr>
            <a:r>
              <a:rPr lang="de-CH" sz="2000" dirty="0"/>
              <a:t>Eine gute </a:t>
            </a:r>
            <a:r>
              <a:rPr lang="de-CH" sz="2000" dirty="0" smtClean="0"/>
              <a:t>und offene Kommunikation </a:t>
            </a:r>
            <a:r>
              <a:rPr lang="de-CH" sz="2000" dirty="0"/>
              <a:t>ist unerlässlich. </a:t>
            </a:r>
          </a:p>
        </p:txBody>
      </p:sp>
    </p:spTree>
    <p:extLst>
      <p:ext uri="{BB962C8B-B14F-4D97-AF65-F5344CB8AC3E}">
        <p14:creationId xmlns:p14="http://schemas.microsoft.com/office/powerpoint/2010/main" val="31536401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12. Zusammenfassung</a:t>
            </a:r>
            <a:endParaRPr lang="de-CH" dirty="0"/>
          </a:p>
        </p:txBody>
      </p:sp>
      <p:sp>
        <p:nvSpPr>
          <p:cNvPr id="3" name="Inhaltsplatzhalter 2"/>
          <p:cNvSpPr>
            <a:spLocks noGrp="1"/>
          </p:cNvSpPr>
          <p:nvPr>
            <p:ph idx="1"/>
          </p:nvPr>
        </p:nvSpPr>
        <p:spPr/>
        <p:txBody>
          <a:bodyPr>
            <a:noAutofit/>
          </a:bodyPr>
          <a:lstStyle/>
          <a:p>
            <a:pPr marL="0" lvl="0" indent="0" algn="ctr">
              <a:buNone/>
            </a:pPr>
            <a:r>
              <a:rPr lang="de-CH" b="1" dirty="0" smtClean="0"/>
              <a:t>Wer Aufgaben übernimmt, </a:t>
            </a:r>
          </a:p>
          <a:p>
            <a:pPr marL="0" lvl="0" indent="0" algn="ctr">
              <a:buNone/>
            </a:pPr>
            <a:r>
              <a:rPr lang="de-CH" b="1" dirty="0" smtClean="0"/>
              <a:t>übernimmt auch Verantwortung</a:t>
            </a:r>
            <a:r>
              <a:rPr lang="de-CH" dirty="0" smtClean="0"/>
              <a:t> !</a:t>
            </a:r>
          </a:p>
          <a:p>
            <a:pPr marL="0" lvl="0" indent="0" algn="ctr">
              <a:buNone/>
            </a:pPr>
            <a:endParaRPr lang="de-CH" dirty="0" smtClean="0"/>
          </a:p>
          <a:p>
            <a:pPr marL="0" lvl="0" indent="0" algn="ctr">
              <a:buNone/>
            </a:pPr>
            <a:r>
              <a:rPr lang="de-CH" b="1" dirty="0"/>
              <a:t>Wer </a:t>
            </a:r>
            <a:r>
              <a:rPr lang="de-CH" b="1" dirty="0" smtClean="0"/>
              <a:t>Verantwortung </a:t>
            </a:r>
            <a:r>
              <a:rPr lang="de-CH" b="1" dirty="0"/>
              <a:t>übernimmt, </a:t>
            </a:r>
          </a:p>
          <a:p>
            <a:pPr marL="0" lvl="0" indent="0" algn="ctr">
              <a:buNone/>
            </a:pPr>
            <a:r>
              <a:rPr lang="de-CH" b="1" dirty="0"/>
              <a:t>d</a:t>
            </a:r>
            <a:r>
              <a:rPr lang="de-CH" b="1" dirty="0" smtClean="0"/>
              <a:t>arf das Lob ernten, </a:t>
            </a:r>
          </a:p>
          <a:p>
            <a:pPr marL="0" lvl="0" indent="0" algn="ctr">
              <a:buNone/>
            </a:pPr>
            <a:r>
              <a:rPr lang="de-CH" b="1" dirty="0" smtClean="0"/>
              <a:t>muss aber auch für Fehler </a:t>
            </a:r>
          </a:p>
          <a:p>
            <a:pPr marL="0" lvl="0" indent="0" algn="ctr">
              <a:buNone/>
            </a:pPr>
            <a:r>
              <a:rPr lang="de-CH" b="1" dirty="0" smtClean="0"/>
              <a:t>und dessen Konsequenzen geradestehen !</a:t>
            </a:r>
            <a:r>
              <a:rPr lang="de-CH" dirty="0" smtClean="0"/>
              <a:t/>
            </a:r>
            <a:br>
              <a:rPr lang="de-CH" dirty="0" smtClean="0"/>
            </a:br>
            <a:endParaRPr lang="de-CH" sz="2000" b="1" dirty="0"/>
          </a:p>
        </p:txBody>
      </p:sp>
    </p:spTree>
    <p:extLst>
      <p:ext uri="{BB962C8B-B14F-4D97-AF65-F5344CB8AC3E}">
        <p14:creationId xmlns:p14="http://schemas.microsoft.com/office/powerpoint/2010/main" val="34607546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1</a:t>
            </a:r>
            <a:r>
              <a:rPr lang="de-CH" dirty="0" smtClean="0"/>
              <a:t>. Definitionen gemäss SIA 103</a:t>
            </a:r>
            <a:endParaRPr lang="de-CH" dirty="0"/>
          </a:p>
        </p:txBody>
      </p:sp>
      <p:graphicFrame>
        <p:nvGraphicFramePr>
          <p:cNvPr id="6" name="Inhaltsplatzhalter 5"/>
          <p:cNvGraphicFramePr>
            <a:graphicFrameLocks noGrp="1"/>
          </p:cNvGraphicFramePr>
          <p:nvPr>
            <p:ph idx="1"/>
            <p:extLst>
              <p:ext uri="{D42A27DB-BD31-4B8C-83A1-F6EECF244321}">
                <p14:modId xmlns:p14="http://schemas.microsoft.com/office/powerpoint/2010/main" val="3350012759"/>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4289608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CH" dirty="0"/>
          </a:p>
        </p:txBody>
      </p:sp>
      <p:sp>
        <p:nvSpPr>
          <p:cNvPr id="3" name="Inhaltsplatzhalter 2"/>
          <p:cNvSpPr>
            <a:spLocks noGrp="1"/>
          </p:cNvSpPr>
          <p:nvPr>
            <p:ph idx="1"/>
          </p:nvPr>
        </p:nvSpPr>
        <p:spPr/>
        <p:txBody>
          <a:bodyPr anchor="ctr">
            <a:normAutofit/>
          </a:bodyPr>
          <a:lstStyle/>
          <a:p>
            <a:pPr marL="0" lvl="0" indent="0" algn="ctr">
              <a:buNone/>
            </a:pPr>
            <a:r>
              <a:rPr lang="de-CH" sz="6000" dirty="0" smtClean="0"/>
              <a:t>Besten Dank</a:t>
            </a:r>
            <a:endParaRPr lang="de-CH" sz="6000" dirty="0"/>
          </a:p>
          <a:p>
            <a:endParaRPr lang="de-CH" dirty="0"/>
          </a:p>
        </p:txBody>
      </p:sp>
    </p:spTree>
    <p:extLst>
      <p:ext uri="{BB962C8B-B14F-4D97-AF65-F5344CB8AC3E}">
        <p14:creationId xmlns:p14="http://schemas.microsoft.com/office/powerpoint/2010/main" val="7702292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2</a:t>
            </a:r>
            <a:r>
              <a:rPr lang="de-CH" dirty="0" smtClean="0"/>
              <a:t>. Ingenieurvertrag </a:t>
            </a:r>
            <a:endParaRPr lang="de-CH" dirty="0"/>
          </a:p>
        </p:txBody>
      </p:sp>
      <p:sp>
        <p:nvSpPr>
          <p:cNvPr id="3" name="Inhaltsplatzhalter 2"/>
          <p:cNvSpPr>
            <a:spLocks noGrp="1"/>
          </p:cNvSpPr>
          <p:nvPr>
            <p:ph idx="1"/>
          </p:nvPr>
        </p:nvSpPr>
        <p:spPr/>
        <p:txBody>
          <a:bodyPr>
            <a:noAutofit/>
          </a:bodyPr>
          <a:lstStyle/>
          <a:p>
            <a:pPr marL="514350" lvl="0" indent="-514350">
              <a:buFont typeface="+mj-lt"/>
              <a:buAutoNum type="arabicParenR"/>
            </a:pPr>
            <a:r>
              <a:rPr lang="de-CH" sz="2000" dirty="0" smtClean="0"/>
              <a:t>Ingenieurofferte definiert Leistungsumfang</a:t>
            </a:r>
            <a:br>
              <a:rPr lang="de-CH" sz="2000" dirty="0" smtClean="0"/>
            </a:br>
            <a:endParaRPr lang="de-CH" sz="2000" dirty="0" smtClean="0"/>
          </a:p>
          <a:p>
            <a:pPr marL="514350" lvl="0" indent="-514350">
              <a:buFont typeface="+mj-lt"/>
              <a:buAutoNum type="arabicParenR"/>
            </a:pPr>
            <a:r>
              <a:rPr lang="de-CH" sz="2000" dirty="0" smtClean="0"/>
              <a:t>Ein </a:t>
            </a:r>
            <a:r>
              <a:rPr lang="de-CH" sz="2000" dirty="0"/>
              <a:t>Auftrag kann mündlich oder schriftlich </a:t>
            </a:r>
            <a:r>
              <a:rPr lang="de-CH" sz="2000" dirty="0" smtClean="0"/>
              <a:t>erfolgen </a:t>
            </a:r>
            <a:br>
              <a:rPr lang="de-CH" sz="2000" dirty="0" smtClean="0"/>
            </a:br>
            <a:endParaRPr lang="de-CH" sz="2000" dirty="0" smtClean="0"/>
          </a:p>
          <a:p>
            <a:pPr marL="514350" lvl="0" indent="-514350">
              <a:buFont typeface="+mj-lt"/>
              <a:buAutoNum type="arabicParenR"/>
            </a:pPr>
            <a:r>
              <a:rPr lang="de-CH" sz="2000" dirty="0" smtClean="0"/>
              <a:t>Ingenieurvertrag </a:t>
            </a:r>
            <a:r>
              <a:rPr lang="de-CH" sz="2000" dirty="0"/>
              <a:t>nach </a:t>
            </a:r>
            <a:r>
              <a:rPr lang="de-CH" sz="2000" dirty="0" smtClean="0"/>
              <a:t>SIA </a:t>
            </a:r>
            <a:br>
              <a:rPr lang="de-CH" sz="2000" dirty="0" smtClean="0"/>
            </a:br>
            <a:endParaRPr lang="de-CH" sz="2000" dirty="0" smtClean="0"/>
          </a:p>
          <a:p>
            <a:pPr marL="514350" lvl="0" indent="-514350">
              <a:buFont typeface="+mj-lt"/>
              <a:buAutoNum type="arabicParenR"/>
            </a:pPr>
            <a:r>
              <a:rPr lang="de-CH" sz="2000" dirty="0"/>
              <a:t>Vertragsänderungen sollten festgehalten werden </a:t>
            </a:r>
            <a:endParaRPr lang="de-CH" sz="2000" dirty="0" smtClean="0"/>
          </a:p>
        </p:txBody>
      </p:sp>
    </p:spTree>
    <p:extLst>
      <p:ext uri="{BB962C8B-B14F-4D97-AF65-F5344CB8AC3E}">
        <p14:creationId xmlns:p14="http://schemas.microsoft.com/office/powerpoint/2010/main" val="40274946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3</a:t>
            </a:r>
            <a:r>
              <a:rPr lang="de-CH" dirty="0" smtClean="0"/>
              <a:t>. Normen, Richtlinien</a:t>
            </a:r>
            <a:endParaRPr lang="de-CH" dirty="0"/>
          </a:p>
        </p:txBody>
      </p:sp>
      <p:sp>
        <p:nvSpPr>
          <p:cNvPr id="3" name="Inhaltsplatzhalter 2"/>
          <p:cNvSpPr>
            <a:spLocks noGrp="1"/>
          </p:cNvSpPr>
          <p:nvPr>
            <p:ph idx="1"/>
          </p:nvPr>
        </p:nvSpPr>
        <p:spPr/>
        <p:txBody>
          <a:bodyPr>
            <a:noAutofit/>
          </a:bodyPr>
          <a:lstStyle/>
          <a:p>
            <a:pPr marL="457200" lvl="0" indent="-457200">
              <a:buFont typeface="+mj-lt"/>
              <a:buAutoNum type="arabicParenR"/>
            </a:pPr>
            <a:r>
              <a:rPr lang="de-CH" sz="2000" dirty="0" smtClean="0"/>
              <a:t>SIA </a:t>
            </a:r>
            <a:r>
              <a:rPr lang="de-CH" sz="2000" dirty="0"/>
              <a:t>103, Ausgabe 2014, Ordnung für Leistungen und Honorar der Bauingenieurinnen und Bauingenieure</a:t>
            </a:r>
          </a:p>
          <a:p>
            <a:pPr marL="457200" lvl="0" indent="-457200">
              <a:buFont typeface="+mj-lt"/>
              <a:buAutoNum type="arabicParenR"/>
            </a:pPr>
            <a:r>
              <a:rPr lang="de-CH" sz="2000" dirty="0"/>
              <a:t>SIA 118, Allgemeine Bedingungen für Bauarbeiten</a:t>
            </a:r>
          </a:p>
          <a:p>
            <a:pPr marL="457200" lvl="0" indent="-457200">
              <a:buFont typeface="+mj-lt"/>
              <a:buAutoNum type="arabicParenR"/>
            </a:pPr>
            <a:r>
              <a:rPr lang="de-CH" sz="2000" dirty="0"/>
              <a:t>EKAS, Eidgenössische Koordinationsstelle für Arbeitsschutz</a:t>
            </a:r>
          </a:p>
          <a:p>
            <a:pPr marL="457200" lvl="0" indent="-457200">
              <a:buFont typeface="+mj-lt"/>
              <a:buAutoNum type="arabicParenR"/>
            </a:pPr>
            <a:r>
              <a:rPr lang="de-CH" sz="2000" dirty="0" smtClean="0"/>
              <a:t>SUVA-Richtlinien</a:t>
            </a:r>
          </a:p>
          <a:p>
            <a:pPr marL="457200" lvl="0" indent="-457200">
              <a:buFont typeface="+mj-lt"/>
              <a:buAutoNum type="arabicParenR"/>
            </a:pPr>
            <a:r>
              <a:rPr lang="de-CH" sz="2000" dirty="0" smtClean="0"/>
              <a:t>SVGW-Richtlinien</a:t>
            </a:r>
            <a:endParaRPr lang="de-CH" sz="2000" dirty="0"/>
          </a:p>
          <a:p>
            <a:pPr marL="457200" lvl="0" indent="-457200">
              <a:buFont typeface="+mj-lt"/>
              <a:buAutoNum type="arabicParenR"/>
            </a:pPr>
            <a:r>
              <a:rPr lang="de-CH" sz="2000" dirty="0"/>
              <a:t>Verordnung über die Sicherheit und den Gesundheitsschutz der Arbeitnehmerinnen und Arbeitnehmer bei Bauarbeiten </a:t>
            </a:r>
            <a:endParaRPr lang="de-CH" sz="2000" dirty="0" smtClean="0"/>
          </a:p>
          <a:p>
            <a:pPr marL="457200" lvl="0" indent="-457200">
              <a:buFont typeface="+mj-lt"/>
              <a:buAutoNum type="arabicParenR"/>
            </a:pPr>
            <a:r>
              <a:rPr lang="de-CH" sz="2000" dirty="0" smtClean="0"/>
              <a:t>Vorgaben </a:t>
            </a:r>
            <a:r>
              <a:rPr lang="de-CH" sz="2000" dirty="0"/>
              <a:t>aus der Baubewilligung heraus</a:t>
            </a:r>
          </a:p>
          <a:p>
            <a:pPr marL="457200" lvl="0" indent="-457200">
              <a:buFont typeface="+mj-lt"/>
              <a:buAutoNum type="arabicParenR"/>
            </a:pPr>
            <a:r>
              <a:rPr lang="de-CH" sz="2000" dirty="0"/>
              <a:t>Baugesetz der </a:t>
            </a:r>
            <a:r>
              <a:rPr lang="de-CH" sz="2000" dirty="0" smtClean="0"/>
              <a:t>Gemeinde/Stadt</a:t>
            </a:r>
            <a:endParaRPr lang="de-CH" sz="2000" dirty="0"/>
          </a:p>
          <a:p>
            <a:pPr marL="457200" lvl="0" indent="-457200">
              <a:buFont typeface="+mj-lt"/>
              <a:buAutoNum type="arabicParenR"/>
            </a:pPr>
            <a:r>
              <a:rPr lang="de-CH" sz="2000" dirty="0"/>
              <a:t>Gesetzgebung hinsichtlich </a:t>
            </a:r>
            <a:r>
              <a:rPr lang="de-CH" sz="2000" dirty="0" smtClean="0"/>
              <a:t>Umweltschutz</a:t>
            </a:r>
          </a:p>
          <a:p>
            <a:pPr marL="457200" lvl="0" indent="-457200">
              <a:buFont typeface="+mj-lt"/>
              <a:buAutoNum type="arabicParenR"/>
            </a:pPr>
            <a:r>
              <a:rPr lang="de-CH" sz="2000" dirty="0" smtClean="0"/>
              <a:t>weitere</a:t>
            </a:r>
          </a:p>
        </p:txBody>
      </p:sp>
    </p:spTree>
    <p:extLst>
      <p:ext uri="{BB962C8B-B14F-4D97-AF65-F5344CB8AC3E}">
        <p14:creationId xmlns:p14="http://schemas.microsoft.com/office/powerpoint/2010/main" val="34425050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4</a:t>
            </a:r>
            <a:r>
              <a:rPr lang="de-CH" dirty="0" smtClean="0"/>
              <a:t>. Von der Projektidee zur Realisierung</a:t>
            </a:r>
            <a:endParaRPr lang="de-CH" dirty="0"/>
          </a:p>
        </p:txBody>
      </p:sp>
      <p:sp>
        <p:nvSpPr>
          <p:cNvPr id="3" name="Inhaltsplatzhalter 2"/>
          <p:cNvSpPr>
            <a:spLocks noGrp="1"/>
          </p:cNvSpPr>
          <p:nvPr>
            <p:ph idx="1"/>
          </p:nvPr>
        </p:nvSpPr>
        <p:spPr/>
        <p:txBody>
          <a:bodyPr>
            <a:noAutofit/>
          </a:bodyPr>
          <a:lstStyle/>
          <a:p>
            <a:pPr marL="514350" indent="-514350">
              <a:buFont typeface="+mj-lt"/>
              <a:buAutoNum type="arabicParenR"/>
            </a:pPr>
            <a:r>
              <a:rPr lang="de-CH" sz="2000" dirty="0"/>
              <a:t>Die SIA-Ordnung 103 gibt Umrisse des Inhalts der Phasen </a:t>
            </a:r>
            <a:r>
              <a:rPr lang="de-CH" sz="2000" dirty="0" smtClean="0"/>
              <a:t>vor </a:t>
            </a:r>
            <a:endParaRPr lang="de-CH" sz="2000" dirty="0"/>
          </a:p>
          <a:p>
            <a:pPr marL="514350" indent="-514350">
              <a:buFont typeface="+mj-lt"/>
              <a:buAutoNum type="arabicParenR"/>
            </a:pPr>
            <a:r>
              <a:rPr lang="de-CH" sz="2000" dirty="0" smtClean="0"/>
              <a:t>Je detaillierter das Projekt, desto einfacher hat es der Bauleiter </a:t>
            </a:r>
            <a:endParaRPr lang="de-CH" sz="2000" dirty="0"/>
          </a:p>
          <a:p>
            <a:pPr marL="514350" indent="-514350">
              <a:buFont typeface="+mj-lt"/>
              <a:buAutoNum type="arabicParenR"/>
            </a:pPr>
            <a:r>
              <a:rPr lang="de-CH" sz="2000" dirty="0" smtClean="0"/>
              <a:t>Nicht </a:t>
            </a:r>
            <a:r>
              <a:rPr lang="de-CH" sz="2000" dirty="0"/>
              <a:t>alle bei der Projektphase besprochenen, skizzierten, berechneten Details können auf den Plänen dargestellt </a:t>
            </a:r>
            <a:r>
              <a:rPr lang="de-CH" sz="2000" dirty="0" smtClean="0"/>
              <a:t>werden </a:t>
            </a:r>
            <a:endParaRPr lang="de-CH" sz="2000" dirty="0"/>
          </a:p>
          <a:p>
            <a:pPr marL="514350" indent="-514350">
              <a:buFont typeface="+mj-lt"/>
              <a:buAutoNum type="arabicParenR"/>
            </a:pPr>
            <a:r>
              <a:rPr lang="de-CH" sz="2000" dirty="0" smtClean="0"/>
              <a:t>Planvorgaben werden in </a:t>
            </a:r>
            <a:r>
              <a:rPr lang="de-CH" sz="2000" dirty="0" err="1"/>
              <a:t>Kubaturen</a:t>
            </a:r>
            <a:r>
              <a:rPr lang="de-CH" sz="2000" dirty="0"/>
              <a:t>, Laufmeter, Stück, etc. im Leistungsverzeichnisses umgesetzt </a:t>
            </a:r>
            <a:endParaRPr lang="de-CH" sz="2000" dirty="0" smtClean="0"/>
          </a:p>
          <a:p>
            <a:pPr marL="514350" indent="-514350">
              <a:buFont typeface="+mj-lt"/>
              <a:buAutoNum type="arabicParenR"/>
            </a:pPr>
            <a:r>
              <a:rPr lang="de-CH" sz="2000" dirty="0" smtClean="0"/>
              <a:t>Bauablauf </a:t>
            </a:r>
            <a:r>
              <a:rPr lang="de-CH" sz="2000" dirty="0"/>
              <a:t>spiegelt sich im </a:t>
            </a:r>
            <a:r>
              <a:rPr lang="de-CH" sz="2000" dirty="0" smtClean="0"/>
              <a:t>Leistungsverzeichnis</a:t>
            </a:r>
          </a:p>
          <a:p>
            <a:pPr marL="514350" indent="-514350">
              <a:buFont typeface="+mj-lt"/>
              <a:buAutoNum type="arabicParenR"/>
            </a:pPr>
            <a:r>
              <a:rPr lang="de-CH" sz="2000" dirty="0"/>
              <a:t>Unterbruch zwischen dem Projekt und dem Beginn der Bauleitung </a:t>
            </a:r>
          </a:p>
          <a:p>
            <a:pPr marL="514350" indent="-514350">
              <a:buFont typeface="+mj-lt"/>
              <a:buAutoNum type="arabicParenR"/>
            </a:pPr>
            <a:r>
              <a:rPr lang="de-CH" sz="2000" dirty="0"/>
              <a:t>Wechsel der Verantwortung nach der Projektphase zum </a:t>
            </a:r>
            <a:r>
              <a:rPr lang="de-CH" sz="2000" dirty="0" smtClean="0"/>
              <a:t>Bauleiter</a:t>
            </a:r>
          </a:p>
          <a:p>
            <a:pPr marL="514350" indent="-514350">
              <a:buFont typeface="+mj-lt"/>
              <a:buAutoNum type="arabicParenR"/>
            </a:pPr>
            <a:endParaRPr lang="de-CH" sz="2000" dirty="0"/>
          </a:p>
          <a:p>
            <a:pPr marL="0" indent="0" algn="ctr">
              <a:buNone/>
            </a:pPr>
            <a:r>
              <a:rPr lang="de-CH" sz="2000" b="1" dirty="0"/>
              <a:t>55% der Fehler passieren </a:t>
            </a:r>
            <a:r>
              <a:rPr lang="de-CH" sz="4000" b="1" dirty="0"/>
              <a:t>vor </a:t>
            </a:r>
            <a:r>
              <a:rPr lang="de-CH" sz="2000" b="1" dirty="0"/>
              <a:t>der Ausführung</a:t>
            </a:r>
          </a:p>
          <a:p>
            <a:pPr marL="514350" indent="-514350">
              <a:buFont typeface="+mj-lt"/>
              <a:buAutoNum type="arabicParenR"/>
            </a:pPr>
            <a:endParaRPr lang="de-CH" sz="2000" dirty="0"/>
          </a:p>
        </p:txBody>
      </p:sp>
    </p:spTree>
    <p:extLst>
      <p:ext uri="{BB962C8B-B14F-4D97-AF65-F5344CB8AC3E}">
        <p14:creationId xmlns:p14="http://schemas.microsoft.com/office/powerpoint/2010/main" val="36961932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4</a:t>
            </a:r>
            <a:r>
              <a:rPr lang="de-CH" dirty="0" smtClean="0"/>
              <a:t>. Von der Projektidee zur Realisierung</a:t>
            </a:r>
            <a:endParaRPr lang="de-CH" dirty="0"/>
          </a:p>
        </p:txBody>
      </p:sp>
      <p:pic>
        <p:nvPicPr>
          <p:cNvPr id="5" name="Picture 2" descr="C:\work\AUSTAUSCH\schaukel-projekt.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447800" y="1447800"/>
            <a:ext cx="6172200" cy="462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50183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5. Oberbauleitung (BHU) / </a:t>
            </a:r>
            <a:br>
              <a:rPr lang="de-CH" dirty="0" smtClean="0"/>
            </a:br>
            <a:r>
              <a:rPr lang="de-CH" dirty="0" smtClean="0"/>
              <a:t>örtliche Bauleitung</a:t>
            </a:r>
            <a:endParaRPr lang="de-CH" dirty="0"/>
          </a:p>
        </p:txBody>
      </p:sp>
      <p:sp>
        <p:nvSpPr>
          <p:cNvPr id="3" name="Inhaltsplatzhalter 2"/>
          <p:cNvSpPr>
            <a:spLocks noGrp="1"/>
          </p:cNvSpPr>
          <p:nvPr>
            <p:ph idx="1"/>
          </p:nvPr>
        </p:nvSpPr>
        <p:spPr/>
        <p:txBody>
          <a:bodyPr>
            <a:noAutofit/>
          </a:bodyPr>
          <a:lstStyle/>
          <a:p>
            <a:pPr marL="0" indent="0">
              <a:buNone/>
            </a:pPr>
            <a:r>
              <a:rPr lang="de-CH" sz="2000" b="1" u="sng" dirty="0"/>
              <a:t>Welche Aufgaben hat die Oberbauleitung </a:t>
            </a:r>
            <a:r>
              <a:rPr lang="de-CH" sz="2000" b="1" u="sng" dirty="0" smtClean="0"/>
              <a:t>?</a:t>
            </a:r>
            <a:r>
              <a:rPr lang="de-CH" sz="2000" b="1" dirty="0" smtClean="0"/>
              <a:t/>
            </a:r>
            <a:br>
              <a:rPr lang="de-CH" sz="2000" b="1" dirty="0" smtClean="0"/>
            </a:br>
            <a:endParaRPr lang="de-CH" sz="2000" b="1" dirty="0" smtClean="0"/>
          </a:p>
          <a:p>
            <a:pPr marL="514350" indent="-514350">
              <a:buFont typeface="+mj-lt"/>
              <a:buAutoNum type="arabicParenR"/>
            </a:pPr>
            <a:r>
              <a:rPr lang="de-CH" sz="2000" dirty="0" smtClean="0"/>
              <a:t>Entlastung Bauherr</a:t>
            </a:r>
          </a:p>
          <a:p>
            <a:pPr marL="514350" indent="-514350">
              <a:buFont typeface="+mj-lt"/>
              <a:buAutoNum type="arabicParenR"/>
            </a:pPr>
            <a:r>
              <a:rPr lang="de-CH" sz="2000" dirty="0" smtClean="0"/>
              <a:t>Koordination </a:t>
            </a:r>
            <a:r>
              <a:rPr lang="de-CH" sz="2000" dirty="0"/>
              <a:t>Fachplaner verschiedener </a:t>
            </a:r>
            <a:r>
              <a:rPr lang="de-CH" sz="2000" dirty="0" smtClean="0"/>
              <a:t>Richtungen</a:t>
            </a:r>
          </a:p>
          <a:p>
            <a:pPr marL="514350" indent="-514350">
              <a:buFont typeface="+mj-lt"/>
              <a:buAutoNum type="arabicParenR"/>
            </a:pPr>
            <a:r>
              <a:rPr lang="de-CH" sz="2000" dirty="0" smtClean="0"/>
              <a:t>Schnittstelle </a:t>
            </a:r>
            <a:r>
              <a:rPr lang="de-CH" sz="2000" dirty="0"/>
              <a:t>zu Behörden, Ämtern, </a:t>
            </a:r>
            <a:r>
              <a:rPr lang="de-CH" sz="2000" dirty="0" smtClean="0"/>
              <a:t>Öffentlichkeitsarbeit</a:t>
            </a:r>
          </a:p>
          <a:p>
            <a:pPr marL="514350" indent="-514350">
              <a:buFont typeface="+mj-lt"/>
              <a:buAutoNum type="arabicParenR"/>
            </a:pPr>
            <a:r>
              <a:rPr lang="de-CH" sz="2000" dirty="0" smtClean="0"/>
              <a:t>Periodisches Kontrollieren der Bauarbeiten auf Platz</a:t>
            </a:r>
          </a:p>
          <a:p>
            <a:pPr marL="514350" indent="-514350">
              <a:buFont typeface="+mj-lt"/>
              <a:buAutoNum type="arabicParenR"/>
            </a:pPr>
            <a:r>
              <a:rPr lang="de-CH" sz="2000" dirty="0" smtClean="0"/>
              <a:t>Abwickeln des Zahlungsverkehrs, Rechnungsfreigabe</a:t>
            </a:r>
          </a:p>
          <a:p>
            <a:pPr marL="514350" indent="-514350">
              <a:buFont typeface="+mj-lt"/>
              <a:buAutoNum type="arabicParenR"/>
            </a:pPr>
            <a:r>
              <a:rPr lang="de-CH" sz="2000" dirty="0" smtClean="0"/>
              <a:t>Kontrolle Gesamtkosten, Schlussabrechnung</a:t>
            </a:r>
          </a:p>
          <a:p>
            <a:pPr marL="514350" indent="-514350">
              <a:buFont typeface="+mj-lt"/>
              <a:buAutoNum type="arabicParenR"/>
            </a:pPr>
            <a:r>
              <a:rPr lang="de-CH" sz="2000" dirty="0" smtClean="0"/>
              <a:t>Periodische Standbericht zuhanden des Auftragsgebers</a:t>
            </a:r>
          </a:p>
          <a:p>
            <a:pPr marL="514350" indent="-514350">
              <a:buFont typeface="+mj-lt"/>
              <a:buAutoNum type="arabicParenR"/>
            </a:pPr>
            <a:r>
              <a:rPr lang="de-CH" sz="2000" dirty="0" smtClean="0"/>
              <a:t>Freigeben Terminpläne</a:t>
            </a:r>
            <a:endParaRPr lang="de-CH" sz="2000" dirty="0"/>
          </a:p>
        </p:txBody>
      </p:sp>
    </p:spTree>
    <p:extLst>
      <p:ext uri="{BB962C8B-B14F-4D97-AF65-F5344CB8AC3E}">
        <p14:creationId xmlns:p14="http://schemas.microsoft.com/office/powerpoint/2010/main" val="33345917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5. Oberbauleitung </a:t>
            </a:r>
            <a:r>
              <a:rPr lang="de-CH" dirty="0" smtClean="0"/>
              <a:t>(BHU) / </a:t>
            </a:r>
            <a:br>
              <a:rPr lang="de-CH" dirty="0" smtClean="0"/>
            </a:br>
            <a:r>
              <a:rPr lang="de-CH" dirty="0" smtClean="0"/>
              <a:t>örtliche </a:t>
            </a:r>
            <a:r>
              <a:rPr lang="de-CH" dirty="0"/>
              <a:t>Bauleitung</a:t>
            </a:r>
          </a:p>
        </p:txBody>
      </p:sp>
      <p:sp>
        <p:nvSpPr>
          <p:cNvPr id="3" name="Inhaltsplatzhalter 2"/>
          <p:cNvSpPr>
            <a:spLocks noGrp="1"/>
          </p:cNvSpPr>
          <p:nvPr>
            <p:ph idx="1"/>
          </p:nvPr>
        </p:nvSpPr>
        <p:spPr/>
        <p:txBody>
          <a:bodyPr>
            <a:noAutofit/>
          </a:bodyPr>
          <a:lstStyle/>
          <a:p>
            <a:pPr marL="0" indent="0">
              <a:buNone/>
            </a:pPr>
            <a:r>
              <a:rPr lang="de-CH" sz="2000" b="1" u="sng" dirty="0" smtClean="0"/>
              <a:t>Wo macht eine Oberbauleitung Sinn ?</a:t>
            </a:r>
            <a:r>
              <a:rPr lang="de-CH" sz="2000" b="1" dirty="0" smtClean="0"/>
              <a:t/>
            </a:r>
            <a:br>
              <a:rPr lang="de-CH" sz="2000" b="1" dirty="0" smtClean="0"/>
            </a:br>
            <a:endParaRPr lang="de-CH" sz="2000" b="1" dirty="0" smtClean="0"/>
          </a:p>
          <a:p>
            <a:pPr marL="514350" indent="-514350">
              <a:buFont typeface="+mj-lt"/>
              <a:buAutoNum type="arabicParenR"/>
            </a:pPr>
            <a:r>
              <a:rPr lang="de-CH" sz="2000" dirty="0" smtClean="0"/>
              <a:t>Komplexe Bauvorhaben</a:t>
            </a:r>
            <a:br>
              <a:rPr lang="de-CH" sz="2000" dirty="0" smtClean="0"/>
            </a:br>
            <a:endParaRPr lang="de-CH" sz="2000" dirty="0" smtClean="0"/>
          </a:p>
          <a:p>
            <a:pPr marL="514350" indent="-514350">
              <a:buFont typeface="+mj-lt"/>
              <a:buAutoNum type="arabicParenR"/>
            </a:pPr>
            <a:r>
              <a:rPr lang="de-CH" sz="2000" dirty="0" smtClean="0"/>
              <a:t>Ausbauten </a:t>
            </a:r>
            <a:r>
              <a:rPr lang="de-CH" sz="2000" dirty="0"/>
              <a:t>einer Versorgung über mehrere Jahre, wobei das Gesamtprojekt im Blick bleiben muss. </a:t>
            </a:r>
            <a:r>
              <a:rPr lang="de-CH" sz="2000" dirty="0" smtClean="0"/>
              <a:t/>
            </a:r>
            <a:br>
              <a:rPr lang="de-CH" sz="2000" dirty="0" smtClean="0"/>
            </a:br>
            <a:r>
              <a:rPr lang="de-CH" sz="2000" dirty="0" smtClean="0"/>
              <a:t>Ggf</a:t>
            </a:r>
            <a:r>
              <a:rPr lang="de-CH" sz="2000" dirty="0"/>
              <a:t>. mit wechselnden </a:t>
            </a:r>
            <a:r>
              <a:rPr lang="de-CH" sz="2000" dirty="0" smtClean="0"/>
              <a:t>Fachplanern</a:t>
            </a:r>
            <a:br>
              <a:rPr lang="de-CH" sz="2000" dirty="0" smtClean="0"/>
            </a:br>
            <a:r>
              <a:rPr lang="de-CH" sz="2000" dirty="0" smtClean="0"/>
              <a:t/>
            </a:r>
            <a:br>
              <a:rPr lang="de-CH" sz="2000" dirty="0" smtClean="0"/>
            </a:br>
            <a:endParaRPr lang="de-CH" sz="2000" dirty="0" smtClean="0"/>
          </a:p>
          <a:p>
            <a:pPr marL="514350" indent="-514350">
              <a:buFont typeface="+mj-lt"/>
              <a:buAutoNum type="arabicParenR"/>
            </a:pPr>
            <a:r>
              <a:rPr lang="de-CH" sz="2000" dirty="0" smtClean="0"/>
              <a:t>Bauvolumen ist nicht massgebend </a:t>
            </a:r>
            <a:endParaRPr lang="de-CH" sz="2000" dirty="0"/>
          </a:p>
        </p:txBody>
      </p:sp>
    </p:spTree>
    <p:extLst>
      <p:ext uri="{BB962C8B-B14F-4D97-AF65-F5344CB8AC3E}">
        <p14:creationId xmlns:p14="http://schemas.microsoft.com/office/powerpoint/2010/main" val="1106549589"/>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0</TotalTime>
  <Words>878</Words>
  <Application>Microsoft Office PowerPoint</Application>
  <PresentationFormat>Bildschirmpräsentation (4:3)</PresentationFormat>
  <Paragraphs>211</Paragraphs>
  <Slides>30</Slides>
  <Notes>0</Notes>
  <HiddenSlides>0</HiddenSlides>
  <MMClips>0</MMClips>
  <ScaleCrop>false</ScaleCrop>
  <HeadingPairs>
    <vt:vector size="4" baseType="variant">
      <vt:variant>
        <vt:lpstr>Design</vt:lpstr>
      </vt:variant>
      <vt:variant>
        <vt:i4>1</vt:i4>
      </vt:variant>
      <vt:variant>
        <vt:lpstr>Folientitel</vt:lpstr>
      </vt:variant>
      <vt:variant>
        <vt:i4>30</vt:i4>
      </vt:variant>
    </vt:vector>
  </HeadingPairs>
  <TitlesOfParts>
    <vt:vector size="31" baseType="lpstr">
      <vt:lpstr>Larissa</vt:lpstr>
      <vt:lpstr>Bauleitungen in Eigenregie</vt:lpstr>
      <vt:lpstr>Bauleitungen in Eigenregie</vt:lpstr>
      <vt:lpstr>1. Definitionen gemäss SIA 103</vt:lpstr>
      <vt:lpstr>2. Ingenieurvertrag </vt:lpstr>
      <vt:lpstr>3. Normen, Richtlinien</vt:lpstr>
      <vt:lpstr>4. Von der Projektidee zur Realisierung</vt:lpstr>
      <vt:lpstr>4. Von der Projektidee zur Realisierung</vt:lpstr>
      <vt:lpstr>5. Oberbauleitung (BHU) /  örtliche Bauleitung</vt:lpstr>
      <vt:lpstr>5. Oberbauleitung (BHU) /  örtliche Bauleitung</vt:lpstr>
      <vt:lpstr>5. Oberbauleitung (BHU) /  örtliche Bauleitung</vt:lpstr>
      <vt:lpstr>5. Oberbauleitung (BHU) /  örtliche Bauleitung</vt:lpstr>
      <vt:lpstr>5. Oberbauleitung (BHU) /  örtliche Bauleitung</vt:lpstr>
      <vt:lpstr>5. Oberbauleitung (BHU) /  örtliche Bauleitung</vt:lpstr>
      <vt:lpstr>5. Oberbauleitung (BHU) /  örtliche Bauleitung</vt:lpstr>
      <vt:lpstr>6. Übernahme der Bauleitung</vt:lpstr>
      <vt:lpstr>6. Übernahme der Bauleitung</vt:lpstr>
      <vt:lpstr>6. Übernahme der Bauleitung</vt:lpstr>
      <vt:lpstr>7. Startsitzung /  Präsenz auf der Baustelle</vt:lpstr>
      <vt:lpstr>8. Projektergänzungen / -änderungen / Anweisungen</vt:lpstr>
      <vt:lpstr>8. Projektergänzungen /-änderungen / Anweisungen</vt:lpstr>
      <vt:lpstr>9. Verhältnis der Projektpartner</vt:lpstr>
      <vt:lpstr>10. Umgang mit Fehlern und Mängeln</vt:lpstr>
      <vt:lpstr>11. Beispiele</vt:lpstr>
      <vt:lpstr>11. Beispiele</vt:lpstr>
      <vt:lpstr>11. Beispiele</vt:lpstr>
      <vt:lpstr>11. Beispiele</vt:lpstr>
      <vt:lpstr>11. Beispiele</vt:lpstr>
      <vt:lpstr>12. Zusammenfassung</vt:lpstr>
      <vt:lpstr>12. Zusammenfassung</vt:lpstr>
      <vt:lpstr>PowerPoint-Präsentation</vt:lpstr>
    </vt:vector>
  </TitlesOfParts>
  <Company>Gruner Gruppe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Bauleitungen in Eigenregie</dc:title>
  <dc:creator>Matthias Ensinger</dc:creator>
  <cp:lastModifiedBy>fm</cp:lastModifiedBy>
  <cp:revision>115</cp:revision>
  <cp:lastPrinted>2016-03-02T12:17:27Z</cp:lastPrinted>
  <dcterms:created xsi:type="dcterms:W3CDTF">2016-01-21T15:23:38Z</dcterms:created>
  <dcterms:modified xsi:type="dcterms:W3CDTF">2016-04-11T05:09:52Z</dcterms:modified>
</cp:coreProperties>
</file>