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31"/>
  </p:notesMasterIdLst>
  <p:handoutMasterIdLst>
    <p:handoutMasterId r:id="rId32"/>
  </p:handoutMasterIdLst>
  <p:sldIdLst>
    <p:sldId id="417" r:id="rId2"/>
    <p:sldId id="520" r:id="rId3"/>
    <p:sldId id="521" r:id="rId4"/>
    <p:sldId id="522" r:id="rId5"/>
    <p:sldId id="523" r:id="rId6"/>
    <p:sldId id="528" r:id="rId7"/>
    <p:sldId id="529" r:id="rId8"/>
    <p:sldId id="512" r:id="rId9"/>
    <p:sldId id="485" r:id="rId10"/>
    <p:sldId id="524" r:id="rId11"/>
    <p:sldId id="495" r:id="rId12"/>
    <p:sldId id="484" r:id="rId13"/>
    <p:sldId id="490" r:id="rId14"/>
    <p:sldId id="491" r:id="rId15"/>
    <p:sldId id="492" r:id="rId16"/>
    <p:sldId id="494" r:id="rId17"/>
    <p:sldId id="515" r:id="rId18"/>
    <p:sldId id="514" r:id="rId19"/>
    <p:sldId id="516" r:id="rId20"/>
    <p:sldId id="482" r:id="rId21"/>
    <p:sldId id="486" r:id="rId22"/>
    <p:sldId id="487" r:id="rId23"/>
    <p:sldId id="530" r:id="rId24"/>
    <p:sldId id="517" r:id="rId25"/>
    <p:sldId id="531" r:id="rId26"/>
    <p:sldId id="508" r:id="rId27"/>
    <p:sldId id="509" r:id="rId28"/>
    <p:sldId id="510" r:id="rId29"/>
    <p:sldId id="527" r:id="rId30"/>
  </p:sldIdLst>
  <p:sldSz cx="9144000" cy="6858000" type="screen4x3"/>
  <p:notesSz cx="6669088" cy="9926638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748">
          <p15:clr>
            <a:srgbClr val="A4A3A4"/>
          </p15:clr>
        </p15:guide>
        <p15:guide id="3" orient="horz" pos="965">
          <p15:clr>
            <a:srgbClr val="A4A3A4"/>
          </p15:clr>
        </p15:guide>
        <p15:guide id="4" orient="horz" pos="4110">
          <p15:clr>
            <a:srgbClr val="A4A3A4"/>
          </p15:clr>
        </p15:guide>
        <p15:guide id="5" pos="2880">
          <p15:clr>
            <a:srgbClr val="A4A3A4"/>
          </p15:clr>
        </p15:guide>
        <p15:guide id="6" pos="249">
          <p15:clr>
            <a:srgbClr val="A4A3A4"/>
          </p15:clr>
        </p15:guide>
        <p15:guide id="7" pos="5504">
          <p15:clr>
            <a:srgbClr val="A4A3A4"/>
          </p15:clr>
        </p15:guide>
        <p15:guide id="8" pos="481">
          <p15:clr>
            <a:srgbClr val="A4A3A4"/>
          </p15:clr>
        </p15:guide>
        <p15:guide id="9" pos="51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F9900"/>
    <a:srgbClr val="9900CC"/>
    <a:srgbClr val="9900FF"/>
    <a:srgbClr val="9933FF"/>
    <a:srgbClr val="66FF33"/>
    <a:srgbClr val="5FF3A5"/>
    <a:srgbClr val="F4AFAA"/>
    <a:srgbClr val="E3362B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4" autoAdjust="0"/>
    <p:restoredTop sz="79272" autoAdjust="0"/>
  </p:normalViewPr>
  <p:slideViewPr>
    <p:cSldViewPr>
      <p:cViewPr varScale="1">
        <p:scale>
          <a:sx n="101" d="100"/>
          <a:sy n="101" d="100"/>
        </p:scale>
        <p:origin x="1914" y="114"/>
      </p:cViewPr>
      <p:guideLst>
        <p:guide orient="horz" pos="2160"/>
        <p:guide orient="horz" pos="3748"/>
        <p:guide orient="horz" pos="965"/>
        <p:guide orient="horz" pos="4110"/>
        <p:guide pos="2880"/>
        <p:guide pos="249"/>
        <p:guide pos="5504"/>
        <p:guide pos="481"/>
        <p:guide pos="51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419"/>
    </p:cViewPr>
  </p:sorterViewPr>
  <p:notesViewPr>
    <p:cSldViewPr>
      <p:cViewPr>
        <p:scale>
          <a:sx n="80" d="100"/>
          <a:sy n="80" d="100"/>
        </p:scale>
        <p:origin x="-3942" y="-39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uvanet.ch\dfsroot\Groups2\GA\GAP\Strahlenschutz\Rotomat\0302\0302-66596.6%20Wasserverbund%20Seeland,%20Biel\Radon\AlphaE_Reservoi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uvanet.ch\dfsroot\Groups3\GA\GAP\Strahlenschutz\Radon\Messaktionen\Wasserwerke\Team%20Strahlenschutz%202015\Statistik\Datenbank%20Radonmessungen%20Wasserversorgung%20-%20Stand%2022-01-1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uvanet.ch\dfsroot\Groups3\GA\GAP\Strahlenschutz\Radon\Messaktionen\Wasserwerke\Team%20Strahlenschutz%202015\Statistik\Datenbank%20Radonmessungen%20Wasserversorgung%20-%20Stand%2022-01-1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475576787764358E-2"/>
          <c:y val="3.1690479517560682E-2"/>
          <c:w val="0.52756447540687201"/>
          <c:h val="0.8789999872965889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mSv/Jahr</c:v>
                </c:pt>
              </c:strCache>
            </c:strRef>
          </c:tx>
          <c:spPr>
            <a:effectLst>
              <a:outerShdw blurRad="40005" dist="2286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outerShdw blurRad="40005" dist="22860" dir="5400000" algn="ctr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FF9900">
                      <a:shade val="30000"/>
                      <a:satMod val="115000"/>
                    </a:srgbClr>
                  </a:gs>
                  <a:gs pos="50000">
                    <a:srgbClr val="FF9900">
                      <a:shade val="67500"/>
                      <a:satMod val="115000"/>
                    </a:srgbClr>
                  </a:gs>
                  <a:gs pos="100000">
                    <a:srgbClr val="FF99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outerShdw blurRad="40005" dist="22860" dir="5400000" algn="ctr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outerShdw blurRad="40005" dist="22860" dir="5400000" algn="ctr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outerShdw blurRad="40005" dist="22860" dir="5400000" algn="ctr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outerShdw blurRad="40005" dist="22860" dir="5400000" algn="ctr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outerShdw blurRad="40005" dist="22860" dir="5400000" algn="ctr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elete val="1"/>
          </c:dLbls>
          <c:cat>
            <c:strRef>
              <c:f>Tabelle1!$A$2:$A$7</c:f>
              <c:strCache>
                <c:ptCount val="6"/>
                <c:pt idx="0">
                  <c:v>Radon und Folgeprodukte</c:v>
                </c:pt>
                <c:pt idx="1">
                  <c:v>Medizinische Anwendung</c:v>
                </c:pt>
                <c:pt idx="2">
                  <c:v>Kosmische Strahlung</c:v>
                </c:pt>
                <c:pt idx="3">
                  <c:v>Terrestrische Strahlung</c:v>
                </c:pt>
                <c:pt idx="4">
                  <c:v>Radionuklide im Körper</c:v>
                </c:pt>
                <c:pt idx="5">
                  <c:v>Übrige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3.2</c:v>
                </c:pt>
                <c:pt idx="1">
                  <c:v>1.2</c:v>
                </c:pt>
                <c:pt idx="2">
                  <c:v>0.4</c:v>
                </c:pt>
                <c:pt idx="3">
                  <c:v>0.35</c:v>
                </c:pt>
                <c:pt idx="4">
                  <c:v>0.35</c:v>
                </c:pt>
                <c:pt idx="5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818153647416271"/>
          <c:y val="0.14722484860253379"/>
          <c:w val="0.41144379927284935"/>
          <c:h val="0.66809791791054474"/>
        </c:manualLayout>
      </c:layout>
      <c:overlay val="0"/>
      <c:txPr>
        <a:bodyPr/>
        <a:lstStyle/>
        <a:p>
          <a:pPr>
            <a:defRPr sz="18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Reservoir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4006314317490703"/>
          <c:y val="0.20024406478810738"/>
          <c:w val="0.763780714666773"/>
          <c:h val="0.61959174617262036"/>
        </c:manualLayout>
      </c:layout>
      <c:scatterChart>
        <c:scatterStyle val="lineMarker"/>
        <c:varyColors val="0"/>
        <c:ser>
          <c:idx val="0"/>
          <c:order val="0"/>
          <c:tx>
            <c:strRef>
              <c:f>'AE000109_1312191255-1502160712_'!$B$1</c:f>
              <c:strCache>
                <c:ptCount val="1"/>
                <c:pt idx="0">
                  <c:v>Radon(Bq/m3)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'AE000109_1312191255-1502160712_'!$A$2:$A$574</c:f>
              <c:numCache>
                <c:formatCode>m/d/yyyy\ h:mm</c:formatCode>
                <c:ptCount val="573"/>
                <c:pt idx="0">
                  <c:v>42033.008773148147</c:v>
                </c:pt>
                <c:pt idx="1">
                  <c:v>42033.050439814811</c:v>
                </c:pt>
                <c:pt idx="2">
                  <c:v>42033.092106481483</c:v>
                </c:pt>
                <c:pt idx="3">
                  <c:v>42033.133773148147</c:v>
                </c:pt>
                <c:pt idx="4">
                  <c:v>42033.175439814811</c:v>
                </c:pt>
                <c:pt idx="5">
                  <c:v>42033.217106481483</c:v>
                </c:pt>
                <c:pt idx="6">
                  <c:v>42033.258773148147</c:v>
                </c:pt>
                <c:pt idx="7">
                  <c:v>42033.300439814811</c:v>
                </c:pt>
                <c:pt idx="8">
                  <c:v>42033.342106481483</c:v>
                </c:pt>
                <c:pt idx="9">
                  <c:v>42033.383773148147</c:v>
                </c:pt>
                <c:pt idx="10">
                  <c:v>42033.425439814811</c:v>
                </c:pt>
                <c:pt idx="11">
                  <c:v>42033.467106481483</c:v>
                </c:pt>
                <c:pt idx="12">
                  <c:v>42033.508773148147</c:v>
                </c:pt>
                <c:pt idx="13">
                  <c:v>42033.550439814811</c:v>
                </c:pt>
                <c:pt idx="14">
                  <c:v>42033.592106481483</c:v>
                </c:pt>
                <c:pt idx="15">
                  <c:v>42033.633773148147</c:v>
                </c:pt>
                <c:pt idx="16">
                  <c:v>42033.675439814811</c:v>
                </c:pt>
                <c:pt idx="17">
                  <c:v>42033.717106481483</c:v>
                </c:pt>
                <c:pt idx="18">
                  <c:v>42033.758773148147</c:v>
                </c:pt>
                <c:pt idx="19">
                  <c:v>42033.800439814811</c:v>
                </c:pt>
                <c:pt idx="20">
                  <c:v>42033.842106481483</c:v>
                </c:pt>
                <c:pt idx="21">
                  <c:v>42033.883773148147</c:v>
                </c:pt>
                <c:pt idx="22">
                  <c:v>42033.925439814811</c:v>
                </c:pt>
                <c:pt idx="23">
                  <c:v>42033.967106481483</c:v>
                </c:pt>
                <c:pt idx="24">
                  <c:v>42034.008773148147</c:v>
                </c:pt>
                <c:pt idx="25">
                  <c:v>42034.050439814811</c:v>
                </c:pt>
                <c:pt idx="26">
                  <c:v>42034.092106481483</c:v>
                </c:pt>
                <c:pt idx="27">
                  <c:v>42034.133773148147</c:v>
                </c:pt>
                <c:pt idx="28">
                  <c:v>42034.175439814811</c:v>
                </c:pt>
                <c:pt idx="29">
                  <c:v>42034.217106481483</c:v>
                </c:pt>
                <c:pt idx="30">
                  <c:v>42034.258773148147</c:v>
                </c:pt>
                <c:pt idx="31">
                  <c:v>42034.300439814811</c:v>
                </c:pt>
                <c:pt idx="32">
                  <c:v>42034.342106481483</c:v>
                </c:pt>
                <c:pt idx="33">
                  <c:v>42034.383773148147</c:v>
                </c:pt>
                <c:pt idx="34">
                  <c:v>42034.425439814811</c:v>
                </c:pt>
                <c:pt idx="35">
                  <c:v>42034.467106481483</c:v>
                </c:pt>
                <c:pt idx="36">
                  <c:v>42034.508773148147</c:v>
                </c:pt>
                <c:pt idx="37">
                  <c:v>42034.550439814811</c:v>
                </c:pt>
                <c:pt idx="38">
                  <c:v>42034.592106481483</c:v>
                </c:pt>
                <c:pt idx="39">
                  <c:v>42034.633773148147</c:v>
                </c:pt>
                <c:pt idx="40">
                  <c:v>42034.675439814811</c:v>
                </c:pt>
                <c:pt idx="41">
                  <c:v>42034.717106481483</c:v>
                </c:pt>
                <c:pt idx="42">
                  <c:v>42034.758773148147</c:v>
                </c:pt>
                <c:pt idx="43">
                  <c:v>42034.800439814811</c:v>
                </c:pt>
                <c:pt idx="44">
                  <c:v>42034.842106481483</c:v>
                </c:pt>
                <c:pt idx="45">
                  <c:v>42034.883773148147</c:v>
                </c:pt>
                <c:pt idx="46">
                  <c:v>42034.925439814811</c:v>
                </c:pt>
                <c:pt idx="47">
                  <c:v>42034.967106481483</c:v>
                </c:pt>
                <c:pt idx="48">
                  <c:v>42035.008773148147</c:v>
                </c:pt>
                <c:pt idx="49">
                  <c:v>42035.050439814811</c:v>
                </c:pt>
                <c:pt idx="50">
                  <c:v>42035.092106481483</c:v>
                </c:pt>
                <c:pt idx="51">
                  <c:v>42035.133773148147</c:v>
                </c:pt>
                <c:pt idx="52">
                  <c:v>42035.175439814811</c:v>
                </c:pt>
                <c:pt idx="53">
                  <c:v>42035.217106481483</c:v>
                </c:pt>
                <c:pt idx="54">
                  <c:v>42035.258773148147</c:v>
                </c:pt>
                <c:pt idx="55">
                  <c:v>42035.300439814811</c:v>
                </c:pt>
                <c:pt idx="56">
                  <c:v>42035.342106481483</c:v>
                </c:pt>
                <c:pt idx="57">
                  <c:v>42035.383773148147</c:v>
                </c:pt>
                <c:pt idx="58">
                  <c:v>42035.425439814811</c:v>
                </c:pt>
                <c:pt idx="59">
                  <c:v>42035.467106481483</c:v>
                </c:pt>
                <c:pt idx="60">
                  <c:v>42035.508773148147</c:v>
                </c:pt>
                <c:pt idx="61">
                  <c:v>42035.550439814811</c:v>
                </c:pt>
                <c:pt idx="62">
                  <c:v>42035.592106481483</c:v>
                </c:pt>
                <c:pt idx="63">
                  <c:v>42035.633773148147</c:v>
                </c:pt>
                <c:pt idx="64">
                  <c:v>42035.675439814811</c:v>
                </c:pt>
                <c:pt idx="65">
                  <c:v>42035.717106481483</c:v>
                </c:pt>
                <c:pt idx="66">
                  <c:v>42035.758773148147</c:v>
                </c:pt>
                <c:pt idx="67">
                  <c:v>42035.800439814811</c:v>
                </c:pt>
                <c:pt idx="68">
                  <c:v>42035.842106481483</c:v>
                </c:pt>
                <c:pt idx="69">
                  <c:v>42035.883773148147</c:v>
                </c:pt>
                <c:pt idx="70">
                  <c:v>42035.925439814811</c:v>
                </c:pt>
                <c:pt idx="71">
                  <c:v>42035.967106481483</c:v>
                </c:pt>
                <c:pt idx="72">
                  <c:v>42036.008773148147</c:v>
                </c:pt>
                <c:pt idx="73">
                  <c:v>42036.050439814811</c:v>
                </c:pt>
                <c:pt idx="74">
                  <c:v>42036.092106481483</c:v>
                </c:pt>
                <c:pt idx="75">
                  <c:v>42036.133773148147</c:v>
                </c:pt>
                <c:pt idx="76">
                  <c:v>42036.175439814811</c:v>
                </c:pt>
                <c:pt idx="77">
                  <c:v>42036.217106481483</c:v>
                </c:pt>
                <c:pt idx="78">
                  <c:v>42036.258773148147</c:v>
                </c:pt>
                <c:pt idx="79">
                  <c:v>42036.300439814811</c:v>
                </c:pt>
                <c:pt idx="80">
                  <c:v>42036.342106481483</c:v>
                </c:pt>
                <c:pt idx="81">
                  <c:v>42036.383773148147</c:v>
                </c:pt>
                <c:pt idx="82">
                  <c:v>42036.425439814811</c:v>
                </c:pt>
                <c:pt idx="83">
                  <c:v>42036.467106481483</c:v>
                </c:pt>
                <c:pt idx="84">
                  <c:v>42036.508773148147</c:v>
                </c:pt>
                <c:pt idx="85">
                  <c:v>42036.550439814811</c:v>
                </c:pt>
                <c:pt idx="86">
                  <c:v>42036.592106481483</c:v>
                </c:pt>
                <c:pt idx="87">
                  <c:v>42036.633773148147</c:v>
                </c:pt>
                <c:pt idx="88">
                  <c:v>42036.675439814811</c:v>
                </c:pt>
                <c:pt idx="89">
                  <c:v>42036.717106481483</c:v>
                </c:pt>
                <c:pt idx="90">
                  <c:v>42036.758773148147</c:v>
                </c:pt>
                <c:pt idx="91">
                  <c:v>42036.800439814811</c:v>
                </c:pt>
                <c:pt idx="92">
                  <c:v>42036.842106481483</c:v>
                </c:pt>
                <c:pt idx="93">
                  <c:v>42036.883773148147</c:v>
                </c:pt>
                <c:pt idx="94">
                  <c:v>42036.925439814811</c:v>
                </c:pt>
                <c:pt idx="95">
                  <c:v>42036.967106481483</c:v>
                </c:pt>
                <c:pt idx="96">
                  <c:v>42037.008773148147</c:v>
                </c:pt>
                <c:pt idx="97">
                  <c:v>42037.050439814811</c:v>
                </c:pt>
                <c:pt idx="98">
                  <c:v>42037.092106481483</c:v>
                </c:pt>
                <c:pt idx="99">
                  <c:v>42037.133773148147</c:v>
                </c:pt>
                <c:pt idx="100">
                  <c:v>42037.175439814811</c:v>
                </c:pt>
                <c:pt idx="101">
                  <c:v>42037.217106481483</c:v>
                </c:pt>
                <c:pt idx="102">
                  <c:v>42037.258773148147</c:v>
                </c:pt>
                <c:pt idx="103">
                  <c:v>42037.300439814811</c:v>
                </c:pt>
                <c:pt idx="104">
                  <c:v>42037.342106481483</c:v>
                </c:pt>
                <c:pt idx="105">
                  <c:v>42037.383773148147</c:v>
                </c:pt>
                <c:pt idx="106">
                  <c:v>42037.425439814811</c:v>
                </c:pt>
                <c:pt idx="107">
                  <c:v>42037.467106481483</c:v>
                </c:pt>
                <c:pt idx="108">
                  <c:v>42037.508773148147</c:v>
                </c:pt>
                <c:pt idx="109">
                  <c:v>42037.550439814811</c:v>
                </c:pt>
                <c:pt idx="110">
                  <c:v>42037.592106481483</c:v>
                </c:pt>
                <c:pt idx="111">
                  <c:v>42037.633773148147</c:v>
                </c:pt>
                <c:pt idx="112">
                  <c:v>42037.675439814811</c:v>
                </c:pt>
                <c:pt idx="113">
                  <c:v>42037.717106481483</c:v>
                </c:pt>
                <c:pt idx="114">
                  <c:v>42037.758773148147</c:v>
                </c:pt>
                <c:pt idx="115">
                  <c:v>42037.800439814811</c:v>
                </c:pt>
                <c:pt idx="116">
                  <c:v>42037.842106481483</c:v>
                </c:pt>
                <c:pt idx="117">
                  <c:v>42037.883773148147</c:v>
                </c:pt>
                <c:pt idx="118">
                  <c:v>42037.925439814811</c:v>
                </c:pt>
                <c:pt idx="119">
                  <c:v>42037.967106481483</c:v>
                </c:pt>
                <c:pt idx="120">
                  <c:v>42038.008773148147</c:v>
                </c:pt>
                <c:pt idx="121">
                  <c:v>42038.050439814811</c:v>
                </c:pt>
                <c:pt idx="122">
                  <c:v>42038.092106481483</c:v>
                </c:pt>
                <c:pt idx="123">
                  <c:v>42038.133773148147</c:v>
                </c:pt>
                <c:pt idx="124">
                  <c:v>42038.175439814811</c:v>
                </c:pt>
                <c:pt idx="125">
                  <c:v>42038.217106481483</c:v>
                </c:pt>
                <c:pt idx="126">
                  <c:v>42038.258773148147</c:v>
                </c:pt>
                <c:pt idx="127">
                  <c:v>42038.300439814811</c:v>
                </c:pt>
                <c:pt idx="128">
                  <c:v>42038.342106481483</c:v>
                </c:pt>
                <c:pt idx="129">
                  <c:v>42038.383773148147</c:v>
                </c:pt>
                <c:pt idx="130">
                  <c:v>42038.425439814811</c:v>
                </c:pt>
                <c:pt idx="131">
                  <c:v>42038.467106481483</c:v>
                </c:pt>
                <c:pt idx="132">
                  <c:v>42038.508773148147</c:v>
                </c:pt>
                <c:pt idx="133">
                  <c:v>42038.550439814811</c:v>
                </c:pt>
                <c:pt idx="134">
                  <c:v>42038.592106481483</c:v>
                </c:pt>
                <c:pt idx="135">
                  <c:v>42038.633773148147</c:v>
                </c:pt>
                <c:pt idx="136">
                  <c:v>42038.675439814811</c:v>
                </c:pt>
                <c:pt idx="137">
                  <c:v>42038.717106481483</c:v>
                </c:pt>
                <c:pt idx="138">
                  <c:v>42038.758773148147</c:v>
                </c:pt>
                <c:pt idx="139">
                  <c:v>42038.800439814811</c:v>
                </c:pt>
                <c:pt idx="140">
                  <c:v>42038.842106481483</c:v>
                </c:pt>
                <c:pt idx="141">
                  <c:v>42038.883773148147</c:v>
                </c:pt>
                <c:pt idx="142">
                  <c:v>42038.925439814811</c:v>
                </c:pt>
                <c:pt idx="143">
                  <c:v>42038.967106481483</c:v>
                </c:pt>
                <c:pt idx="144">
                  <c:v>42039.008773148147</c:v>
                </c:pt>
                <c:pt idx="145">
                  <c:v>42039.050439814811</c:v>
                </c:pt>
                <c:pt idx="146">
                  <c:v>42039.092106481483</c:v>
                </c:pt>
                <c:pt idx="147">
                  <c:v>42039.133773148147</c:v>
                </c:pt>
                <c:pt idx="148">
                  <c:v>42039.175439814811</c:v>
                </c:pt>
                <c:pt idx="149">
                  <c:v>42039.217106481483</c:v>
                </c:pt>
                <c:pt idx="150">
                  <c:v>42039.258773148147</c:v>
                </c:pt>
                <c:pt idx="151">
                  <c:v>42039.300439814811</c:v>
                </c:pt>
                <c:pt idx="152">
                  <c:v>42039.342106481483</c:v>
                </c:pt>
                <c:pt idx="153">
                  <c:v>42039.383773148147</c:v>
                </c:pt>
                <c:pt idx="154">
                  <c:v>42039.425439814811</c:v>
                </c:pt>
                <c:pt idx="155">
                  <c:v>42039.467106481483</c:v>
                </c:pt>
                <c:pt idx="156">
                  <c:v>42039.508773148147</c:v>
                </c:pt>
                <c:pt idx="157">
                  <c:v>42039.550439814811</c:v>
                </c:pt>
                <c:pt idx="158">
                  <c:v>42039.592106481483</c:v>
                </c:pt>
                <c:pt idx="159">
                  <c:v>42039.633773148147</c:v>
                </c:pt>
                <c:pt idx="160">
                  <c:v>42039.675439814811</c:v>
                </c:pt>
                <c:pt idx="161">
                  <c:v>42039.717106481483</c:v>
                </c:pt>
                <c:pt idx="162">
                  <c:v>42039.758773148147</c:v>
                </c:pt>
                <c:pt idx="163">
                  <c:v>42039.800439814811</c:v>
                </c:pt>
                <c:pt idx="164">
                  <c:v>42039.842106481483</c:v>
                </c:pt>
                <c:pt idx="165">
                  <c:v>42039.883773148147</c:v>
                </c:pt>
                <c:pt idx="166">
                  <c:v>42039.925439814811</c:v>
                </c:pt>
                <c:pt idx="167">
                  <c:v>42039.967106481483</c:v>
                </c:pt>
                <c:pt idx="168">
                  <c:v>42040.008773148147</c:v>
                </c:pt>
                <c:pt idx="169">
                  <c:v>42040.050439814811</c:v>
                </c:pt>
                <c:pt idx="170">
                  <c:v>42040.092106481483</c:v>
                </c:pt>
                <c:pt idx="171">
                  <c:v>42040.133773148147</c:v>
                </c:pt>
                <c:pt idx="172">
                  <c:v>42040.175439814811</c:v>
                </c:pt>
                <c:pt idx="173">
                  <c:v>42040.217106481483</c:v>
                </c:pt>
                <c:pt idx="174">
                  <c:v>42040.258773148147</c:v>
                </c:pt>
                <c:pt idx="175">
                  <c:v>42040.300439814811</c:v>
                </c:pt>
                <c:pt idx="176">
                  <c:v>42040.342106481483</c:v>
                </c:pt>
                <c:pt idx="177">
                  <c:v>42040.383773148147</c:v>
                </c:pt>
                <c:pt idx="178">
                  <c:v>42040.425439814811</c:v>
                </c:pt>
                <c:pt idx="179">
                  <c:v>42040.467106481483</c:v>
                </c:pt>
                <c:pt idx="180">
                  <c:v>42040.508773148147</c:v>
                </c:pt>
                <c:pt idx="181">
                  <c:v>42040.550439814811</c:v>
                </c:pt>
                <c:pt idx="182">
                  <c:v>42040.592106481483</c:v>
                </c:pt>
                <c:pt idx="183">
                  <c:v>42040.633773148147</c:v>
                </c:pt>
                <c:pt idx="184">
                  <c:v>42040.675439814811</c:v>
                </c:pt>
                <c:pt idx="185">
                  <c:v>42040.717106481483</c:v>
                </c:pt>
                <c:pt idx="186">
                  <c:v>42040.758773148147</c:v>
                </c:pt>
                <c:pt idx="187">
                  <c:v>42040.800439814811</c:v>
                </c:pt>
                <c:pt idx="188">
                  <c:v>42040.842106481483</c:v>
                </c:pt>
                <c:pt idx="189">
                  <c:v>42040.883773148147</c:v>
                </c:pt>
                <c:pt idx="190">
                  <c:v>42040.925439814811</c:v>
                </c:pt>
                <c:pt idx="191">
                  <c:v>42040.967106481483</c:v>
                </c:pt>
                <c:pt idx="192">
                  <c:v>42041.008773148147</c:v>
                </c:pt>
                <c:pt idx="193">
                  <c:v>42041.050439814811</c:v>
                </c:pt>
                <c:pt idx="194">
                  <c:v>42041.092106481483</c:v>
                </c:pt>
                <c:pt idx="195">
                  <c:v>42041.133773148147</c:v>
                </c:pt>
                <c:pt idx="196">
                  <c:v>42041.175439814811</c:v>
                </c:pt>
                <c:pt idx="197">
                  <c:v>42041.217106481483</c:v>
                </c:pt>
                <c:pt idx="198">
                  <c:v>42041.258773148147</c:v>
                </c:pt>
                <c:pt idx="199">
                  <c:v>42041.300439814811</c:v>
                </c:pt>
                <c:pt idx="200">
                  <c:v>42041.342106481483</c:v>
                </c:pt>
                <c:pt idx="201">
                  <c:v>42041.383773148147</c:v>
                </c:pt>
                <c:pt idx="202">
                  <c:v>42041.425439814811</c:v>
                </c:pt>
                <c:pt idx="203">
                  <c:v>42041.467106481483</c:v>
                </c:pt>
                <c:pt idx="204">
                  <c:v>42041.508773148147</c:v>
                </c:pt>
                <c:pt idx="205">
                  <c:v>42041.550439814811</c:v>
                </c:pt>
                <c:pt idx="206">
                  <c:v>42041.592106481483</c:v>
                </c:pt>
                <c:pt idx="207">
                  <c:v>42041.633773148147</c:v>
                </c:pt>
                <c:pt idx="208">
                  <c:v>42041.675439814811</c:v>
                </c:pt>
                <c:pt idx="209">
                  <c:v>42041.717106481483</c:v>
                </c:pt>
                <c:pt idx="210">
                  <c:v>42041.758773148147</c:v>
                </c:pt>
                <c:pt idx="211">
                  <c:v>42041.800439814811</c:v>
                </c:pt>
                <c:pt idx="212">
                  <c:v>42041.842106481483</c:v>
                </c:pt>
                <c:pt idx="213">
                  <c:v>42041.883773148147</c:v>
                </c:pt>
                <c:pt idx="214">
                  <c:v>42041.925439814811</c:v>
                </c:pt>
                <c:pt idx="215">
                  <c:v>42041.967106481483</c:v>
                </c:pt>
              </c:numCache>
            </c:numRef>
          </c:xVal>
          <c:yVal>
            <c:numRef>
              <c:f>'AE000109_1312191255-1502160712_'!$B$2:$B$574</c:f>
              <c:numCache>
                <c:formatCode>General</c:formatCode>
                <c:ptCount val="573"/>
                <c:pt idx="0">
                  <c:v>0</c:v>
                </c:pt>
                <c:pt idx="1">
                  <c:v>37</c:v>
                </c:pt>
                <c:pt idx="2">
                  <c:v>0</c:v>
                </c:pt>
                <c:pt idx="3">
                  <c:v>74</c:v>
                </c:pt>
                <c:pt idx="4">
                  <c:v>0</c:v>
                </c:pt>
                <c:pt idx="5">
                  <c:v>185</c:v>
                </c:pt>
                <c:pt idx="6">
                  <c:v>0</c:v>
                </c:pt>
                <c:pt idx="7">
                  <c:v>0</c:v>
                </c:pt>
                <c:pt idx="8">
                  <c:v>37</c:v>
                </c:pt>
                <c:pt idx="9">
                  <c:v>74</c:v>
                </c:pt>
                <c:pt idx="10">
                  <c:v>113</c:v>
                </c:pt>
                <c:pt idx="11">
                  <c:v>0</c:v>
                </c:pt>
                <c:pt idx="12">
                  <c:v>111.75</c:v>
                </c:pt>
                <c:pt idx="13">
                  <c:v>0</c:v>
                </c:pt>
                <c:pt idx="14">
                  <c:v>0</c:v>
                </c:pt>
                <c:pt idx="15">
                  <c:v>37</c:v>
                </c:pt>
                <c:pt idx="16">
                  <c:v>0</c:v>
                </c:pt>
                <c:pt idx="17" formatCode="#,##0.00">
                  <c:v>1884</c:v>
                </c:pt>
                <c:pt idx="18" formatCode="#,##0.00">
                  <c:v>5472</c:v>
                </c:pt>
                <c:pt idx="19" formatCode="#,##0.00">
                  <c:v>6784</c:v>
                </c:pt>
                <c:pt idx="20" formatCode="#,##0.00">
                  <c:v>6336</c:v>
                </c:pt>
                <c:pt idx="21" formatCode="#,##0.00">
                  <c:v>5952</c:v>
                </c:pt>
                <c:pt idx="22" formatCode="#,##0.00">
                  <c:v>4480</c:v>
                </c:pt>
                <c:pt idx="23" formatCode="#,##0.00">
                  <c:v>5040</c:v>
                </c:pt>
                <c:pt idx="24" formatCode="#,##0.00">
                  <c:v>5328</c:v>
                </c:pt>
                <c:pt idx="25" formatCode="#,##0.00">
                  <c:v>5952</c:v>
                </c:pt>
                <c:pt idx="26" formatCode="#,##0.00">
                  <c:v>5184</c:v>
                </c:pt>
                <c:pt idx="27" formatCode="#,##0.00">
                  <c:v>6816</c:v>
                </c:pt>
                <c:pt idx="28" formatCode="#,##0.00">
                  <c:v>7344</c:v>
                </c:pt>
                <c:pt idx="29" formatCode="#,##0.00">
                  <c:v>9024</c:v>
                </c:pt>
                <c:pt idx="30" formatCode="#,##0.00">
                  <c:v>10848</c:v>
                </c:pt>
                <c:pt idx="31" formatCode="#,##0.00">
                  <c:v>11040</c:v>
                </c:pt>
                <c:pt idx="32" formatCode="#,##0.00">
                  <c:v>13088</c:v>
                </c:pt>
                <c:pt idx="33" formatCode="#,##0.00">
                  <c:v>10944</c:v>
                </c:pt>
                <c:pt idx="34" formatCode="#,##0.00">
                  <c:v>10784</c:v>
                </c:pt>
                <c:pt idx="35" formatCode="#,##0.00">
                  <c:v>8224</c:v>
                </c:pt>
                <c:pt idx="36" formatCode="#,##0.00">
                  <c:v>7872</c:v>
                </c:pt>
                <c:pt idx="37" formatCode="#,##0.00">
                  <c:v>7664</c:v>
                </c:pt>
                <c:pt idx="38" formatCode="#,##0.00">
                  <c:v>6480</c:v>
                </c:pt>
                <c:pt idx="39" formatCode="#,##0.00">
                  <c:v>6224</c:v>
                </c:pt>
                <c:pt idx="40" formatCode="#,##0.00">
                  <c:v>6064</c:v>
                </c:pt>
                <c:pt idx="41" formatCode="#,##0.00">
                  <c:v>4768</c:v>
                </c:pt>
                <c:pt idx="42" formatCode="#,##0.00">
                  <c:v>4400</c:v>
                </c:pt>
                <c:pt idx="43" formatCode="#,##0.00">
                  <c:v>4624</c:v>
                </c:pt>
                <c:pt idx="44" formatCode="#,##0.00">
                  <c:v>3592</c:v>
                </c:pt>
                <c:pt idx="45" formatCode="#,##0.00">
                  <c:v>3176</c:v>
                </c:pt>
                <c:pt idx="46" formatCode="#,##0.00">
                  <c:v>3728</c:v>
                </c:pt>
                <c:pt idx="47" formatCode="#,##0.00">
                  <c:v>3256</c:v>
                </c:pt>
                <c:pt idx="48" formatCode="#,##0.00">
                  <c:v>3072</c:v>
                </c:pt>
                <c:pt idx="49" formatCode="#,##0.00">
                  <c:v>4144</c:v>
                </c:pt>
                <c:pt idx="50" formatCode="#,##0.00">
                  <c:v>4624</c:v>
                </c:pt>
                <c:pt idx="51" formatCode="#,##0.00">
                  <c:v>6144</c:v>
                </c:pt>
                <c:pt idx="52" formatCode="#,##0.00">
                  <c:v>7472</c:v>
                </c:pt>
                <c:pt idx="53" formatCode="#,##0.00">
                  <c:v>9312</c:v>
                </c:pt>
                <c:pt idx="54" formatCode="#,##0.00">
                  <c:v>11040</c:v>
                </c:pt>
                <c:pt idx="55" formatCode="#,##0.00">
                  <c:v>12032</c:v>
                </c:pt>
                <c:pt idx="56" formatCode="#,##0.00">
                  <c:v>10560</c:v>
                </c:pt>
                <c:pt idx="57" formatCode="#,##0.00">
                  <c:v>8640</c:v>
                </c:pt>
                <c:pt idx="58" formatCode="#,##0.00">
                  <c:v>6384</c:v>
                </c:pt>
                <c:pt idx="59" formatCode="#,##0.00">
                  <c:v>5920</c:v>
                </c:pt>
                <c:pt idx="60" formatCode="#,##0.00">
                  <c:v>7184</c:v>
                </c:pt>
                <c:pt idx="61" formatCode="#,##0.00">
                  <c:v>7776</c:v>
                </c:pt>
                <c:pt idx="62" formatCode="#,##0.00">
                  <c:v>8992</c:v>
                </c:pt>
                <c:pt idx="63" formatCode="#,##0.00">
                  <c:v>7520</c:v>
                </c:pt>
                <c:pt idx="64" formatCode="#,##0.00">
                  <c:v>6144</c:v>
                </c:pt>
                <c:pt idx="65" formatCode="#,##0.00">
                  <c:v>6512</c:v>
                </c:pt>
                <c:pt idx="66" formatCode="#,##0.00">
                  <c:v>5952</c:v>
                </c:pt>
                <c:pt idx="67" formatCode="#,##0.00">
                  <c:v>4960</c:v>
                </c:pt>
                <c:pt idx="68" formatCode="#,##0.00">
                  <c:v>4848</c:v>
                </c:pt>
                <c:pt idx="69" formatCode="#,##0.00">
                  <c:v>4368</c:v>
                </c:pt>
                <c:pt idx="70" formatCode="#,##0.00">
                  <c:v>4032</c:v>
                </c:pt>
                <c:pt idx="71" formatCode="#,##0.00">
                  <c:v>3448</c:v>
                </c:pt>
                <c:pt idx="72" formatCode="#,##0.00">
                  <c:v>2664</c:v>
                </c:pt>
                <c:pt idx="73" formatCode="#,##0.00">
                  <c:v>4544</c:v>
                </c:pt>
                <c:pt idx="74" formatCode="#,##0.00">
                  <c:v>4032</c:v>
                </c:pt>
                <c:pt idx="75" formatCode="#,##0.00">
                  <c:v>4768</c:v>
                </c:pt>
                <c:pt idx="76" formatCode="#,##0.00">
                  <c:v>6752</c:v>
                </c:pt>
                <c:pt idx="77" formatCode="#,##0.00">
                  <c:v>9152</c:v>
                </c:pt>
                <c:pt idx="78" formatCode="#,##0.00">
                  <c:v>11744</c:v>
                </c:pt>
                <c:pt idx="79" formatCode="#,##0.00">
                  <c:v>12448</c:v>
                </c:pt>
                <c:pt idx="80" formatCode="#,##0.00">
                  <c:v>10528</c:v>
                </c:pt>
                <c:pt idx="81" formatCode="#,##0.00">
                  <c:v>10400</c:v>
                </c:pt>
                <c:pt idx="82" formatCode="#,##0.00">
                  <c:v>9696</c:v>
                </c:pt>
                <c:pt idx="83" formatCode="#,##0.00">
                  <c:v>8480</c:v>
                </c:pt>
                <c:pt idx="84" formatCode="#,##0.00">
                  <c:v>7824</c:v>
                </c:pt>
                <c:pt idx="85" formatCode="#,##0.00">
                  <c:v>8288</c:v>
                </c:pt>
                <c:pt idx="86" formatCode="#,##0.00">
                  <c:v>7856</c:v>
                </c:pt>
                <c:pt idx="87" formatCode="#,##0.00">
                  <c:v>7664</c:v>
                </c:pt>
                <c:pt idx="88" formatCode="#,##0.00">
                  <c:v>6384</c:v>
                </c:pt>
                <c:pt idx="89" formatCode="#,##0.00">
                  <c:v>6432</c:v>
                </c:pt>
                <c:pt idx="90" formatCode="#,##0.00">
                  <c:v>5760</c:v>
                </c:pt>
                <c:pt idx="91" formatCode="#,##0.00">
                  <c:v>5152</c:v>
                </c:pt>
                <c:pt idx="92" formatCode="#,##0.00">
                  <c:v>4928</c:v>
                </c:pt>
                <c:pt idx="93" formatCode="#,##0.00">
                  <c:v>4736</c:v>
                </c:pt>
                <c:pt idx="94" formatCode="#,##0.00">
                  <c:v>4096</c:v>
                </c:pt>
                <c:pt idx="95" formatCode="#,##0.00">
                  <c:v>4368</c:v>
                </c:pt>
                <c:pt idx="96" formatCode="#,##0.00">
                  <c:v>3512</c:v>
                </c:pt>
                <c:pt idx="97" formatCode="#,##0.00">
                  <c:v>3552</c:v>
                </c:pt>
                <c:pt idx="98" formatCode="#,##0.00">
                  <c:v>4144</c:v>
                </c:pt>
                <c:pt idx="99" formatCode="#,##0.00">
                  <c:v>5712</c:v>
                </c:pt>
                <c:pt idx="100" formatCode="#,##0.00">
                  <c:v>6304</c:v>
                </c:pt>
                <c:pt idx="101" formatCode="#,##0.00">
                  <c:v>7104</c:v>
                </c:pt>
                <c:pt idx="102" formatCode="#,##0.00">
                  <c:v>6272</c:v>
                </c:pt>
                <c:pt idx="103" formatCode="#,##0.00">
                  <c:v>6176</c:v>
                </c:pt>
                <c:pt idx="104" formatCode="#,##0.00">
                  <c:v>5472</c:v>
                </c:pt>
                <c:pt idx="105" formatCode="#,##0.00">
                  <c:v>4944</c:v>
                </c:pt>
                <c:pt idx="106" formatCode="#,##0.00">
                  <c:v>4000</c:v>
                </c:pt>
                <c:pt idx="107" formatCode="#,##0.00">
                  <c:v>4368</c:v>
                </c:pt>
                <c:pt idx="108" formatCode="#,##0.00">
                  <c:v>4624</c:v>
                </c:pt>
                <c:pt idx="109" formatCode="#,##0.00">
                  <c:v>6704</c:v>
                </c:pt>
                <c:pt idx="110" formatCode="#,##0.00">
                  <c:v>7888</c:v>
                </c:pt>
                <c:pt idx="111" formatCode="#,##0.00">
                  <c:v>8896</c:v>
                </c:pt>
                <c:pt idx="112" formatCode="#,##0.00">
                  <c:v>8112</c:v>
                </c:pt>
                <c:pt idx="113" formatCode="#,##0.00">
                  <c:v>8064</c:v>
                </c:pt>
                <c:pt idx="114" formatCode="#,##0.00">
                  <c:v>7776</c:v>
                </c:pt>
                <c:pt idx="115" formatCode="#,##0.00">
                  <c:v>6544</c:v>
                </c:pt>
                <c:pt idx="116" formatCode="#,##0.00">
                  <c:v>6864</c:v>
                </c:pt>
                <c:pt idx="117" formatCode="#,##0.00">
                  <c:v>6656</c:v>
                </c:pt>
                <c:pt idx="118" formatCode="#,##0.00">
                  <c:v>5040</c:v>
                </c:pt>
                <c:pt idx="119" formatCode="#,##0.00">
                  <c:v>4688</c:v>
                </c:pt>
                <c:pt idx="120" formatCode="#,##0.00">
                  <c:v>5440</c:v>
                </c:pt>
                <c:pt idx="121" formatCode="#,##0.00">
                  <c:v>6704</c:v>
                </c:pt>
                <c:pt idx="122" formatCode="#,##0.00">
                  <c:v>6752</c:v>
                </c:pt>
                <c:pt idx="123" formatCode="#,##0.00">
                  <c:v>8192</c:v>
                </c:pt>
                <c:pt idx="124" formatCode="#,##0.00">
                  <c:v>9120</c:v>
                </c:pt>
                <c:pt idx="125" formatCode="#,##0.00">
                  <c:v>11744</c:v>
                </c:pt>
                <c:pt idx="126" formatCode="#,##0.00">
                  <c:v>11584</c:v>
                </c:pt>
                <c:pt idx="127" formatCode="#,##0.00">
                  <c:v>9952</c:v>
                </c:pt>
                <c:pt idx="128" formatCode="#,##0.00">
                  <c:v>10880</c:v>
                </c:pt>
                <c:pt idx="129" formatCode="#,##0.00">
                  <c:v>9952</c:v>
                </c:pt>
                <c:pt idx="130" formatCode="#,##0.00">
                  <c:v>9824</c:v>
                </c:pt>
                <c:pt idx="131" formatCode="#,##0.00">
                  <c:v>7216</c:v>
                </c:pt>
                <c:pt idx="132" formatCode="#,##0.00">
                  <c:v>8000</c:v>
                </c:pt>
                <c:pt idx="133" formatCode="#,##0.00">
                  <c:v>6000</c:v>
                </c:pt>
                <c:pt idx="134" formatCode="#,##0.00">
                  <c:v>4992</c:v>
                </c:pt>
                <c:pt idx="135" formatCode="#,##0.00">
                  <c:v>4880</c:v>
                </c:pt>
                <c:pt idx="136" formatCode="#,##0.00">
                  <c:v>5152</c:v>
                </c:pt>
                <c:pt idx="137" formatCode="#,##0.00">
                  <c:v>4688</c:v>
                </c:pt>
                <c:pt idx="138" formatCode="#,##0.00">
                  <c:v>4560</c:v>
                </c:pt>
                <c:pt idx="139" formatCode="#,##0.00">
                  <c:v>3592</c:v>
                </c:pt>
                <c:pt idx="140" formatCode="#,##0.00">
                  <c:v>3472</c:v>
                </c:pt>
                <c:pt idx="141" formatCode="#,##0.00">
                  <c:v>3672</c:v>
                </c:pt>
                <c:pt idx="142" formatCode="#,##0.00">
                  <c:v>2776</c:v>
                </c:pt>
                <c:pt idx="143" formatCode="#,##0.00">
                  <c:v>2216</c:v>
                </c:pt>
                <c:pt idx="144" formatCode="#,##0.00">
                  <c:v>3672</c:v>
                </c:pt>
                <c:pt idx="145" formatCode="#,##0.00">
                  <c:v>4000</c:v>
                </c:pt>
                <c:pt idx="146" formatCode="#,##0.00">
                  <c:v>4560</c:v>
                </c:pt>
                <c:pt idx="147" formatCode="#,##0.00">
                  <c:v>5712</c:v>
                </c:pt>
                <c:pt idx="148" formatCode="#,##0.00">
                  <c:v>6384</c:v>
                </c:pt>
                <c:pt idx="149" formatCode="#,##0.00">
                  <c:v>7296</c:v>
                </c:pt>
                <c:pt idx="150" formatCode="#,##0.00">
                  <c:v>10624</c:v>
                </c:pt>
                <c:pt idx="151" formatCode="#,##0.00">
                  <c:v>11968</c:v>
                </c:pt>
                <c:pt idx="152" formatCode="#,##0.00">
                  <c:v>11264</c:v>
                </c:pt>
                <c:pt idx="153" formatCode="#,##0.00">
                  <c:v>10432</c:v>
                </c:pt>
                <c:pt idx="154" formatCode="#,##0.00">
                  <c:v>9344</c:v>
                </c:pt>
                <c:pt idx="155" formatCode="#,##0.00">
                  <c:v>9760</c:v>
                </c:pt>
                <c:pt idx="156" formatCode="#,##0.00">
                  <c:v>10752</c:v>
                </c:pt>
                <c:pt idx="157" formatCode="#,##0.00">
                  <c:v>11040</c:v>
                </c:pt>
                <c:pt idx="158" formatCode="#,##0.00">
                  <c:v>11264</c:v>
                </c:pt>
                <c:pt idx="159" formatCode="#,##0.00">
                  <c:v>11680</c:v>
                </c:pt>
                <c:pt idx="160" formatCode="#,##0.00">
                  <c:v>11424</c:v>
                </c:pt>
                <c:pt idx="161" formatCode="#,##0.00">
                  <c:v>10016</c:v>
                </c:pt>
                <c:pt idx="162" formatCode="#,##0.00">
                  <c:v>9152</c:v>
                </c:pt>
                <c:pt idx="163" formatCode="#,##0.00">
                  <c:v>8192</c:v>
                </c:pt>
                <c:pt idx="164" formatCode="#,##0.00">
                  <c:v>8224</c:v>
                </c:pt>
                <c:pt idx="165" formatCode="#,##0.00">
                  <c:v>5888</c:v>
                </c:pt>
                <c:pt idx="166" formatCode="#,##0.00">
                  <c:v>5712</c:v>
                </c:pt>
                <c:pt idx="167" formatCode="#,##0.00">
                  <c:v>4512</c:v>
                </c:pt>
                <c:pt idx="168" formatCode="#,##0.00">
                  <c:v>4768</c:v>
                </c:pt>
                <c:pt idx="169" formatCode="#,##0.00">
                  <c:v>4144</c:v>
                </c:pt>
                <c:pt idx="170" formatCode="#,##0.00">
                  <c:v>4768</c:v>
                </c:pt>
                <c:pt idx="171" formatCode="#,##0.00">
                  <c:v>6432</c:v>
                </c:pt>
                <c:pt idx="172" formatCode="#,##0.00">
                  <c:v>7184</c:v>
                </c:pt>
                <c:pt idx="173" formatCode="#,##0.00">
                  <c:v>8576</c:v>
                </c:pt>
                <c:pt idx="174" formatCode="#,##0.00">
                  <c:v>6992</c:v>
                </c:pt>
                <c:pt idx="175" formatCode="#,##0.00">
                  <c:v>6704</c:v>
                </c:pt>
                <c:pt idx="176" formatCode="#,##0.00">
                  <c:v>6096</c:v>
                </c:pt>
                <c:pt idx="177" formatCode="#,##0.00">
                  <c:v>4560</c:v>
                </c:pt>
                <c:pt idx="178" formatCode="#,##0.00">
                  <c:v>4576</c:v>
                </c:pt>
                <c:pt idx="179" formatCode="#,##0.00">
                  <c:v>4352</c:v>
                </c:pt>
                <c:pt idx="180" formatCode="#,##0.00">
                  <c:v>4800</c:v>
                </c:pt>
                <c:pt idx="181" formatCode="#,##0.00">
                  <c:v>5952</c:v>
                </c:pt>
                <c:pt idx="182" formatCode="#,##0.00">
                  <c:v>6224</c:v>
                </c:pt>
                <c:pt idx="183" formatCode="#,##0.00">
                  <c:v>4400</c:v>
                </c:pt>
                <c:pt idx="184" formatCode="#,##0.00">
                  <c:v>3888</c:v>
                </c:pt>
                <c:pt idx="185" formatCode="#,##0.00">
                  <c:v>3992</c:v>
                </c:pt>
                <c:pt idx="186" formatCode="#,##0.00">
                  <c:v>3448</c:v>
                </c:pt>
                <c:pt idx="187" formatCode="#,##0.00">
                  <c:v>2960</c:v>
                </c:pt>
                <c:pt idx="188" formatCode="#,##0.00">
                  <c:v>3216</c:v>
                </c:pt>
                <c:pt idx="189" formatCode="#,##0.00">
                  <c:v>2216</c:v>
                </c:pt>
                <c:pt idx="190" formatCode="#,##0.00">
                  <c:v>1816</c:v>
                </c:pt>
                <c:pt idx="191" formatCode="#,##0.00">
                  <c:v>1888</c:v>
                </c:pt>
                <c:pt idx="192" formatCode="#,##0.00">
                  <c:v>2560</c:v>
                </c:pt>
                <c:pt idx="193" formatCode="#,##0.00">
                  <c:v>3072</c:v>
                </c:pt>
                <c:pt idx="194" formatCode="#,##0.00">
                  <c:v>3448</c:v>
                </c:pt>
                <c:pt idx="195" formatCode="#,##0.00">
                  <c:v>5952</c:v>
                </c:pt>
                <c:pt idx="196" formatCode="#,##0.00">
                  <c:v>6144</c:v>
                </c:pt>
                <c:pt idx="197" formatCode="#,##0.00">
                  <c:v>6928</c:v>
                </c:pt>
                <c:pt idx="198" formatCode="#,##0.00">
                  <c:v>5632</c:v>
                </c:pt>
                <c:pt idx="199" formatCode="#,##0.00">
                  <c:v>5744</c:v>
                </c:pt>
                <c:pt idx="200" formatCode="#,##0.00">
                  <c:v>5280</c:v>
                </c:pt>
                <c:pt idx="201" formatCode="#,##0.00">
                  <c:v>4928</c:v>
                </c:pt>
                <c:pt idx="202" formatCode="#,##0.00">
                  <c:v>4656</c:v>
                </c:pt>
                <c:pt idx="203" formatCode="#,##0.00">
                  <c:v>3216</c:v>
                </c:pt>
                <c:pt idx="204" formatCode="#,##0.00">
                  <c:v>1908</c:v>
                </c:pt>
                <c:pt idx="205">
                  <c:v>666</c:v>
                </c:pt>
                <c:pt idx="206">
                  <c:v>333</c:v>
                </c:pt>
                <c:pt idx="207">
                  <c:v>74</c:v>
                </c:pt>
                <c:pt idx="208">
                  <c:v>0</c:v>
                </c:pt>
                <c:pt idx="209">
                  <c:v>148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37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4303344"/>
        <c:axId val="244303736"/>
      </c:scatterChart>
      <c:valAx>
        <c:axId val="244303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de-CH" sz="1000" b="0" i="0" u="none" strike="noStrike" kern="1200" baseline="0" noProof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CH" b="1" noProof="0" dirty="0" smtClean="0"/>
                  <a:t>Zeit</a:t>
                </a:r>
                <a:endParaRPr lang="de-CH" b="1" noProof="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de-CH" sz="1000" b="0" i="0" u="none" strike="noStrike" kern="1200" baseline="0" noProof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m/d/yyyy\ 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44303736"/>
        <c:crosses val="autoZero"/>
        <c:crossBetween val="midCat"/>
        <c:majorUnit val="4"/>
      </c:valAx>
      <c:valAx>
        <c:axId val="244303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de-CH" sz="1000" b="1" i="0" u="none" strike="noStrike" kern="1200" baseline="0" noProof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CH" b="1" noProof="0" dirty="0" smtClean="0"/>
                  <a:t>Radonkonzentration [</a:t>
                </a:r>
                <a:r>
                  <a:rPr lang="de-CH" b="1" noProof="0" dirty="0" err="1" smtClean="0"/>
                  <a:t>Bq</a:t>
                </a:r>
                <a:r>
                  <a:rPr lang="de-CH" b="1" noProof="0" dirty="0" smtClean="0"/>
                  <a:t>/m</a:t>
                </a:r>
                <a:r>
                  <a:rPr lang="de-CH" b="1" baseline="30000" noProof="0" dirty="0" smtClean="0"/>
                  <a:t>3</a:t>
                </a:r>
                <a:r>
                  <a:rPr lang="de-CH" b="1" noProof="0" dirty="0" smtClean="0"/>
                  <a:t>]</a:t>
                </a:r>
                <a:endParaRPr lang="de-CH" b="1" noProof="0" dirty="0"/>
              </a:p>
            </c:rich>
          </c:tx>
          <c:layout>
            <c:manualLayout>
              <c:xMode val="edge"/>
              <c:yMode val="edge"/>
              <c:x val="9.3742278487272731E-3"/>
              <c:y val="5.047703572220989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de-CH" sz="1000" b="1" i="0" u="none" strike="noStrike" kern="1200" baseline="0" noProof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44303344"/>
        <c:crosses val="autoZero"/>
        <c:crossBetween val="midCat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Mittlere Radongaskonzentration in Bq/m3</c:v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rgbClr val="00B0F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'Statistik März 2016'!$A$2:$A$22</c:f>
              <c:strCache>
                <c:ptCount val="21"/>
                <c:pt idx="0">
                  <c:v>FR</c:v>
                </c:pt>
                <c:pt idx="1">
                  <c:v>SO</c:v>
                </c:pt>
                <c:pt idx="2">
                  <c:v>AG</c:v>
                </c:pt>
                <c:pt idx="3">
                  <c:v>BE</c:v>
                </c:pt>
                <c:pt idx="4">
                  <c:v>BL</c:v>
                </c:pt>
                <c:pt idx="5">
                  <c:v>GE</c:v>
                </c:pt>
                <c:pt idx="6">
                  <c:v>GR</c:v>
                </c:pt>
                <c:pt idx="7">
                  <c:v>JU</c:v>
                </c:pt>
                <c:pt idx="8">
                  <c:v>LU</c:v>
                </c:pt>
                <c:pt idx="9">
                  <c:v>NW</c:v>
                </c:pt>
                <c:pt idx="10">
                  <c:v>OW</c:v>
                </c:pt>
                <c:pt idx="11">
                  <c:v>SG</c:v>
                </c:pt>
                <c:pt idx="12">
                  <c:v>SH</c:v>
                </c:pt>
                <c:pt idx="13">
                  <c:v>SZ</c:v>
                </c:pt>
                <c:pt idx="14">
                  <c:v>TG</c:v>
                </c:pt>
                <c:pt idx="15">
                  <c:v>TI</c:v>
                </c:pt>
                <c:pt idx="16">
                  <c:v>UR</c:v>
                </c:pt>
                <c:pt idx="17">
                  <c:v>VD</c:v>
                </c:pt>
                <c:pt idx="18">
                  <c:v>VS</c:v>
                </c:pt>
                <c:pt idx="19">
                  <c:v>ZG</c:v>
                </c:pt>
                <c:pt idx="20">
                  <c:v>ZH</c:v>
                </c:pt>
              </c:strCache>
            </c:strRef>
          </c:cat>
          <c:val>
            <c:numRef>
              <c:f>'Statistik März 2016'!$B$2:$B$22</c:f>
              <c:numCache>
                <c:formatCode>0</c:formatCode>
                <c:ptCount val="21"/>
                <c:pt idx="0">
                  <c:v>2197.3232615891106</c:v>
                </c:pt>
                <c:pt idx="1">
                  <c:v>2310.1399202615603</c:v>
                </c:pt>
                <c:pt idx="2">
                  <c:v>8543.0987622056473</c:v>
                </c:pt>
                <c:pt idx="3">
                  <c:v>2998.5755470510612</c:v>
                </c:pt>
                <c:pt idx="4">
                  <c:v>4166.1281102345138</c:v>
                </c:pt>
                <c:pt idx="5">
                  <c:v>739.61840628507298</c:v>
                </c:pt>
                <c:pt idx="6">
                  <c:v>3315.2960506831155</c:v>
                </c:pt>
                <c:pt idx="7">
                  <c:v>806.18686868686859</c:v>
                </c:pt>
                <c:pt idx="8">
                  <c:v>2329.783559593654</c:v>
                </c:pt>
                <c:pt idx="9">
                  <c:v>719.73779533109246</c:v>
                </c:pt>
                <c:pt idx="10">
                  <c:v>1753.1568789633307</c:v>
                </c:pt>
                <c:pt idx="11">
                  <c:v>8162.6761215017141</c:v>
                </c:pt>
                <c:pt idx="12">
                  <c:v>1522.222696003184</c:v>
                </c:pt>
                <c:pt idx="13">
                  <c:v>1515.1209677419354</c:v>
                </c:pt>
                <c:pt idx="14">
                  <c:v>3564.6716436574634</c:v>
                </c:pt>
                <c:pt idx="15">
                  <c:v>1542.2193877551019</c:v>
                </c:pt>
                <c:pt idx="16">
                  <c:v>181.62393162393161</c:v>
                </c:pt>
                <c:pt idx="17">
                  <c:v>7628.6421652497638</c:v>
                </c:pt>
                <c:pt idx="18">
                  <c:v>2966.1555860786711</c:v>
                </c:pt>
                <c:pt idx="19">
                  <c:v>6766.8304509222753</c:v>
                </c:pt>
                <c:pt idx="20">
                  <c:v>9686.725847654483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03194464"/>
        <c:axId val="503194072"/>
        <c:axId val="0"/>
      </c:bar3DChart>
      <c:catAx>
        <c:axId val="50319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03194072"/>
        <c:crosses val="autoZero"/>
        <c:auto val="1"/>
        <c:lblAlgn val="ctr"/>
        <c:lblOffset val="100"/>
        <c:noMultiLvlLbl val="0"/>
      </c:catAx>
      <c:valAx>
        <c:axId val="503194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03194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Maximale Radongaskonzentration in Bq/m3</c:v>
          </c:tx>
          <c:spPr>
            <a:solidFill>
              <a:srgbClr val="FF9900"/>
            </a:solidFill>
            <a:ln>
              <a:solidFill>
                <a:srgbClr val="FF9900"/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rgbClr val="FF99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'Statistik März 2016'!$A$2:$A$22</c:f>
              <c:strCache>
                <c:ptCount val="21"/>
                <c:pt idx="0">
                  <c:v>FR</c:v>
                </c:pt>
                <c:pt idx="1">
                  <c:v>SO</c:v>
                </c:pt>
                <c:pt idx="2">
                  <c:v>AG</c:v>
                </c:pt>
                <c:pt idx="3">
                  <c:v>BE</c:v>
                </c:pt>
                <c:pt idx="4">
                  <c:v>BL</c:v>
                </c:pt>
                <c:pt idx="5">
                  <c:v>GE</c:v>
                </c:pt>
                <c:pt idx="6">
                  <c:v>GR</c:v>
                </c:pt>
                <c:pt idx="7">
                  <c:v>JU</c:v>
                </c:pt>
                <c:pt idx="8">
                  <c:v>LU</c:v>
                </c:pt>
                <c:pt idx="9">
                  <c:v>NW</c:v>
                </c:pt>
                <c:pt idx="10">
                  <c:v>OW</c:v>
                </c:pt>
                <c:pt idx="11">
                  <c:v>SG</c:v>
                </c:pt>
                <c:pt idx="12">
                  <c:v>SH</c:v>
                </c:pt>
                <c:pt idx="13">
                  <c:v>SZ</c:v>
                </c:pt>
                <c:pt idx="14">
                  <c:v>TG</c:v>
                </c:pt>
                <c:pt idx="15">
                  <c:v>TI</c:v>
                </c:pt>
                <c:pt idx="16">
                  <c:v>UR</c:v>
                </c:pt>
                <c:pt idx="17">
                  <c:v>VD</c:v>
                </c:pt>
                <c:pt idx="18">
                  <c:v>VS</c:v>
                </c:pt>
                <c:pt idx="19">
                  <c:v>ZG</c:v>
                </c:pt>
                <c:pt idx="20">
                  <c:v>ZH</c:v>
                </c:pt>
              </c:strCache>
            </c:strRef>
          </c:cat>
          <c:val>
            <c:numRef>
              <c:f>'Statistik März 2016'!$E$2:$E$22</c:f>
              <c:numCache>
                <c:formatCode>0</c:formatCode>
                <c:ptCount val="21"/>
                <c:pt idx="0">
                  <c:v>16134.615384615385</c:v>
                </c:pt>
                <c:pt idx="1">
                  <c:v>22381.09756097561</c:v>
                </c:pt>
                <c:pt idx="2">
                  <c:v>69444.444444444438</c:v>
                </c:pt>
                <c:pt idx="3">
                  <c:v>44831.08108108108</c:v>
                </c:pt>
                <c:pt idx="4">
                  <c:v>19307.598039215685</c:v>
                </c:pt>
                <c:pt idx="5">
                  <c:v>3779.0404040404042</c:v>
                </c:pt>
                <c:pt idx="6">
                  <c:v>12604.166666666666</c:v>
                </c:pt>
                <c:pt idx="7">
                  <c:v>2799.242424242424</c:v>
                </c:pt>
                <c:pt idx="8">
                  <c:v>26465.686274509804</c:v>
                </c:pt>
                <c:pt idx="9">
                  <c:v>1671.4743589743589</c:v>
                </c:pt>
                <c:pt idx="10">
                  <c:v>16138.888888888889</c:v>
                </c:pt>
                <c:pt idx="11">
                  <c:v>37300.245098039217</c:v>
                </c:pt>
                <c:pt idx="12">
                  <c:v>6056.9105691056911</c:v>
                </c:pt>
                <c:pt idx="13">
                  <c:v>5167.9292929292933</c:v>
                </c:pt>
                <c:pt idx="14">
                  <c:v>22256.127450980392</c:v>
                </c:pt>
                <c:pt idx="15">
                  <c:v>4742.8571428571431</c:v>
                </c:pt>
                <c:pt idx="16">
                  <c:v>181.62393162393161</c:v>
                </c:pt>
                <c:pt idx="17">
                  <c:v>49603.174603174601</c:v>
                </c:pt>
                <c:pt idx="18">
                  <c:v>44220.052083333336</c:v>
                </c:pt>
                <c:pt idx="19">
                  <c:v>35607.526881720427</c:v>
                </c:pt>
                <c:pt idx="20">
                  <c:v>65104.166666666664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48885040"/>
        <c:axId val="248884256"/>
        <c:axId val="0"/>
      </c:bar3DChart>
      <c:catAx>
        <c:axId val="24888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48884256"/>
        <c:crosses val="autoZero"/>
        <c:auto val="1"/>
        <c:lblAlgn val="ctr"/>
        <c:lblOffset val="100"/>
        <c:noMultiLvlLbl val="0"/>
      </c:catAx>
      <c:valAx>
        <c:axId val="248884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4888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539C5-3194-40E1-98E5-873FF62D5A57}" type="datetimeFigureOut">
              <a:rPr lang="de-CH" smtClean="0"/>
              <a:pPr/>
              <a:t>24.03.2016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B4EAD-7C07-4FF7-B094-CEE4C6144B3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919924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4"/>
            <a:ext cx="533527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</a:t>
            </a:r>
            <a:r>
              <a:rPr lang="de-CH" dirty="0" err="1" smtClean="0"/>
              <a:t>text</a:t>
            </a:r>
            <a:r>
              <a:rPr lang="de-CH" dirty="0" smtClean="0"/>
              <a:t> </a:t>
            </a:r>
            <a:r>
              <a:rPr lang="de-CH" dirty="0" err="1" smtClean="0"/>
              <a:t>styles</a:t>
            </a:r>
            <a:endParaRPr lang="de-CH" dirty="0" smtClean="0"/>
          </a:p>
          <a:p>
            <a:pPr lvl="1"/>
            <a:r>
              <a:rPr lang="de-CH" dirty="0" smtClean="0"/>
              <a:t>Second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2"/>
            <a:r>
              <a:rPr lang="de-CH" dirty="0" smtClean="0"/>
              <a:t>Third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3"/>
            <a:r>
              <a:rPr lang="de-CH" dirty="0" err="1" smtClean="0"/>
              <a:t>Fourth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4"/>
            <a:r>
              <a:rPr lang="de-CH" dirty="0" err="1" smtClean="0"/>
              <a:t>Fifth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de-CH" dirty="0" smtClean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4764" y="9497248"/>
            <a:ext cx="2119669" cy="33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CF4FCC33-F3CD-43AE-9A50-5B96C53759B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Kopfzeilenplatzhalter 3"/>
          <p:cNvSpPr txBox="1">
            <a:spLocks/>
          </p:cNvSpPr>
          <p:nvPr/>
        </p:nvSpPr>
        <p:spPr>
          <a:xfrm>
            <a:off x="656920" y="273048"/>
            <a:ext cx="5268530" cy="33581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SPQ / Einführung in die Physik</a:t>
            </a:r>
            <a:br>
              <a:rPr kumimoji="0" lang="de-CH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endParaRPr kumimoji="0" lang="de-CH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584655" y="9340906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Suva, Bereich Physik, 06.02.2012</a:t>
            </a:r>
            <a:endParaRPr kumimoji="0" lang="de-CH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7" name="Gerade Verbindung 6"/>
          <p:cNvCxnSpPr/>
          <p:nvPr/>
        </p:nvCxnSpPr>
        <p:spPr>
          <a:xfrm>
            <a:off x="533877" y="585732"/>
            <a:ext cx="56013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533877" y="9419077"/>
            <a:ext cx="56013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2258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g.admin.ch/themen/strahlung/12128/12242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g.admin.ch/themen/strahlung/00046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tabLst>
                <a:tab pos="4572000" algn="l"/>
              </a:tabLst>
            </a:pPr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CC33-F3CD-43AE-9A50-5B96C53759B9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62817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b="1" dirty="0" smtClean="0"/>
              <a:t>Strahlendosen der Bevölkerung</a:t>
            </a:r>
          </a:p>
          <a:p>
            <a:r>
              <a:rPr lang="de-CH" dirty="0" smtClean="0"/>
              <a:t>Die drei wichtigsten Ursachen für die Strahlenbelastung der Bevölkerung sind Radon in Wohnungen, die medizinische Diagnostik sowie die natürliche Bestrahlung. </a:t>
            </a:r>
            <a:endParaRPr lang="fr-FR" dirty="0" smtClean="0"/>
          </a:p>
          <a:p>
            <a:pPr marL="177788" indent="-177788"/>
            <a:endParaRPr lang="fr-FR" dirty="0" smtClean="0"/>
          </a:p>
          <a:p>
            <a:r>
              <a:rPr lang="de-CH" b="1" dirty="0" smtClean="0"/>
              <a:t>Durchschnittliche Strahlendosen der Schweizer Bevölkerung</a:t>
            </a:r>
            <a:br>
              <a:rPr lang="de-CH" b="1" dirty="0" smtClean="0"/>
            </a:br>
            <a:r>
              <a:rPr lang="de-CH" b="1" dirty="0" smtClean="0"/>
              <a:t>[mSv pro Jahr pro Person]</a:t>
            </a:r>
          </a:p>
          <a:p>
            <a:r>
              <a:rPr lang="de-CH" dirty="0" smtClean="0"/>
              <a:t>Die Belastung durch Radon muss nach der neuen Beurteilung durch die ICRP (ICRP 115, 2010) deutlich höher eingeschätzt werden als zuvor (ICRP 65). </a:t>
            </a:r>
          </a:p>
          <a:p>
            <a:r>
              <a:rPr lang="de-CH" dirty="0" smtClean="0"/>
              <a:t>Der Wert für die medizinische Diagnostik beruht auf der Erhebung von 2008. </a:t>
            </a:r>
          </a:p>
          <a:p>
            <a:r>
              <a:rPr lang="de-CH" dirty="0" smtClean="0"/>
              <a:t>Die natürliche Exposition setzt sich zusammen aus:</a:t>
            </a:r>
          </a:p>
          <a:p>
            <a:pPr marL="542886" indent="-180962">
              <a:spcBef>
                <a:spcPts val="0"/>
              </a:spcBef>
              <a:buFont typeface="Arial" pitchFamily="34" charset="0"/>
              <a:buChar char="•"/>
              <a:tabLst>
                <a:tab pos="2419178" algn="l"/>
              </a:tabLst>
            </a:pPr>
            <a:r>
              <a:rPr lang="de-CH" dirty="0" smtClean="0"/>
              <a:t>terrestrischer Strahlung (t)	ca. 0.35 mSv/Jahr</a:t>
            </a:r>
          </a:p>
          <a:p>
            <a:pPr marL="542886" indent="-180962">
              <a:spcBef>
                <a:spcPts val="0"/>
              </a:spcBef>
              <a:buFont typeface="Arial" pitchFamily="34" charset="0"/>
              <a:buChar char="•"/>
              <a:tabLst>
                <a:tab pos="2419178" algn="l"/>
              </a:tabLst>
            </a:pPr>
            <a:r>
              <a:rPr lang="de-CH" dirty="0" smtClean="0"/>
              <a:t>kosmischer Strahlung (c)	ca. 0.4   mSv/Jahr </a:t>
            </a:r>
          </a:p>
          <a:p>
            <a:pPr marL="542886" indent="-180962">
              <a:spcBef>
                <a:spcPts val="0"/>
              </a:spcBef>
              <a:buFont typeface="Arial" pitchFamily="34" charset="0"/>
              <a:buChar char="•"/>
              <a:tabLst>
                <a:tab pos="2419178" algn="l"/>
              </a:tabLst>
            </a:pPr>
            <a:r>
              <a:rPr lang="de-CH" dirty="0" smtClean="0"/>
              <a:t>Inkorporation (i)	ca. 0.35 mSv/Jahr</a:t>
            </a:r>
          </a:p>
          <a:p>
            <a:pPr marL="542886" indent="-180962">
              <a:spcBef>
                <a:spcPts val="0"/>
              </a:spcBef>
              <a:tabLst>
                <a:tab pos="2419178" algn="l"/>
              </a:tabLst>
            </a:pPr>
            <a:endParaRPr lang="de-CH" dirty="0" smtClean="0"/>
          </a:p>
          <a:p>
            <a:r>
              <a:rPr lang="de-CH" dirty="0" smtClean="0"/>
              <a:t>Zu „übrige“ gehören Kernkraftwerke und Forschungsanstalten sowie künstliche Radioisotope in der Umwelt.</a:t>
            </a:r>
          </a:p>
          <a:p>
            <a:endParaRPr lang="de-CH" dirty="0" smtClean="0"/>
          </a:p>
          <a:p>
            <a:r>
              <a:rPr lang="de-CH" dirty="0" smtClean="0"/>
              <a:t>Quelle: </a:t>
            </a:r>
            <a:r>
              <a:rPr lang="de-CH" dirty="0" smtClean="0">
                <a:hlinkClick r:id="rId3"/>
              </a:rPr>
              <a:t>www.bag.admin.ch/themen/strahlung/12128/12242</a:t>
            </a:r>
            <a:endParaRPr lang="de-CH" dirty="0" smtClean="0"/>
          </a:p>
          <a:p>
            <a:endParaRPr lang="de-CH" dirty="0" smtClean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CC33-F3CD-43AE-9A50-5B96C53759B9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595162" y="9497247"/>
            <a:ext cx="3055982" cy="338402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Suva, Bereich Physik, 17.12.2015</a:t>
            </a:r>
            <a:endParaRPr lang="de-CH" dirty="0"/>
          </a:p>
        </p:txBody>
      </p:sp>
      <p:sp>
        <p:nvSpPr>
          <p:cNvPr id="11" name="Kopfzeilenplatzhalter 10"/>
          <p:cNvSpPr>
            <a:spLocks noGrp="1"/>
          </p:cNvSpPr>
          <p:nvPr>
            <p:ph type="hdr" sz="quarter" idx="12"/>
          </p:nvPr>
        </p:nvSpPr>
        <p:spPr>
          <a:xfrm>
            <a:off x="673226" y="216028"/>
            <a:ext cx="2971800" cy="282798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Wirkung auf den Menschen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11006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b="1" dirty="0" smtClean="0"/>
              <a:t>Radon</a:t>
            </a:r>
          </a:p>
          <a:p>
            <a:r>
              <a:rPr lang="de-CH" dirty="0" smtClean="0"/>
              <a:t>Laut Schätzung des Bundesamts für Gesundheit verursacht Radon in der Schweiz 200 bis 300 Todesfälle pro Jahr und ist nach dem Rauchen die wichtigste Ursache für Lungenkrebs.</a:t>
            </a:r>
          </a:p>
          <a:p>
            <a:endParaRPr lang="de-CH" dirty="0" smtClean="0"/>
          </a:p>
          <a:p>
            <a:r>
              <a:rPr lang="de-CH" dirty="0" smtClean="0"/>
              <a:t>Die Suva misst die Radonkonzentration in Risikobetrieben und empfiehlt oder verfügt Massnahmen zum Schutz der </a:t>
            </a:r>
            <a:r>
              <a:rPr lang="de-CH" dirty="0" err="1" smtClean="0"/>
              <a:t>Arbeitnehmenden</a:t>
            </a:r>
            <a:r>
              <a:rPr lang="de-CH" dirty="0" smtClean="0"/>
              <a:t>.</a:t>
            </a:r>
          </a:p>
          <a:p>
            <a:r>
              <a:rPr lang="de-CH" dirty="0" smtClean="0"/>
              <a:t>Erhöhte Radonkonzentrationen wurden vor allem in Wasserreservoirs für die Fassung von Trinkwasser oder in unterirdischen militärischen Anlagen gemessen. </a:t>
            </a:r>
          </a:p>
          <a:p>
            <a:endParaRPr lang="de-CH" dirty="0" smtClean="0"/>
          </a:p>
          <a:p>
            <a:r>
              <a:rPr lang="de-CH" dirty="0" smtClean="0"/>
              <a:t>Für Messungen im Privatbereich sind die Kantone zuständig. </a:t>
            </a:r>
          </a:p>
          <a:p>
            <a:r>
              <a:rPr lang="de-CH" dirty="0" smtClean="0"/>
              <a:t>Auf der BAG-Internetseite </a:t>
            </a:r>
            <a:r>
              <a:rPr lang="de-CH" dirty="0" smtClean="0">
                <a:hlinkClick r:id="rId3"/>
              </a:rPr>
              <a:t>http://www.bag.admin.ch/themen/strahlung/00046</a:t>
            </a:r>
            <a:r>
              <a:rPr lang="de-CH" dirty="0" smtClean="0"/>
              <a:t> sind Informationen und Adressen von Beratungsstellen publiziert.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CC33-F3CD-43AE-9A50-5B96C53759B9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595162" y="9497247"/>
            <a:ext cx="3055982" cy="338402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Suva, Bereich Physik, 17.12.2015</a:t>
            </a:r>
            <a:endParaRPr lang="de-CH" dirty="0"/>
          </a:p>
        </p:txBody>
      </p:sp>
      <p:sp>
        <p:nvSpPr>
          <p:cNvPr id="9" name="Kopfzeilenplatzhalter 8"/>
          <p:cNvSpPr>
            <a:spLocks noGrp="1"/>
          </p:cNvSpPr>
          <p:nvPr>
            <p:ph type="hdr" sz="quarter" idx="12"/>
          </p:nvPr>
        </p:nvSpPr>
        <p:spPr>
          <a:xfrm>
            <a:off x="673226" y="216028"/>
            <a:ext cx="2971800" cy="282798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Wirkung auf den Menschen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19365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CC33-F3CD-43AE-9A50-5B96C53759B9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92667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CC33-F3CD-43AE-9A50-5B96C53759B9}" type="slidenum">
              <a:rPr lang="de-CH" smtClean="0"/>
              <a:pPr/>
              <a:t>20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72891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Module Radon 2014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Suva, secteur physique, Lisa Pedrazzi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CC33-F3CD-43AE-9A50-5B96C53759B9}" type="slidenum">
              <a:rPr lang="de-CH" smtClean="0"/>
              <a:pPr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0798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Module Radon 2014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Suva, secteur physique, Lisa Pedrazzi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CC33-F3CD-43AE-9A50-5B96C53759B9}" type="slidenum">
              <a:rPr lang="de-CH" smtClean="0"/>
              <a:pPr/>
              <a:t>28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8977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0"/>
            <a:ext cx="8382000" cy="1522413"/>
          </a:xfrm>
          <a:solidFill>
            <a:srgbClr val="E3362B"/>
          </a:solidFill>
        </p:spPr>
        <p:txBody>
          <a:bodyPr lIns="396000" tIns="216000" rIns="90000" bIns="468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pic>
        <p:nvPicPr>
          <p:cNvPr id="10249" name="Picture 9" descr="Pro_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08725"/>
            <a:ext cx="1355725" cy="288925"/>
          </a:xfrm>
          <a:prstGeom prst="rect">
            <a:avLst/>
          </a:prstGeom>
          <a:noFill/>
        </p:spPr>
      </p:pic>
      <p:pic>
        <p:nvPicPr>
          <p:cNvPr id="10250" name="Picture 10" descr="Bien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2413"/>
            <a:ext cx="8382000" cy="4427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350" y="0"/>
            <a:ext cx="1866900" cy="59499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0"/>
            <a:ext cx="5448300" cy="59499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06900"/>
            <a:ext cx="8424936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2906713"/>
            <a:ext cx="842493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517551"/>
            <a:ext cx="4017714" cy="45037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5650" y="1517551"/>
            <a:ext cx="4254822" cy="45037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754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754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144016"/>
            <a:ext cx="8424936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72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CH" dirty="0" smtClean="0"/>
          </a:p>
        </p:txBody>
      </p:sp>
      <p:pic>
        <p:nvPicPr>
          <p:cNvPr id="9227" name="Picture 11" descr="Pro_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6525347"/>
            <a:ext cx="812985" cy="174567"/>
          </a:xfrm>
          <a:prstGeom prst="rect">
            <a:avLst/>
          </a:prstGeom>
          <a:noFill/>
        </p:spPr>
      </p:pic>
      <p:sp>
        <p:nvSpPr>
          <p:cNvPr id="9230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517551"/>
            <a:ext cx="8424936" cy="486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Textmasterformate durch Klicken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0"/>
            <a:endParaRPr lang="de-CH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ts val="0"/>
        </a:spcBef>
        <a:spcAft>
          <a:spcPct val="0"/>
        </a:spcAft>
        <a:defRPr sz="3600" b="0">
          <a:solidFill>
            <a:srgbClr val="E3362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E3362B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E3362B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E3362B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E3362B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E3362B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E3362B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E3362B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E3362B"/>
          </a:solidFill>
          <a:latin typeface="Arial" charset="0"/>
        </a:defRPr>
      </a:lvl9pPr>
    </p:titleStyle>
    <p:bodyStyle>
      <a:lvl1pPr marL="357188" indent="-357188" algn="l" rtl="0" eaLnBrk="1" fontAlgn="base" hangingPunct="1">
        <a:spcBef>
          <a:spcPct val="20000"/>
        </a:spcBef>
        <a:spcAft>
          <a:spcPct val="0"/>
        </a:spcAft>
        <a:buClr>
          <a:srgbClr val="E3362B"/>
        </a:buClr>
        <a:buSzPct val="60000"/>
        <a:buFont typeface="Wingdings 2" pitchFamily="18" charset="2"/>
        <a:buChar char="¿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539750" indent="-180975" algn="l" rtl="0" eaLnBrk="1" fontAlgn="base" hangingPunct="1">
        <a:spcBef>
          <a:spcPct val="20000"/>
        </a:spcBef>
        <a:spcAft>
          <a:spcPct val="0"/>
        </a:spcAft>
        <a:buSzPct val="80000"/>
        <a:buChar char="-"/>
        <a:defRPr sz="2000">
          <a:solidFill>
            <a:srgbClr val="000000"/>
          </a:solidFill>
          <a:latin typeface="+mn-lt"/>
        </a:defRPr>
      </a:lvl2pPr>
      <a:lvl3pPr marL="714375" indent="-173038" algn="l" rtl="0" eaLnBrk="1" fontAlgn="base" hangingPunct="1">
        <a:spcBef>
          <a:spcPct val="20000"/>
        </a:spcBef>
        <a:spcAft>
          <a:spcPct val="0"/>
        </a:spcAft>
        <a:buSzPct val="80000"/>
        <a:buChar char="-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129614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sz="4400" dirty="0" smtClean="0"/>
              <a:t>Radon in Schweizer Wasserversorgungsanlagen </a:t>
            </a:r>
            <a:endParaRPr lang="de-CH" sz="4400" dirty="0">
              <a:latin typeface="+mn-lt"/>
            </a:endParaRPr>
          </a:p>
        </p:txBody>
      </p:sp>
      <p:pic>
        <p:nvPicPr>
          <p:cNvPr id="7" name="Picture 11" descr="Pro_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20" y="6124292"/>
            <a:ext cx="1715766" cy="365655"/>
          </a:xfrm>
          <a:prstGeom prst="rect">
            <a:avLst/>
          </a:prstGeom>
          <a:noFill/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1" b="9247"/>
          <a:stretch/>
        </p:blipFill>
        <p:spPr>
          <a:xfrm>
            <a:off x="395536" y="1484784"/>
            <a:ext cx="8424936" cy="446449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092280" y="5969818"/>
            <a:ext cx="1507144" cy="698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e-CH" sz="1400" dirty="0" smtClean="0"/>
              <a:t>Richard Grunder</a:t>
            </a:r>
          </a:p>
          <a:p>
            <a:pPr algn="r">
              <a:lnSpc>
                <a:spcPct val="150000"/>
              </a:lnSpc>
            </a:pPr>
            <a:r>
              <a:rPr lang="de-CH" sz="1400" dirty="0" smtClean="0"/>
              <a:t>Roland </a:t>
            </a:r>
            <a:r>
              <a:rPr lang="de-CH" sz="1400" dirty="0" smtClean="0"/>
              <a:t>Krischek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Gesetzliche Grundlagen: </a:t>
            </a:r>
            <a:r>
              <a:rPr lang="de-CH" dirty="0" smtClean="0"/>
              <a:t>in Zukunft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628800"/>
            <a:ext cx="4752528" cy="2232248"/>
          </a:xfrm>
        </p:spPr>
        <p:txBody>
          <a:bodyPr/>
          <a:lstStyle/>
          <a:p>
            <a:pPr marL="0" indent="0">
              <a:buNone/>
            </a:pPr>
            <a:r>
              <a:rPr lang="de-CH" sz="1600" dirty="0" smtClean="0"/>
              <a:t>Ist Schwellenwert überschritten, sind Massnahmen notwendig: </a:t>
            </a:r>
          </a:p>
          <a:p>
            <a:r>
              <a:rPr lang="de-CH" sz="1600" dirty="0" smtClean="0"/>
              <a:t>Radonexposition muss ermittelt werden</a:t>
            </a:r>
          </a:p>
          <a:p>
            <a:r>
              <a:rPr lang="de-CH" sz="1600" dirty="0" smtClean="0"/>
              <a:t>Falls monatlich &gt; 170kBqh/m</a:t>
            </a:r>
            <a:r>
              <a:rPr lang="de-CH" sz="1600" baseline="30000" dirty="0" smtClean="0"/>
              <a:t>3</a:t>
            </a:r>
            <a:r>
              <a:rPr lang="de-CH" sz="1600" dirty="0" smtClean="0"/>
              <a:t> dann beruflich strahlenexponiert (Bewilligung und monatliche Überwachung) </a:t>
            </a:r>
          </a:p>
          <a:p>
            <a:r>
              <a:rPr lang="de-CH" sz="1600" dirty="0"/>
              <a:t>O</a:t>
            </a:r>
            <a:r>
              <a:rPr lang="de-CH" sz="1600" dirty="0" smtClean="0"/>
              <a:t>der durch organisatorische oder technische Massnahmen Konzentration senken</a:t>
            </a:r>
            <a:endParaRPr lang="de-CH" sz="1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5" y="98538"/>
            <a:ext cx="792088" cy="129475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95536" y="2217638"/>
            <a:ext cx="3168352" cy="923330"/>
          </a:xfrm>
          <a:prstGeom prst="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pPr algn="ctr"/>
            <a:r>
              <a:rPr lang="de-CH" b="1" dirty="0" smtClean="0">
                <a:solidFill>
                  <a:schemeClr val="bg1"/>
                </a:solidFill>
              </a:rPr>
              <a:t>Monatlicher Schwellenwert</a:t>
            </a:r>
          </a:p>
          <a:p>
            <a:pPr algn="ctr"/>
            <a:r>
              <a:rPr lang="de-CH" b="1" dirty="0" smtClean="0">
                <a:solidFill>
                  <a:schemeClr val="bg1"/>
                </a:solidFill>
              </a:rPr>
              <a:t>1'000 </a:t>
            </a:r>
            <a:r>
              <a:rPr lang="de-CH" b="1" dirty="0" err="1" smtClean="0">
                <a:solidFill>
                  <a:schemeClr val="bg1"/>
                </a:solidFill>
              </a:rPr>
              <a:t>Bq</a:t>
            </a:r>
            <a:r>
              <a:rPr lang="de-CH" b="1" dirty="0" smtClean="0">
                <a:solidFill>
                  <a:schemeClr val="bg1"/>
                </a:solidFill>
              </a:rPr>
              <a:t>/m</a:t>
            </a:r>
            <a:r>
              <a:rPr lang="de-CH" b="1" baseline="30000" dirty="0" smtClean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de-CH" b="1" dirty="0" smtClean="0">
                <a:solidFill>
                  <a:schemeClr val="bg1"/>
                </a:solidFill>
              </a:rPr>
              <a:t>(Arbeitszeit)</a:t>
            </a:r>
            <a:endParaRPr lang="de-CH" b="1" dirty="0">
              <a:solidFill>
                <a:schemeClr val="bg1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395536" y="3933056"/>
            <a:ext cx="806489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45720" rIns="0" bIns="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362B"/>
              </a:buClr>
              <a:buSzPct val="60000"/>
              <a:buFont typeface="Wingdings 2" pitchFamily="18" charset="2"/>
              <a:buChar char="¿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97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Char char="-"/>
              <a:defRPr sz="2000">
                <a:solidFill>
                  <a:srgbClr val="000000"/>
                </a:solidFill>
                <a:latin typeface="+mn-lt"/>
              </a:defRPr>
            </a:lvl2pPr>
            <a:lvl3pPr marL="7143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Char char="-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de-CH" sz="1600" kern="0" dirty="0" smtClean="0"/>
              <a:t>Aber: Schwellenwert von 1000 </a:t>
            </a:r>
            <a:r>
              <a:rPr lang="de-CH" sz="1600" kern="0" dirty="0" err="1" smtClean="0"/>
              <a:t>Bq</a:t>
            </a:r>
            <a:r>
              <a:rPr lang="de-CH" sz="1600" kern="0" dirty="0" smtClean="0"/>
              <a:t>/m</a:t>
            </a:r>
            <a:r>
              <a:rPr lang="de-CH" sz="1600" kern="0" baseline="30000" dirty="0" smtClean="0"/>
              <a:t>3</a:t>
            </a:r>
            <a:r>
              <a:rPr lang="de-CH" sz="1600" kern="0" dirty="0" smtClean="0"/>
              <a:t> ist bereits hoch!</a:t>
            </a:r>
          </a:p>
          <a:p>
            <a:r>
              <a:rPr lang="de-CH" sz="1600" kern="0" dirty="0" smtClean="0"/>
              <a:t>Bei einer dauernden Exposition von 900 </a:t>
            </a:r>
            <a:r>
              <a:rPr lang="de-CH" sz="1600" kern="0" dirty="0" err="1"/>
              <a:t>Bq</a:t>
            </a:r>
            <a:r>
              <a:rPr lang="de-CH" sz="1600" kern="0" dirty="0"/>
              <a:t>/m</a:t>
            </a:r>
            <a:r>
              <a:rPr lang="de-CH" sz="1600" kern="0" baseline="30000" dirty="0"/>
              <a:t>3</a:t>
            </a:r>
            <a:r>
              <a:rPr lang="de-CH" sz="1600" kern="0" dirty="0"/>
              <a:t> </a:t>
            </a:r>
            <a:r>
              <a:rPr lang="de-CH" sz="1600" kern="0" dirty="0" smtClean="0"/>
              <a:t>würde dies zu einer Dosis von 14 </a:t>
            </a:r>
            <a:r>
              <a:rPr lang="de-CH" sz="1600" kern="0" dirty="0" err="1" smtClean="0"/>
              <a:t>mSv</a:t>
            </a:r>
            <a:r>
              <a:rPr lang="de-CH" sz="1600" kern="0" dirty="0" smtClean="0"/>
              <a:t> führen (14-facher Grenzwert für nicht beruflich strahlenexponierte Personen)</a:t>
            </a:r>
          </a:p>
          <a:p>
            <a:r>
              <a:rPr lang="de-CH" sz="1600" kern="0" dirty="0" smtClean="0"/>
              <a:t>Schwellenwert sollte deshalb auf ca. 600 </a:t>
            </a:r>
            <a:r>
              <a:rPr lang="de-CH" sz="1600" kern="0" dirty="0" err="1"/>
              <a:t>Bq</a:t>
            </a:r>
            <a:r>
              <a:rPr lang="de-CH" sz="1600" kern="0" dirty="0"/>
              <a:t>/m</a:t>
            </a:r>
            <a:r>
              <a:rPr lang="de-CH" sz="1600" kern="0" baseline="30000" dirty="0"/>
              <a:t>3</a:t>
            </a:r>
            <a:r>
              <a:rPr lang="de-CH" sz="1600" kern="0" dirty="0"/>
              <a:t> </a:t>
            </a:r>
            <a:r>
              <a:rPr lang="de-CH" sz="1600" kern="0" dirty="0" smtClean="0"/>
              <a:t>gesenkt werden (entsprich ca. 10 </a:t>
            </a:r>
            <a:r>
              <a:rPr lang="de-CH" sz="1600" kern="0" dirty="0" err="1" smtClean="0"/>
              <a:t>mSv</a:t>
            </a:r>
            <a:r>
              <a:rPr lang="de-CH" sz="1600" kern="0" dirty="0" smtClean="0"/>
              <a:t> an Dosis)</a:t>
            </a:r>
          </a:p>
          <a:p>
            <a:r>
              <a:rPr lang="de-CH" sz="1600" kern="0" dirty="0" smtClean="0"/>
              <a:t>Ev. Jahresgrenzwert </a:t>
            </a:r>
            <a:r>
              <a:rPr lang="de-CH" sz="1600" kern="0" dirty="0" smtClean="0"/>
              <a:t>statt Monatsgrenzwert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23528" y="1781524"/>
            <a:ext cx="2225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smtClean="0">
                <a:solidFill>
                  <a:srgbClr val="FF9900"/>
                </a:solidFill>
              </a:rPr>
              <a:t>Wahrscheinlich: </a:t>
            </a:r>
            <a:endParaRPr lang="de-CH" sz="20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00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Messaktion Suva 2015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Briefe an </a:t>
            </a:r>
            <a:r>
              <a:rPr lang="fr-CH" dirty="0" err="1" smtClean="0"/>
              <a:t>alle</a:t>
            </a:r>
            <a:r>
              <a:rPr lang="fr-CH" dirty="0" smtClean="0"/>
              <a:t> </a:t>
            </a:r>
            <a:r>
              <a:rPr lang="fr-CH" dirty="0" err="1" smtClean="0"/>
              <a:t>Wasserversorger</a:t>
            </a:r>
            <a:r>
              <a:rPr lang="fr-CH" dirty="0" smtClean="0"/>
              <a:t> (ca. 2700 </a:t>
            </a:r>
            <a:r>
              <a:rPr lang="fr-CH" dirty="0" err="1" smtClean="0"/>
              <a:t>Adressen</a:t>
            </a:r>
            <a:r>
              <a:rPr lang="fr-CH" dirty="0" smtClean="0"/>
              <a:t>) </a:t>
            </a:r>
            <a:endParaRPr lang="de-CH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76" y="227148"/>
            <a:ext cx="1303982" cy="82534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204864"/>
            <a:ext cx="5688632" cy="4458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59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600" dirty="0" smtClean="0"/>
              <a:t>Messung von Radon</a:t>
            </a:r>
            <a:endParaRPr lang="de-CH" sz="2400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95536" y="1301527"/>
            <a:ext cx="8424936" cy="4863777"/>
          </a:xfrm>
        </p:spPr>
        <p:txBody>
          <a:bodyPr/>
          <a:lstStyle/>
          <a:p>
            <a:pPr marL="358775" indent="-358775"/>
            <a:r>
              <a:rPr lang="de-CH" dirty="0" smtClean="0"/>
              <a:t>Ermittlung der Exposition des Personals während der Arbeitszeit: 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	Über die </a:t>
            </a:r>
            <a:r>
              <a:rPr lang="fr-CH" dirty="0" err="1" smtClean="0"/>
              <a:t>monatliche</a:t>
            </a:r>
            <a:r>
              <a:rPr lang="fr-CH" dirty="0" smtClean="0"/>
              <a:t> </a:t>
            </a:r>
            <a:r>
              <a:rPr lang="fr-CH" dirty="0" err="1" smtClean="0"/>
              <a:t>Arbeitszeit</a:t>
            </a:r>
            <a:r>
              <a:rPr lang="fr-CH" dirty="0" smtClean="0"/>
              <a:t> </a:t>
            </a:r>
            <a:r>
              <a:rPr lang="fr-CH" dirty="0" err="1" smtClean="0"/>
              <a:t>gemittelte</a:t>
            </a:r>
            <a:r>
              <a:rPr lang="fr-CH" dirty="0"/>
              <a:t/>
            </a:r>
            <a:br>
              <a:rPr lang="fr-CH" dirty="0"/>
            </a:br>
            <a:r>
              <a:rPr lang="fr-CH" dirty="0" smtClean="0"/>
              <a:t>	R</a:t>
            </a:r>
            <a:r>
              <a:rPr lang="de-CH" dirty="0" err="1" smtClean="0"/>
              <a:t>adongaskonzentration</a:t>
            </a:r>
            <a:endParaRPr lang="de-CH" dirty="0"/>
          </a:p>
          <a:p>
            <a:pPr marL="358775" indent="-358775"/>
            <a:endParaRPr lang="de-CH" dirty="0" smtClean="0"/>
          </a:p>
          <a:p>
            <a:pPr marL="358775" indent="-358775"/>
            <a:r>
              <a:rPr lang="de-CH" dirty="0" smtClean="0"/>
              <a:t>3 verschiedene Messmethoden für radongefährdete Arbeitsplätze:</a:t>
            </a:r>
          </a:p>
          <a:p>
            <a:pPr marL="358775" indent="-358775"/>
            <a:endParaRPr lang="de-CH" dirty="0" smtClean="0"/>
          </a:p>
          <a:p>
            <a:pPr marL="0" indent="0">
              <a:buNone/>
              <a:tabLst>
                <a:tab pos="1349375" algn="l"/>
              </a:tabLst>
            </a:pPr>
            <a:r>
              <a:rPr lang="de-CH" dirty="0" smtClean="0"/>
              <a:t>	A.  Messung ohne Zeitauflösung</a:t>
            </a:r>
          </a:p>
          <a:p>
            <a:pPr marL="0" indent="0">
              <a:buNone/>
              <a:tabLst>
                <a:tab pos="1349375" algn="l"/>
              </a:tabLst>
            </a:pPr>
            <a:r>
              <a:rPr lang="de-CH" dirty="0"/>
              <a:t>	B</a:t>
            </a:r>
            <a:r>
              <a:rPr lang="de-CH" dirty="0" smtClean="0"/>
              <a:t>.  Messung mit Zeitauflösung</a:t>
            </a:r>
          </a:p>
          <a:p>
            <a:pPr marL="0" indent="0">
              <a:buNone/>
              <a:tabLst>
                <a:tab pos="1349375" algn="l"/>
              </a:tabLst>
            </a:pPr>
            <a:r>
              <a:rPr lang="de-CH" dirty="0"/>
              <a:t>	C</a:t>
            </a:r>
            <a:r>
              <a:rPr lang="de-CH" dirty="0" smtClean="0"/>
              <a:t>.  Personenbezogene Messung</a:t>
            </a:r>
            <a:endParaRPr lang="fr-CH" dirty="0"/>
          </a:p>
        </p:txBody>
      </p:sp>
      <p:sp>
        <p:nvSpPr>
          <p:cNvPr id="9" name="Pfeil nach rechts 8"/>
          <p:cNvSpPr/>
          <p:nvPr/>
        </p:nvSpPr>
        <p:spPr>
          <a:xfrm>
            <a:off x="395536" y="2636912"/>
            <a:ext cx="71826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2501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Verwendung von passiven Radon-Dosimetern (hier: </a:t>
            </a:r>
            <a:r>
              <a:rPr lang="de-CH" dirty="0" err="1" smtClean="0"/>
              <a:t>Gammadata</a:t>
            </a:r>
            <a:r>
              <a:rPr lang="de-CH" dirty="0" smtClean="0"/>
              <a:t>)</a:t>
            </a:r>
          </a:p>
          <a:p>
            <a:r>
              <a:rPr lang="de-CH" dirty="0" smtClean="0"/>
              <a:t>Platzierung vor Ort (auf </a:t>
            </a:r>
            <a:r>
              <a:rPr lang="de-CH" dirty="0" err="1" smtClean="0"/>
              <a:t>Atemhöhe</a:t>
            </a:r>
            <a:r>
              <a:rPr lang="de-CH" dirty="0" smtClean="0"/>
              <a:t>, 1 m Mindestabstand zu Fenstern und Türen, 10 cm zu Wänden, Orte mit starkem Luftzug meiden)</a:t>
            </a:r>
          </a:p>
          <a:p>
            <a:r>
              <a:rPr lang="de-CH" dirty="0" err="1" smtClean="0"/>
              <a:t>Messzeit</a:t>
            </a:r>
            <a:r>
              <a:rPr lang="de-CH" dirty="0" smtClean="0"/>
              <a:t>: </a:t>
            </a:r>
            <a:r>
              <a:rPr lang="de-CH" b="1" dirty="0" smtClean="0"/>
              <a:t>1 Monat</a:t>
            </a:r>
          </a:p>
          <a:p>
            <a:r>
              <a:rPr lang="de-CH" dirty="0" smtClean="0"/>
              <a:t>Messperiode: Sommer </a:t>
            </a:r>
            <a:r>
              <a:rPr lang="de-CH" u="sng" dirty="0" smtClean="0"/>
              <a:t>und</a:t>
            </a:r>
            <a:r>
              <a:rPr lang="de-CH" dirty="0" smtClean="0"/>
              <a:t> Winter</a:t>
            </a:r>
          </a:p>
          <a:p>
            <a:pPr marL="0" indent="0">
              <a:buNone/>
            </a:pPr>
            <a:r>
              <a:rPr lang="de-CH" dirty="0"/>
              <a:t> </a:t>
            </a:r>
            <a:r>
              <a:rPr lang="de-CH" dirty="0" smtClean="0"/>
              <a:t>   (weil Gebäude nicht beheizt sind)</a:t>
            </a:r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u="sng" dirty="0" smtClean="0"/>
              <a:t>Bemerkung</a:t>
            </a:r>
            <a:r>
              <a:rPr lang="de-CH" dirty="0" smtClean="0"/>
              <a:t>: werden nur Wintermessung vornehmen falls Radongaskonzentration &gt; 1000 </a:t>
            </a:r>
            <a:r>
              <a:rPr lang="de-CH" dirty="0" err="1" smtClean="0"/>
              <a:t>Bq</a:t>
            </a:r>
            <a:r>
              <a:rPr lang="de-CH" dirty="0" smtClean="0"/>
              <a:t>/m</a:t>
            </a:r>
            <a:r>
              <a:rPr lang="de-CH" baseline="30000" dirty="0" smtClean="0"/>
              <a:t>3</a:t>
            </a:r>
            <a:endParaRPr lang="de-CH" baseline="30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6" t="55589" r="4853" b="7879"/>
          <a:stretch/>
        </p:blipFill>
        <p:spPr>
          <a:xfrm>
            <a:off x="6084168" y="3501008"/>
            <a:ext cx="2340339" cy="148930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</a:t>
            </a:r>
            <a:r>
              <a:rPr lang="de-CH" sz="3600" dirty="0" smtClean="0"/>
              <a:t>. Messung ohne Zeitauflösung</a:t>
            </a: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220043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681" y="2348880"/>
            <a:ext cx="2854910" cy="201135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</a:t>
            </a:r>
            <a:r>
              <a:rPr lang="de-CH" sz="3600" dirty="0" smtClean="0"/>
              <a:t>. Messung mit Zeitauflösung</a:t>
            </a:r>
            <a:endParaRPr lang="de-CH" sz="36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95536" y="1517551"/>
            <a:ext cx="7776864" cy="4863777"/>
          </a:xfrm>
        </p:spPr>
        <p:txBody>
          <a:bodyPr/>
          <a:lstStyle/>
          <a:p>
            <a:r>
              <a:rPr lang="de-CH" dirty="0" smtClean="0"/>
              <a:t>Verwendung von aktiven Radonmessgeräten</a:t>
            </a:r>
          </a:p>
          <a:p>
            <a:r>
              <a:rPr lang="de-CH" dirty="0" smtClean="0"/>
              <a:t>Platzierung </a:t>
            </a:r>
            <a:r>
              <a:rPr lang="de-CH" dirty="0"/>
              <a:t>vor Ort</a:t>
            </a:r>
          </a:p>
          <a:p>
            <a:r>
              <a:rPr lang="de-CH" dirty="0" err="1" smtClean="0"/>
              <a:t>Messzeit</a:t>
            </a:r>
            <a:r>
              <a:rPr lang="de-CH" dirty="0"/>
              <a:t>: </a:t>
            </a:r>
            <a:r>
              <a:rPr lang="de-CH" b="1" dirty="0"/>
              <a:t>1 </a:t>
            </a:r>
            <a:r>
              <a:rPr lang="de-CH" b="1" dirty="0" smtClean="0"/>
              <a:t>Monat</a:t>
            </a:r>
            <a:endParaRPr lang="de-CH" dirty="0"/>
          </a:p>
          <a:p>
            <a:r>
              <a:rPr lang="de-CH" dirty="0"/>
              <a:t>Messperiode: Sommer </a:t>
            </a:r>
            <a:r>
              <a:rPr lang="de-CH" u="sng" dirty="0"/>
              <a:t>und</a:t>
            </a:r>
            <a:r>
              <a:rPr lang="de-CH" dirty="0"/>
              <a:t> </a:t>
            </a:r>
            <a:r>
              <a:rPr lang="de-CH" dirty="0" smtClean="0"/>
              <a:t>Winter</a:t>
            </a:r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  <a:p>
            <a:pPr marL="0" indent="0">
              <a:buNone/>
            </a:pPr>
            <a:r>
              <a:rPr lang="de-CH" dirty="0" smtClean="0"/>
              <a:t>	</a:t>
            </a:r>
          </a:p>
          <a:p>
            <a:pPr marL="0" indent="0">
              <a:buNone/>
            </a:pPr>
            <a:r>
              <a:rPr lang="de-CH" dirty="0"/>
              <a:t>	</a:t>
            </a:r>
            <a:endParaRPr lang="de-CH" dirty="0" smtClean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dirty="0"/>
              <a:t>	</a:t>
            </a:r>
            <a:r>
              <a:rPr lang="de-CH" dirty="0" smtClean="0"/>
              <a:t>Für diese Messkampagne wurde darauf verzichtet</a:t>
            </a:r>
            <a:endParaRPr lang="de-CH" dirty="0"/>
          </a:p>
          <a:p>
            <a:endParaRPr lang="de-CH" b="1" dirty="0"/>
          </a:p>
        </p:txBody>
      </p:sp>
      <p:sp>
        <p:nvSpPr>
          <p:cNvPr id="3" name="Pfeil nach rechts 2"/>
          <p:cNvSpPr/>
          <p:nvPr/>
        </p:nvSpPr>
        <p:spPr>
          <a:xfrm>
            <a:off x="539552" y="5996170"/>
            <a:ext cx="504056" cy="298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7" name="Diagramm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535794"/>
              </p:ext>
            </p:extLst>
          </p:nvPr>
        </p:nvGraphicFramePr>
        <p:xfrm>
          <a:off x="539552" y="3429000"/>
          <a:ext cx="6048672" cy="2289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35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4" t="9648" r="23790" b="8384"/>
          <a:stretch/>
        </p:blipFill>
        <p:spPr>
          <a:xfrm>
            <a:off x="6012160" y="5085184"/>
            <a:ext cx="1296144" cy="15121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</a:t>
            </a:r>
            <a:r>
              <a:rPr lang="de-CH" sz="3600" dirty="0" smtClean="0"/>
              <a:t>. Personenbezogene Messung</a:t>
            </a:r>
            <a:endParaRPr lang="de-CH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517551"/>
            <a:ext cx="8424936" cy="4575745"/>
          </a:xfrm>
        </p:spPr>
        <p:txBody>
          <a:bodyPr/>
          <a:lstStyle/>
          <a:p>
            <a:r>
              <a:rPr lang="de-CH" dirty="0"/>
              <a:t>Verwendung von passiven Radon-Dosimetern</a:t>
            </a:r>
          </a:p>
          <a:p>
            <a:r>
              <a:rPr lang="de-CH" dirty="0" smtClean="0"/>
              <a:t>Das Dosimeter wird während der Arbeitszeit getragen </a:t>
            </a:r>
          </a:p>
          <a:p>
            <a:pPr lvl="1"/>
            <a:r>
              <a:rPr lang="de-CH" dirty="0" smtClean="0"/>
              <a:t>Nicht verdeckt, gut sichtbar von aussen</a:t>
            </a:r>
          </a:p>
          <a:p>
            <a:r>
              <a:rPr lang="de-CH" dirty="0" err="1" smtClean="0"/>
              <a:t>Messzeit</a:t>
            </a:r>
            <a:r>
              <a:rPr lang="de-CH" dirty="0"/>
              <a:t>: </a:t>
            </a:r>
            <a:r>
              <a:rPr lang="de-CH" dirty="0" smtClean="0"/>
              <a:t>3 Monate (evtl. auch nur 1 Monat)</a:t>
            </a:r>
            <a:endParaRPr lang="de-CH" dirty="0"/>
          </a:p>
          <a:p>
            <a:r>
              <a:rPr lang="de-CH" dirty="0"/>
              <a:t>Messperiode: Sommer </a:t>
            </a:r>
            <a:r>
              <a:rPr lang="de-CH" u="sng" dirty="0"/>
              <a:t>und</a:t>
            </a:r>
            <a:r>
              <a:rPr lang="de-CH" dirty="0"/>
              <a:t> Winter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(</a:t>
            </a:r>
            <a:r>
              <a:rPr lang="de-CH" dirty="0"/>
              <a:t>oder während der Periode mit den </a:t>
            </a:r>
            <a:r>
              <a:rPr lang="de-CH" dirty="0" smtClean="0"/>
              <a:t>längsten </a:t>
            </a:r>
            <a:r>
              <a:rPr lang="de-CH" dirty="0"/>
              <a:t>Aufenthaltszeiten</a:t>
            </a:r>
            <a:r>
              <a:rPr lang="de-CH" dirty="0" smtClean="0"/>
              <a:t>)</a:t>
            </a:r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4587978"/>
            <a:ext cx="1184665" cy="204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5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</a:t>
            </a:r>
            <a:r>
              <a:rPr lang="de-CH" sz="3600" dirty="0" smtClean="0"/>
              <a:t>. Personenbezogene Messung</a:t>
            </a:r>
            <a:endParaRPr lang="de-CH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Ausserhalb der Arbeitszeit: Lagerung in einem Raum mit möglichst tiefer und bekannter Radonkonzentration </a:t>
            </a:r>
            <a:br>
              <a:rPr lang="de-CH" dirty="0"/>
            </a:br>
            <a:r>
              <a:rPr lang="de-CH" dirty="0"/>
              <a:t>(z.B. Büro, Garderobe)</a:t>
            </a:r>
          </a:p>
          <a:p>
            <a:pPr lvl="1"/>
            <a:r>
              <a:rPr lang="de-CH" dirty="0"/>
              <a:t>Untergrundmessung mit zusätzlichem </a:t>
            </a:r>
            <a:r>
              <a:rPr lang="de-CH" dirty="0" smtClean="0"/>
              <a:t>Dosimeter</a:t>
            </a:r>
          </a:p>
          <a:p>
            <a:r>
              <a:rPr lang="de-CH" dirty="0" smtClean="0"/>
              <a:t>Beurteilung </a:t>
            </a:r>
            <a:r>
              <a:rPr lang="de-CH" dirty="0"/>
              <a:t>der </a:t>
            </a:r>
            <a:r>
              <a:rPr lang="de-CH" dirty="0" smtClean="0"/>
              <a:t>Resultate, Untergrundkorrektur nötig</a:t>
            </a:r>
          </a:p>
          <a:p>
            <a:pPr lvl="1"/>
            <a:r>
              <a:rPr lang="de-CH" dirty="0" smtClean="0"/>
              <a:t>Dosimeter-Dosis während Arbeitszeit</a:t>
            </a:r>
            <a:endParaRPr lang="de-CH" dirty="0"/>
          </a:p>
          <a:p>
            <a:pPr lvl="1"/>
            <a:r>
              <a:rPr lang="de-CH" dirty="0" smtClean="0"/>
              <a:t>Dosimeter-Dosis ausserhalb der Arbeitszeit </a:t>
            </a:r>
            <a:br>
              <a:rPr lang="de-CH" dirty="0" smtClean="0"/>
            </a:br>
            <a:r>
              <a:rPr lang="de-CH" dirty="0" smtClean="0"/>
              <a:t>(Nachts und Wochenende)</a:t>
            </a:r>
            <a:endParaRPr lang="fr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4" t="9648" r="23790" b="8384"/>
          <a:stretch/>
        </p:blipFill>
        <p:spPr>
          <a:xfrm>
            <a:off x="6012160" y="5085184"/>
            <a:ext cx="1296144" cy="151216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4587978"/>
            <a:ext cx="1184665" cy="204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5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Resultate </a:t>
            </a:r>
            <a:r>
              <a:rPr lang="de-CH" dirty="0"/>
              <a:t>Wasserversorgungsanlagen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Messungen ohne Zeitauflösung</a:t>
            </a:r>
            <a:endParaRPr lang="de-CH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023904"/>
              </p:ext>
            </p:extLst>
          </p:nvPr>
        </p:nvGraphicFramePr>
        <p:xfrm>
          <a:off x="467544" y="1436712"/>
          <a:ext cx="8136904" cy="4944616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224136"/>
                <a:gridCol w="2050472"/>
                <a:gridCol w="486229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de-CH" sz="1200" b="1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de-CH" sz="1200" b="1" u="none" strike="noStrike" dirty="0" smtClean="0">
                          <a:effectLst/>
                        </a:rPr>
                        <a:t>Kanton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1" u="none" strike="noStrike" dirty="0" smtClean="0">
                          <a:effectLst/>
                        </a:rPr>
                        <a:t>Anzahl</a:t>
                      </a:r>
                      <a:r>
                        <a:rPr lang="de-CH" sz="1200" b="1" u="none" strike="noStrike" baseline="0" dirty="0" smtClean="0">
                          <a:effectLst/>
                        </a:rPr>
                        <a:t> </a:t>
                      </a:r>
                    </a:p>
                    <a:p>
                      <a:pPr algn="ctr" fontAlgn="b"/>
                      <a:r>
                        <a:rPr lang="de-CH" sz="1200" b="1" u="none" strike="noStrike" baseline="0" dirty="0" smtClean="0">
                          <a:effectLst/>
                        </a:rPr>
                        <a:t>Dosimeter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1" u="none" strike="noStrike" dirty="0">
                          <a:effectLst/>
                        </a:rPr>
                        <a:t>Mittelwert </a:t>
                      </a:r>
                      <a:r>
                        <a:rPr lang="de-CH" sz="1200" b="1" u="none" strike="noStrike" dirty="0" smtClean="0">
                          <a:effectLst/>
                        </a:rPr>
                        <a:t>der </a:t>
                      </a:r>
                    </a:p>
                    <a:p>
                      <a:pPr algn="ctr" fontAlgn="b"/>
                      <a:r>
                        <a:rPr lang="de-CH" sz="1200" b="1" u="none" strike="noStrike" dirty="0" smtClean="0">
                          <a:effectLst/>
                        </a:rPr>
                        <a:t>Radongaskonzentration </a:t>
                      </a:r>
                      <a:r>
                        <a:rPr lang="de-CH" sz="1200" b="1" u="none" strike="noStrike" dirty="0">
                          <a:effectLst/>
                        </a:rPr>
                        <a:t>[</a:t>
                      </a:r>
                      <a:r>
                        <a:rPr lang="de-CH" sz="1200" b="1" u="none" strike="noStrike" dirty="0" err="1">
                          <a:effectLst/>
                        </a:rPr>
                        <a:t>Bq</a:t>
                      </a:r>
                      <a:r>
                        <a:rPr lang="de-CH" sz="1200" b="1" u="none" strike="noStrike" dirty="0">
                          <a:effectLst/>
                        </a:rPr>
                        <a:t>/m</a:t>
                      </a:r>
                      <a:r>
                        <a:rPr lang="de-CH" sz="1200" b="1" u="none" strike="noStrike" baseline="30000" dirty="0">
                          <a:effectLst/>
                        </a:rPr>
                        <a:t>3</a:t>
                      </a:r>
                      <a:r>
                        <a:rPr lang="de-CH" sz="1200" b="1" u="none" strike="noStrike" dirty="0" smtClean="0">
                          <a:effectLst/>
                        </a:rPr>
                        <a:t>]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u="none" strike="noStrike" dirty="0">
                          <a:effectLst/>
                        </a:rPr>
                        <a:t>FR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u="none" strike="noStrike" dirty="0">
                          <a:effectLst/>
                        </a:rPr>
                        <a:t>55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u="none" strike="noStrike" dirty="0">
                          <a:effectLst/>
                        </a:rPr>
                        <a:t>SO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u="none" strike="noStrike" dirty="0" smtClean="0">
                          <a:effectLst/>
                        </a:rPr>
                        <a:t>58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2310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u="none" strike="noStrike" dirty="0">
                          <a:effectLst/>
                        </a:rPr>
                        <a:t>AG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u="none" strike="noStrike" dirty="0" smtClean="0">
                          <a:effectLst/>
                        </a:rPr>
                        <a:t>125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u="none" strike="noStrike" dirty="0">
                          <a:effectLst/>
                        </a:rPr>
                        <a:t>BE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98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u="none" strike="noStrike" dirty="0">
                          <a:effectLst/>
                        </a:rPr>
                        <a:t>BL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u="none" strike="noStrike" dirty="0">
                          <a:effectLst/>
                        </a:rPr>
                        <a:t>23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u="none" strike="noStrike" dirty="0">
                          <a:effectLst/>
                        </a:rPr>
                        <a:t>GE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u="none" strike="noStrike" dirty="0">
                          <a:effectLst/>
                        </a:rPr>
                        <a:t>9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u="none" strike="noStrike" dirty="0">
                          <a:effectLst/>
                        </a:rPr>
                        <a:t>GR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u="none" strike="noStrike" dirty="0">
                          <a:effectLst/>
                        </a:rPr>
                        <a:t>53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u="none" strike="noStrike" dirty="0">
                          <a:effectLst/>
                        </a:rPr>
                        <a:t>JU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de-CH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u="none" strike="noStrike" dirty="0">
                          <a:effectLst/>
                        </a:rPr>
                        <a:t>LU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u="none" strike="noStrike" dirty="0">
                          <a:effectLst/>
                        </a:rPr>
                        <a:t>NW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u="none" strike="noStrike" dirty="0">
                          <a:effectLst/>
                        </a:rPr>
                        <a:t>9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u="none" strike="noStrike" dirty="0">
                          <a:effectLst/>
                        </a:rPr>
                        <a:t>OW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u="none" strike="noStrike" dirty="0">
                          <a:effectLst/>
                        </a:rPr>
                        <a:t>13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u="none" strike="noStrike" dirty="0">
                          <a:effectLst/>
                        </a:rPr>
                        <a:t>SG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u="none" strike="noStrike" dirty="0">
                          <a:effectLst/>
                        </a:rPr>
                        <a:t>71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8163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u="none" strike="noStrike" dirty="0">
                          <a:effectLst/>
                        </a:rPr>
                        <a:t>SH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u="none" strike="noStrike" dirty="0">
                          <a:effectLst/>
                        </a:rPr>
                        <a:t>11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u="none" strike="noStrike" dirty="0">
                          <a:effectLst/>
                        </a:rPr>
                        <a:t>SZ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u="none" strike="noStrike" dirty="0">
                          <a:effectLst/>
                        </a:rPr>
                        <a:t>8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u="none" strike="noStrike" dirty="0">
                          <a:effectLst/>
                        </a:rPr>
                        <a:t>TG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u="none" strike="noStrike" dirty="0">
                          <a:effectLst/>
                        </a:rPr>
                        <a:t>28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u="none" strike="noStrike" dirty="0">
                          <a:effectLst/>
                        </a:rPr>
                        <a:t>TI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u="none" strike="noStrike" dirty="0">
                          <a:effectLst/>
                        </a:rPr>
                        <a:t>14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u="none" strike="noStrike" dirty="0">
                          <a:effectLst/>
                        </a:rPr>
                        <a:t>UR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u="none" strike="noStrike" dirty="0">
                          <a:effectLst/>
                        </a:rPr>
                        <a:t>1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u="none" strike="noStrike" dirty="0">
                          <a:effectLst/>
                        </a:rPr>
                        <a:t>VD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105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7629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u="none" strike="noStrike" dirty="0">
                          <a:effectLst/>
                        </a:rPr>
                        <a:t>VS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u="none" strike="noStrike" dirty="0">
                          <a:effectLst/>
                        </a:rPr>
                        <a:t>57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u="none" strike="noStrike" dirty="0">
                          <a:effectLst/>
                        </a:rPr>
                        <a:t>ZG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u="none" strike="noStrike" dirty="0" smtClean="0">
                          <a:effectLst/>
                        </a:rPr>
                        <a:t>19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6767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u="none" strike="noStrike" dirty="0">
                          <a:effectLst/>
                        </a:rPr>
                        <a:t>ZH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u="none" strike="noStrike" dirty="0" smtClean="0">
                          <a:effectLst/>
                        </a:rPr>
                        <a:t>131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9687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CH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36421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1" u="none" strike="noStrike" dirty="0">
                          <a:effectLst/>
                        </a:rPr>
                        <a:t>Gesamtergebnis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1" u="none" strike="noStrike" dirty="0" smtClean="0">
                          <a:effectLst/>
                        </a:rPr>
                        <a:t>Total: 920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200" b="1" u="none" strike="noStrike" dirty="0" smtClean="0">
                          <a:effectLst/>
                          <a:latin typeface="+mj-lt"/>
                        </a:rPr>
                        <a:t>Mittelwert</a:t>
                      </a:r>
                      <a:r>
                        <a:rPr lang="de-CH" sz="1200" b="1" u="none" strike="noStrike" baseline="0" dirty="0" smtClean="0">
                          <a:effectLst/>
                          <a:latin typeface="+mj-lt"/>
                        </a:rPr>
                        <a:t> über alle Messungen: </a:t>
                      </a:r>
                      <a:r>
                        <a:rPr lang="de-C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5526</a:t>
                      </a:r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35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Resultate </a:t>
            </a:r>
            <a:r>
              <a:rPr lang="de-CH" dirty="0"/>
              <a:t>Wasserversorgungsanlagen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Messungen ohne Zeitauflösung</a:t>
            </a:r>
            <a:endParaRPr lang="de-CH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325189"/>
              </p:ext>
            </p:extLst>
          </p:nvPr>
        </p:nvGraphicFramePr>
        <p:xfrm>
          <a:off x="395536" y="2564904"/>
          <a:ext cx="820891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129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Resultate </a:t>
            </a:r>
            <a:r>
              <a:rPr lang="de-CH" dirty="0"/>
              <a:t>Wasserversorgungsanlagen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Messungen ohne Zeitauflösung</a:t>
            </a:r>
            <a:endParaRPr lang="de-CH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887245"/>
              </p:ext>
            </p:extLst>
          </p:nvPr>
        </p:nvGraphicFramePr>
        <p:xfrm>
          <a:off x="395536" y="1556792"/>
          <a:ext cx="842493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452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Inhalt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Was ist Radon?</a:t>
            </a:r>
          </a:p>
          <a:p>
            <a:r>
              <a:rPr lang="de-CH" dirty="0" smtClean="0"/>
              <a:t>Ziel der Messkampagne</a:t>
            </a:r>
          </a:p>
          <a:p>
            <a:r>
              <a:rPr lang="de-CH" dirty="0" smtClean="0"/>
              <a:t>Gesetzlich Grundlagen heute und in Zukunft</a:t>
            </a:r>
          </a:p>
          <a:p>
            <a:r>
              <a:rPr lang="de-CH" dirty="0" smtClean="0"/>
              <a:t>Messverfahren</a:t>
            </a:r>
          </a:p>
          <a:p>
            <a:r>
              <a:rPr lang="de-CH" dirty="0" smtClean="0"/>
              <a:t>Resultate</a:t>
            </a:r>
          </a:p>
          <a:p>
            <a:r>
              <a:rPr lang="de-CH" dirty="0" smtClean="0"/>
              <a:t>Massnahmen</a:t>
            </a:r>
          </a:p>
          <a:p>
            <a:r>
              <a:rPr lang="de-CH" dirty="0" smtClean="0"/>
              <a:t>Zusammenfassung und Ausblick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9788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" descr="G:\GAP\Strahlenschutz\Radon\Publikationen, Stellungnahmen\Factsheet\Abb2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47" y="3127206"/>
            <a:ext cx="5164909" cy="361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Quellwasserfassungen, Brunnstuben</a:t>
            </a:r>
            <a:endParaRPr lang="fr-CH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95536" y="1517551"/>
            <a:ext cx="8424936" cy="3855665"/>
          </a:xfrm>
        </p:spPr>
        <p:txBody>
          <a:bodyPr/>
          <a:lstStyle/>
          <a:p>
            <a:r>
              <a:rPr lang="de-CH" dirty="0" smtClean="0"/>
              <a:t>Weisen die höchsten Radon-Konzentrationen auf</a:t>
            </a:r>
          </a:p>
          <a:p>
            <a:pPr marL="0" indent="0">
              <a:buNone/>
            </a:pPr>
            <a:r>
              <a:rPr lang="de-CH" dirty="0" smtClean="0"/>
              <a:t>Durchschnitt über 92 Messungen: </a:t>
            </a:r>
            <a:r>
              <a:rPr lang="de-CH" b="1" dirty="0" smtClean="0"/>
              <a:t>13'000 </a:t>
            </a:r>
            <a:r>
              <a:rPr lang="de-CH" b="1" dirty="0" err="1" smtClean="0"/>
              <a:t>Bq</a:t>
            </a:r>
            <a:r>
              <a:rPr lang="de-CH" b="1" dirty="0" smtClean="0"/>
              <a:t>/m</a:t>
            </a:r>
            <a:r>
              <a:rPr lang="de-CH" b="1" baseline="30000" dirty="0" smtClean="0"/>
              <a:t>3</a:t>
            </a:r>
          </a:p>
          <a:p>
            <a:pPr marL="0" indent="0">
              <a:buNone/>
            </a:pPr>
            <a:endParaRPr lang="de-CH" baseline="30000" dirty="0" smtClean="0"/>
          </a:p>
          <a:p>
            <a:r>
              <a:rPr lang="de-CH" dirty="0" smtClean="0"/>
              <a:t>Radon-Konzentration in der Regel konstant</a:t>
            </a:r>
          </a:p>
          <a:p>
            <a:pPr lvl="1"/>
            <a:r>
              <a:rPr lang="de-CH" dirty="0" smtClean="0"/>
              <a:t>abhängig von der Lüftung (falls vorhanden)</a:t>
            </a:r>
          </a:p>
          <a:p>
            <a:pPr lvl="1"/>
            <a:endParaRPr lang="de-CH" dirty="0" smtClean="0"/>
          </a:p>
          <a:p>
            <a:r>
              <a:rPr lang="de-CH" dirty="0" smtClean="0"/>
              <a:t>Meistens kein/wenig Unterhalt nötig </a:t>
            </a:r>
            <a:br>
              <a:rPr lang="de-CH" dirty="0" smtClean="0"/>
            </a:br>
            <a:r>
              <a:rPr lang="de-CH" dirty="0" smtClean="0"/>
              <a:t>→ kurze Aufenthaltszeit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9334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Grundwasserpumpstationen </a:t>
            </a:r>
            <a:br>
              <a:rPr lang="de-CH" dirty="0" smtClean="0"/>
            </a:br>
            <a:r>
              <a:rPr lang="de-CH" dirty="0" smtClean="0"/>
              <a:t>&amp; Reservoire</a:t>
            </a:r>
            <a:endParaRPr lang="fr-CH" dirty="0"/>
          </a:p>
        </p:txBody>
      </p:sp>
      <p:pic>
        <p:nvPicPr>
          <p:cNvPr id="5" name="Bild 2" descr="G:\GAP\Strahlenschutz\Radon\Publikationen, Stellungnahmen\Factsheet\Abb2b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2866700"/>
            <a:ext cx="4608512" cy="394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95536" y="1517551"/>
            <a:ext cx="8424936" cy="4863777"/>
          </a:xfrm>
        </p:spPr>
        <p:txBody>
          <a:bodyPr/>
          <a:lstStyle/>
          <a:p>
            <a:r>
              <a:rPr lang="de-CH" dirty="0" smtClean="0"/>
              <a:t>Weisen mässig hohe Radon-Konzentrationen auf</a:t>
            </a:r>
          </a:p>
          <a:p>
            <a:pPr marL="0" indent="0">
              <a:buNone/>
            </a:pPr>
            <a:r>
              <a:rPr lang="de-CH" dirty="0" smtClean="0"/>
              <a:t>Durchschnitt: ca. </a:t>
            </a:r>
            <a:r>
              <a:rPr lang="de-CH" b="1" dirty="0" smtClean="0"/>
              <a:t>1</a:t>
            </a:r>
            <a:r>
              <a:rPr lang="de-CH" b="1" dirty="0" smtClean="0"/>
              <a:t>'900 </a:t>
            </a:r>
            <a:r>
              <a:rPr lang="de-CH" b="1" dirty="0" err="1" smtClean="0"/>
              <a:t>Bq</a:t>
            </a:r>
            <a:r>
              <a:rPr lang="de-CH" b="1" dirty="0" smtClean="0"/>
              <a:t>/m</a:t>
            </a:r>
            <a:r>
              <a:rPr lang="de-CH" b="1" baseline="30000" dirty="0" smtClean="0"/>
              <a:t>3 </a:t>
            </a:r>
            <a:r>
              <a:rPr lang="de-CH" b="1" dirty="0" smtClean="0"/>
              <a:t>(GWP)</a:t>
            </a:r>
          </a:p>
          <a:p>
            <a:pPr marL="0" indent="0">
              <a:buNone/>
            </a:pPr>
            <a:r>
              <a:rPr lang="de-CH" dirty="0" smtClean="0"/>
              <a:t>Durchschnitt: ca. </a:t>
            </a:r>
            <a:r>
              <a:rPr lang="de-CH" b="1" dirty="0" smtClean="0"/>
              <a:t>2'600 </a:t>
            </a:r>
            <a:r>
              <a:rPr lang="de-CH" b="1" dirty="0" err="1" smtClean="0"/>
              <a:t>Bq</a:t>
            </a:r>
            <a:r>
              <a:rPr lang="de-CH" b="1" dirty="0" smtClean="0"/>
              <a:t>/m</a:t>
            </a:r>
            <a:r>
              <a:rPr lang="de-CH" b="1" baseline="30000" dirty="0" smtClean="0"/>
              <a:t>3 </a:t>
            </a:r>
            <a:r>
              <a:rPr lang="de-CH" b="1" dirty="0" smtClean="0"/>
              <a:t>(Reservoire)</a:t>
            </a:r>
            <a:endParaRPr lang="de-CH" dirty="0" smtClean="0"/>
          </a:p>
          <a:p>
            <a:endParaRPr lang="de-CH" dirty="0" smtClean="0"/>
          </a:p>
          <a:p>
            <a:r>
              <a:rPr lang="de-CH" dirty="0" smtClean="0"/>
              <a:t>Radon-Konzentration nicht </a:t>
            </a:r>
            <a:r>
              <a:rPr lang="de-CH" dirty="0" smtClean="0"/>
              <a:t>konstant</a:t>
            </a:r>
          </a:p>
          <a:p>
            <a:pPr lvl="1"/>
            <a:r>
              <a:rPr lang="de-CH" dirty="0" smtClean="0"/>
              <a:t>abhängig vom Pumpbetrieb</a:t>
            </a:r>
          </a:p>
          <a:p>
            <a:pPr lvl="1"/>
            <a:r>
              <a:rPr lang="de-CH" dirty="0" smtClean="0"/>
              <a:t>und von der Lüftung (falls vorhanden)</a:t>
            </a:r>
          </a:p>
          <a:p>
            <a:endParaRPr lang="de-CH" dirty="0" smtClean="0"/>
          </a:p>
          <a:p>
            <a:r>
              <a:rPr lang="de-CH" dirty="0" smtClean="0"/>
              <a:t>Unterhalt nötig</a:t>
            </a:r>
          </a:p>
          <a:p>
            <a:pPr lvl="1"/>
            <a:r>
              <a:rPr lang="de-CH" dirty="0" smtClean="0"/>
              <a:t>Beteiligung von ext. Firmen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7738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See- oder Flusswasserfassung</a:t>
            </a:r>
            <a:endParaRPr lang="fr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8" b="26155"/>
          <a:stretch/>
        </p:blipFill>
        <p:spPr>
          <a:xfrm>
            <a:off x="2123728" y="2872676"/>
            <a:ext cx="6480720" cy="350865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87471" y="451372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kein Radon</a:t>
            </a:r>
            <a:endParaRPr lang="fr-CH"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403648" y="4883058"/>
            <a:ext cx="504056" cy="311515"/>
          </a:xfrm>
          <a:prstGeom prst="straightConnector1">
            <a:avLst/>
          </a:prstGeom>
          <a:ln w="57150">
            <a:solidFill>
              <a:srgbClr val="9900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4478556" y="3915160"/>
            <a:ext cx="1461595" cy="449944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Radon?</a:t>
            </a:r>
            <a:endParaRPr lang="fr-CH" dirty="0"/>
          </a:p>
        </p:txBody>
      </p:sp>
      <p:sp>
        <p:nvSpPr>
          <p:cNvPr id="13" name="Ellipse 12"/>
          <p:cNvSpPr/>
          <p:nvPr/>
        </p:nvSpPr>
        <p:spPr>
          <a:xfrm>
            <a:off x="4604721" y="5589848"/>
            <a:ext cx="1335429" cy="449944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Radon</a:t>
            </a:r>
            <a:endParaRPr lang="fr-CH" dirty="0"/>
          </a:p>
        </p:txBody>
      </p:sp>
      <p:sp>
        <p:nvSpPr>
          <p:cNvPr id="14" name="Inhaltsplatzhalter 7"/>
          <p:cNvSpPr>
            <a:spLocks noGrp="1"/>
          </p:cNvSpPr>
          <p:nvPr>
            <p:ph idx="1"/>
          </p:nvPr>
        </p:nvSpPr>
        <p:spPr>
          <a:xfrm>
            <a:off x="395536" y="1517551"/>
            <a:ext cx="8424936" cy="4863777"/>
          </a:xfrm>
        </p:spPr>
        <p:txBody>
          <a:bodyPr/>
          <a:lstStyle/>
          <a:p>
            <a:r>
              <a:rPr lang="de-CH" dirty="0" smtClean="0"/>
              <a:t>In der Regel keine hohen Radon-Konzentrationen</a:t>
            </a:r>
          </a:p>
          <a:p>
            <a:pPr lvl="1"/>
            <a:r>
              <a:rPr lang="de-CH" dirty="0" smtClean="0"/>
              <a:t>Kein Radon im See- und Flusswasser</a:t>
            </a:r>
          </a:p>
          <a:p>
            <a:pPr marL="0" indent="0">
              <a:buNone/>
            </a:pPr>
            <a:r>
              <a:rPr lang="de-CH" dirty="0" smtClean="0"/>
              <a:t>Vereinzelte Messungen </a:t>
            </a:r>
            <a:r>
              <a:rPr lang="de-CH" dirty="0" err="1" smtClean="0"/>
              <a:t>Genfersee</a:t>
            </a:r>
            <a:r>
              <a:rPr lang="de-CH" dirty="0"/>
              <a:t> </a:t>
            </a:r>
            <a:r>
              <a:rPr lang="de-CH" dirty="0" smtClean="0"/>
              <a:t>und Bodensee (10),</a:t>
            </a:r>
          </a:p>
          <a:p>
            <a:pPr marL="0" indent="0">
              <a:buNone/>
            </a:pPr>
            <a:r>
              <a:rPr lang="de-CH" dirty="0" smtClean="0"/>
              <a:t>Mittelwert: </a:t>
            </a:r>
            <a:r>
              <a:rPr lang="de-CH" b="1" dirty="0" smtClean="0"/>
              <a:t>157 </a:t>
            </a:r>
            <a:r>
              <a:rPr lang="de-CH" b="1" dirty="0" err="1" smtClean="0"/>
              <a:t>Bq</a:t>
            </a:r>
            <a:r>
              <a:rPr lang="de-CH" b="1" dirty="0" smtClean="0"/>
              <a:t>/m</a:t>
            </a:r>
            <a:r>
              <a:rPr lang="de-CH" b="1" baseline="30000" dirty="0" smtClean="0"/>
              <a:t>3</a:t>
            </a:r>
          </a:p>
          <a:p>
            <a:r>
              <a:rPr lang="de-CH" dirty="0" smtClean="0"/>
              <a:t>Ausnahme: das Radon kommt aus dem Boden</a:t>
            </a:r>
          </a:p>
          <a:p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116159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Filter von Entfeuchtungsgeräte, Lüftungs- oder Kühlungssysteme,…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Radon-Folgeprodukte sammeln sich auf den Filtern </a:t>
            </a:r>
          </a:p>
          <a:p>
            <a:pPr lvl="1"/>
            <a:r>
              <a:rPr lang="de-CH" dirty="0" smtClean="0"/>
              <a:t>Erhöhte Dosisleistung bis ca. 20 µ</a:t>
            </a:r>
            <a:r>
              <a:rPr lang="de-CH" dirty="0" err="1" smtClean="0"/>
              <a:t>Sv</a:t>
            </a:r>
            <a:r>
              <a:rPr lang="de-CH" dirty="0" smtClean="0"/>
              <a:t>/h in 10 cm Abstand</a:t>
            </a:r>
          </a:p>
          <a:p>
            <a:pPr lvl="1"/>
            <a:r>
              <a:rPr lang="de-CH" dirty="0" smtClean="0"/>
              <a:t>Kurze HWZ → nach max. 1 Woche nicht mehr messbar</a:t>
            </a:r>
          </a:p>
          <a:p>
            <a:r>
              <a:rPr lang="de-CH" dirty="0" smtClean="0"/>
              <a:t>Empfehlungen für die Handhabung</a:t>
            </a:r>
          </a:p>
          <a:p>
            <a:pPr lvl="1"/>
            <a:r>
              <a:rPr lang="de-CH" dirty="0" smtClean="0"/>
              <a:t>Handschuhe und bei grosser Staubentwicklung: Schutzmaske (FFP3)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12" y="3861048"/>
            <a:ext cx="3233936" cy="242545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846684"/>
            <a:ext cx="1951417" cy="246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Maximale Aufenthaltszeiten pro Monat 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Durchschnittliche </a:t>
            </a:r>
            <a:r>
              <a:rPr lang="de-CH" b="1" dirty="0" smtClean="0"/>
              <a:t>max. Aufenthaltszeit</a:t>
            </a:r>
            <a:r>
              <a:rPr lang="de-CH" dirty="0" smtClean="0"/>
              <a:t> pro Anlage im Monat: ca. </a:t>
            </a:r>
            <a:r>
              <a:rPr lang="de-CH" dirty="0" smtClean="0"/>
              <a:t>5.5 </a:t>
            </a:r>
            <a:r>
              <a:rPr lang="de-CH" dirty="0" smtClean="0"/>
              <a:t>h</a:t>
            </a:r>
          </a:p>
          <a:p>
            <a:r>
              <a:rPr lang="de-CH" dirty="0" smtClean="0"/>
              <a:t>Bei einer durchschnittlichen Radongaskonzentration von </a:t>
            </a:r>
            <a:r>
              <a:rPr lang="de-CH" dirty="0" smtClean="0"/>
              <a:t>5526 </a:t>
            </a:r>
            <a:r>
              <a:rPr lang="de-CH" dirty="0" err="1" smtClean="0"/>
              <a:t>Bq</a:t>
            </a:r>
            <a:r>
              <a:rPr lang="de-CH" dirty="0" smtClean="0"/>
              <a:t>/m</a:t>
            </a:r>
            <a:r>
              <a:rPr lang="de-CH" baseline="30000" dirty="0" smtClean="0"/>
              <a:t>3</a:t>
            </a:r>
            <a:r>
              <a:rPr lang="de-CH" dirty="0" smtClean="0"/>
              <a:t> hat man </a:t>
            </a:r>
          </a:p>
          <a:p>
            <a:pPr marL="803275" indent="0">
              <a:buNone/>
            </a:pPr>
            <a:r>
              <a:rPr lang="de-CH" dirty="0" smtClean="0"/>
              <a:t>nach </a:t>
            </a:r>
            <a:r>
              <a:rPr lang="de-CH" b="1" dirty="0" smtClean="0"/>
              <a:t>31 </a:t>
            </a:r>
            <a:r>
              <a:rPr lang="de-CH" b="1" dirty="0" smtClean="0"/>
              <a:t>h</a:t>
            </a:r>
            <a:r>
              <a:rPr lang="de-CH" dirty="0" smtClean="0"/>
              <a:t> eine über den Monat gemittelte Radongas-konzentration von </a:t>
            </a:r>
            <a:r>
              <a:rPr lang="de-CH" i="1" dirty="0" smtClean="0"/>
              <a:t>1000 </a:t>
            </a:r>
            <a:r>
              <a:rPr lang="de-CH" i="1" dirty="0" err="1" smtClean="0"/>
              <a:t>Bq</a:t>
            </a:r>
            <a:r>
              <a:rPr lang="de-CH" i="1" dirty="0" smtClean="0"/>
              <a:t>/m</a:t>
            </a:r>
            <a:r>
              <a:rPr lang="de-CH" i="1" baseline="30000" dirty="0" smtClean="0"/>
              <a:t>3</a:t>
            </a:r>
            <a:r>
              <a:rPr lang="de-CH" i="1" dirty="0" smtClean="0"/>
              <a:t> </a:t>
            </a:r>
            <a:r>
              <a:rPr lang="de-CH" dirty="0" smtClean="0"/>
              <a:t>überschritten und </a:t>
            </a:r>
          </a:p>
          <a:p>
            <a:pPr marL="803275" indent="0">
              <a:buNone/>
            </a:pPr>
            <a:r>
              <a:rPr lang="de-CH" dirty="0" smtClean="0"/>
              <a:t>nach </a:t>
            </a:r>
            <a:r>
              <a:rPr lang="de-CH" b="1" dirty="0" smtClean="0"/>
              <a:t>93 </a:t>
            </a:r>
            <a:r>
              <a:rPr lang="de-CH" b="1" dirty="0" smtClean="0"/>
              <a:t>h</a:t>
            </a:r>
            <a:r>
              <a:rPr lang="de-CH" dirty="0" smtClean="0"/>
              <a:t> eine über den Monat gemittelte  Radongas-konzentration von </a:t>
            </a:r>
            <a:r>
              <a:rPr lang="de-CH" i="1" dirty="0" smtClean="0"/>
              <a:t>3000 </a:t>
            </a:r>
            <a:r>
              <a:rPr lang="de-CH" i="1" dirty="0" err="1" smtClean="0"/>
              <a:t>Bq</a:t>
            </a:r>
            <a:r>
              <a:rPr lang="de-CH" i="1" dirty="0" smtClean="0"/>
              <a:t>/m</a:t>
            </a:r>
            <a:r>
              <a:rPr lang="de-CH" i="1" baseline="30000" dirty="0" smtClean="0"/>
              <a:t>3</a:t>
            </a:r>
            <a:r>
              <a:rPr lang="de-CH" dirty="0"/>
              <a:t>.</a:t>
            </a:r>
            <a:endParaRPr lang="de-CH" baseline="30000" dirty="0"/>
          </a:p>
          <a:p>
            <a:r>
              <a:rPr lang="de-CH" dirty="0" smtClean="0"/>
              <a:t>Die max. Aufenthaltszeiten schwanken aber sehr stark und bewegen sich zwischen </a:t>
            </a:r>
            <a:r>
              <a:rPr lang="de-CH" b="1" dirty="0" smtClean="0"/>
              <a:t>0.1 und 170 h </a:t>
            </a:r>
            <a:r>
              <a:rPr lang="de-CH" dirty="0" smtClean="0"/>
              <a:t>pro Monat.</a:t>
            </a:r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5454310"/>
            <a:ext cx="1152128" cy="1215050"/>
          </a:xfrm>
          <a:prstGeom prst="rect">
            <a:avLst/>
          </a:prstGeom>
        </p:spPr>
      </p:pic>
      <p:sp>
        <p:nvSpPr>
          <p:cNvPr id="5" name="Pfeil nach rechts 4"/>
          <p:cNvSpPr/>
          <p:nvPr/>
        </p:nvSpPr>
        <p:spPr>
          <a:xfrm>
            <a:off x="539552" y="3429000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Pfeil nach rechts 5"/>
          <p:cNvSpPr/>
          <p:nvPr/>
        </p:nvSpPr>
        <p:spPr>
          <a:xfrm>
            <a:off x="539552" y="4293096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343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Anzahl betroffene Betriebe </a:t>
            </a:r>
            <a:br>
              <a:rPr lang="de-CH" dirty="0" smtClean="0"/>
            </a:br>
            <a:r>
              <a:rPr lang="de-CH" dirty="0" smtClean="0"/>
              <a:t>nach jetzigem Stand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Anzahl Betriebe welche über die monatliche Arbeitszeit gemittelt eine durchschnittliche Radongaskonzentration von </a:t>
            </a:r>
            <a:r>
              <a:rPr lang="de-CH" b="1" dirty="0" smtClean="0"/>
              <a:t>über 3000 </a:t>
            </a:r>
            <a:r>
              <a:rPr lang="de-CH" b="1" dirty="0" err="1" smtClean="0"/>
              <a:t>Bq</a:t>
            </a:r>
            <a:r>
              <a:rPr lang="de-CH" b="1" dirty="0" smtClean="0"/>
              <a:t>/m</a:t>
            </a:r>
            <a:r>
              <a:rPr lang="de-CH" b="1" baseline="30000" dirty="0" smtClean="0"/>
              <a:t>3</a:t>
            </a:r>
            <a:r>
              <a:rPr lang="de-CH" b="1" dirty="0" smtClean="0"/>
              <a:t> </a:t>
            </a:r>
            <a:r>
              <a:rPr lang="de-CH" dirty="0" smtClean="0"/>
              <a:t>aufweisen: ca. </a:t>
            </a:r>
            <a:r>
              <a:rPr lang="de-CH" sz="2800" b="1" dirty="0" smtClean="0">
                <a:solidFill>
                  <a:srgbClr val="FF9900"/>
                </a:solidFill>
              </a:rPr>
              <a:t>3</a:t>
            </a:r>
            <a:endParaRPr lang="de-CH" b="1" dirty="0" smtClean="0">
              <a:solidFill>
                <a:srgbClr val="FF9900"/>
              </a:solidFill>
            </a:endParaRPr>
          </a:p>
          <a:p>
            <a:endParaRPr lang="de-CH" b="1" dirty="0"/>
          </a:p>
          <a:p>
            <a:r>
              <a:rPr lang="de-CH" dirty="0"/>
              <a:t>Anzahl Betriebe welche über die monatliche Arbeitszeit </a:t>
            </a:r>
            <a:r>
              <a:rPr lang="de-CH" dirty="0" smtClean="0"/>
              <a:t>gemittelt eine </a:t>
            </a:r>
            <a:r>
              <a:rPr lang="de-CH" dirty="0"/>
              <a:t>durchschnittliche Radongaskonzentration </a:t>
            </a:r>
            <a:r>
              <a:rPr lang="de-CH" dirty="0" smtClean="0"/>
              <a:t>von </a:t>
            </a:r>
            <a:r>
              <a:rPr lang="de-CH" b="1" dirty="0"/>
              <a:t>über </a:t>
            </a:r>
            <a:r>
              <a:rPr lang="de-CH" b="1" dirty="0" smtClean="0"/>
              <a:t>1000 </a:t>
            </a:r>
            <a:r>
              <a:rPr lang="de-CH" b="1" dirty="0" err="1"/>
              <a:t>Bq</a:t>
            </a:r>
            <a:r>
              <a:rPr lang="de-CH" b="1" dirty="0"/>
              <a:t>/m</a:t>
            </a:r>
            <a:r>
              <a:rPr lang="de-CH" b="1" baseline="30000" dirty="0"/>
              <a:t>3</a:t>
            </a:r>
            <a:r>
              <a:rPr lang="de-CH" b="1" dirty="0"/>
              <a:t> </a:t>
            </a:r>
            <a:r>
              <a:rPr lang="de-CH" dirty="0"/>
              <a:t>aufweisen: </a:t>
            </a:r>
            <a:r>
              <a:rPr lang="de-CH" dirty="0" smtClean="0"/>
              <a:t>ca. </a:t>
            </a:r>
            <a:r>
              <a:rPr lang="de-CH" sz="2800" b="1" dirty="0" smtClean="0">
                <a:solidFill>
                  <a:srgbClr val="FF9900"/>
                </a:solidFill>
              </a:rPr>
              <a:t>12</a:t>
            </a:r>
            <a:endParaRPr lang="de-CH" sz="2800" b="1" dirty="0">
              <a:solidFill>
                <a:srgbClr val="FF9900"/>
              </a:solidFill>
            </a:endParaRPr>
          </a:p>
          <a:p>
            <a:endParaRPr lang="de-CH" b="1" dirty="0" smtClean="0"/>
          </a:p>
          <a:p>
            <a:r>
              <a:rPr lang="de-CH" dirty="0"/>
              <a:t>Anzahl Betriebe welche über die monatliche Arbeitszeit </a:t>
            </a:r>
            <a:r>
              <a:rPr lang="de-CH" dirty="0" smtClean="0"/>
              <a:t>gemittelt eine </a:t>
            </a:r>
            <a:r>
              <a:rPr lang="de-CH" dirty="0"/>
              <a:t>durchschnittliche Radongaskonzentration </a:t>
            </a:r>
            <a:r>
              <a:rPr lang="de-CH" dirty="0" smtClean="0"/>
              <a:t>von </a:t>
            </a:r>
            <a:r>
              <a:rPr lang="de-CH" b="1" dirty="0"/>
              <a:t>über </a:t>
            </a:r>
            <a:r>
              <a:rPr lang="de-CH" b="1" dirty="0" smtClean="0"/>
              <a:t>600 </a:t>
            </a:r>
            <a:r>
              <a:rPr lang="de-CH" b="1" dirty="0" err="1"/>
              <a:t>Bq</a:t>
            </a:r>
            <a:r>
              <a:rPr lang="de-CH" b="1" dirty="0"/>
              <a:t>/m</a:t>
            </a:r>
            <a:r>
              <a:rPr lang="de-CH" b="1" baseline="30000" dirty="0"/>
              <a:t>3</a:t>
            </a:r>
            <a:r>
              <a:rPr lang="de-CH" b="1" dirty="0"/>
              <a:t> </a:t>
            </a:r>
            <a:r>
              <a:rPr lang="de-CH" dirty="0"/>
              <a:t>aufweisen: </a:t>
            </a:r>
            <a:r>
              <a:rPr lang="de-CH" dirty="0" smtClean="0"/>
              <a:t>ca. </a:t>
            </a:r>
            <a:r>
              <a:rPr lang="de-CH" sz="2800" b="1" dirty="0" smtClean="0">
                <a:solidFill>
                  <a:srgbClr val="FF9900"/>
                </a:solidFill>
              </a:rPr>
              <a:t>20</a:t>
            </a:r>
            <a:endParaRPr lang="de-CH" sz="2800" b="1" dirty="0">
              <a:solidFill>
                <a:srgbClr val="FF9900"/>
              </a:solidFill>
            </a:endParaRPr>
          </a:p>
          <a:p>
            <a:endParaRPr lang="de-CH" b="1" dirty="0" smtClean="0"/>
          </a:p>
          <a:p>
            <a:endParaRPr lang="de-CH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087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Massnahmen </a:t>
            </a:r>
            <a:r>
              <a:rPr lang="de-CH" dirty="0"/>
              <a:t>zur Reduktion </a:t>
            </a:r>
            <a:r>
              <a:rPr lang="de-CH" dirty="0" smtClean="0"/>
              <a:t>der Exposition </a:t>
            </a:r>
            <a:r>
              <a:rPr lang="de-CH" dirty="0"/>
              <a:t>am </a:t>
            </a:r>
            <a:r>
              <a:rPr lang="de-CH" dirty="0" smtClean="0"/>
              <a:t>Arbeitsplatz</a:t>
            </a:r>
            <a:endParaRPr lang="fr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6" cy="4608512"/>
          </a:xfrm>
        </p:spPr>
        <p:txBody>
          <a:bodyPr/>
          <a:lstStyle/>
          <a:p>
            <a:pPr>
              <a:buNone/>
            </a:pPr>
            <a:r>
              <a:rPr lang="de-CH" b="1" dirty="0" smtClean="0"/>
              <a:t>Massnahmen S (Substitution)</a:t>
            </a:r>
          </a:p>
          <a:p>
            <a:r>
              <a:rPr lang="de-CH" dirty="0" smtClean="0"/>
              <a:t>Radonquelle eliminieren</a:t>
            </a:r>
          </a:p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pPr marL="0" indent="0">
              <a:buNone/>
            </a:pPr>
            <a:r>
              <a:rPr lang="de-CH" b="1" dirty="0" smtClean="0"/>
              <a:t>Massnahmen T</a:t>
            </a:r>
            <a:r>
              <a:rPr lang="de-CH" dirty="0" smtClean="0"/>
              <a:t> (</a:t>
            </a:r>
            <a:r>
              <a:rPr lang="de-CH" b="1" dirty="0" smtClean="0"/>
              <a:t>Technik)</a:t>
            </a:r>
            <a:endParaRPr lang="de-CH" dirty="0" smtClean="0"/>
          </a:p>
          <a:p>
            <a:r>
              <a:rPr lang="de-CH" dirty="0" smtClean="0"/>
              <a:t>Abdichten</a:t>
            </a:r>
          </a:p>
          <a:p>
            <a:r>
              <a:rPr lang="de-CH" dirty="0" smtClean="0"/>
              <a:t>Lüften</a:t>
            </a:r>
          </a:p>
          <a:p>
            <a:r>
              <a:rPr lang="de-CH" dirty="0" smtClean="0"/>
              <a:t>…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42494"/>
            <a:ext cx="3091565" cy="245362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950548"/>
            <a:ext cx="3456384" cy="248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8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 smtClean="0"/>
              <a:t>Radon aus dem Wasser eliminieren</a:t>
            </a:r>
            <a:endParaRPr lang="de-CH" sz="2800" dirty="0"/>
          </a:p>
        </p:txBody>
      </p:sp>
      <p:pic>
        <p:nvPicPr>
          <p:cNvPr id="5" name="Picture 2" descr="G:\GAP\Strahlenschutz\Rotomat\1021\1021-08484.7 Comune, Vernate\Radon\DSC002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24944"/>
            <a:ext cx="4293392" cy="3220044"/>
          </a:xfrm>
          <a:prstGeom prst="rect">
            <a:avLst/>
          </a:prstGeom>
          <a:noFill/>
        </p:spPr>
      </p:pic>
      <p:pic>
        <p:nvPicPr>
          <p:cNvPr id="7" name="Picture 2" descr="G:\GAP\Strahlenschutz\Rotomat\1021\1021-01390.7 Comune, Giubiasco\Radon\Piano 2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4" b="9272"/>
          <a:stretch/>
        </p:blipFill>
        <p:spPr bwMode="auto">
          <a:xfrm>
            <a:off x="395537" y="915787"/>
            <a:ext cx="4320480" cy="30172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485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Massnahmen zur Reduktion der Exposition am Arbeitsplatz</a:t>
            </a:r>
            <a:endParaRPr lang="fr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95536" y="2411524"/>
            <a:ext cx="8424936" cy="2487513"/>
          </a:xfrm>
        </p:spPr>
        <p:txBody>
          <a:bodyPr/>
          <a:lstStyle/>
          <a:p>
            <a:pPr>
              <a:buNone/>
            </a:pPr>
            <a:r>
              <a:rPr lang="de-CH" b="1" dirty="0" smtClean="0"/>
              <a:t>Massnahmen O (Organisation)</a:t>
            </a:r>
          </a:p>
          <a:p>
            <a:r>
              <a:rPr lang="de-CH" dirty="0" smtClean="0"/>
              <a:t>Aufenthaltszeit verringern</a:t>
            </a:r>
          </a:p>
          <a:p>
            <a:r>
              <a:rPr lang="de-CH" dirty="0" smtClean="0"/>
              <a:t>Arbeit auf mehreren Personen </a:t>
            </a:r>
            <a:br>
              <a:rPr lang="de-CH" dirty="0" smtClean="0"/>
            </a:br>
            <a:r>
              <a:rPr lang="de-CH" dirty="0" smtClean="0"/>
              <a:t>verteilen</a:t>
            </a:r>
          </a:p>
          <a:p>
            <a:r>
              <a:rPr lang="de-CH" dirty="0" smtClean="0"/>
              <a:t>…</a:t>
            </a:r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626" y="3429000"/>
            <a:ext cx="3578846" cy="199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3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Zusammenfassung und Ausblick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b="1" dirty="0" smtClean="0"/>
          </a:p>
          <a:p>
            <a:r>
              <a:rPr lang="de-CH" b="1" dirty="0" smtClean="0"/>
              <a:t>Messungen sind noch nicht abgeschlossen </a:t>
            </a:r>
            <a:r>
              <a:rPr lang="de-CH" dirty="0" smtClean="0"/>
              <a:t>und es kommen laufend Ergebnisse dazu!</a:t>
            </a:r>
          </a:p>
          <a:p>
            <a:r>
              <a:rPr lang="de-CH" dirty="0" smtClean="0"/>
              <a:t>Die </a:t>
            </a:r>
            <a:r>
              <a:rPr lang="de-CH" b="1" dirty="0" smtClean="0"/>
              <a:t>mittlere Radongaskonzentration </a:t>
            </a:r>
            <a:r>
              <a:rPr lang="de-CH" dirty="0" smtClean="0"/>
              <a:t>in Wasserversorgungsanlagen </a:t>
            </a:r>
            <a:r>
              <a:rPr lang="de-CH" b="1" dirty="0" smtClean="0"/>
              <a:t>ist hoch </a:t>
            </a:r>
            <a:r>
              <a:rPr lang="de-CH" dirty="0" smtClean="0"/>
              <a:t>(</a:t>
            </a:r>
            <a:r>
              <a:rPr lang="de-CH" dirty="0" smtClean="0"/>
              <a:t>5526 </a:t>
            </a:r>
            <a:r>
              <a:rPr lang="de-CH" dirty="0" err="1"/>
              <a:t>Bq</a:t>
            </a:r>
            <a:r>
              <a:rPr lang="de-CH" dirty="0"/>
              <a:t>/m</a:t>
            </a:r>
            <a:r>
              <a:rPr lang="de-CH" baseline="30000" dirty="0"/>
              <a:t>3</a:t>
            </a:r>
            <a:r>
              <a:rPr lang="de-CH" dirty="0" smtClean="0"/>
              <a:t>) die mittlere maximale Aufenthaltszeit pro Anlage </a:t>
            </a:r>
            <a:r>
              <a:rPr lang="de-CH" dirty="0" smtClean="0"/>
              <a:t>ist 5.5 </a:t>
            </a:r>
            <a:r>
              <a:rPr lang="de-CH" dirty="0" smtClean="0"/>
              <a:t>h</a:t>
            </a:r>
          </a:p>
          <a:p>
            <a:r>
              <a:rPr lang="de-CH" dirty="0" smtClean="0"/>
              <a:t>Die genaue </a:t>
            </a:r>
            <a:r>
              <a:rPr lang="de-CH" b="1" dirty="0" smtClean="0"/>
              <a:t>Aufenthaltszeit ist schwierig zu ermitteln </a:t>
            </a:r>
            <a:r>
              <a:rPr lang="de-CH" dirty="0" smtClean="0"/>
              <a:t>(nicht regelmässiger Einsatz, bei Störungen länger, bei Reinigungsarbeiten bis zu 3 Tage pro Anlage pro Monat)</a:t>
            </a:r>
          </a:p>
          <a:p>
            <a:r>
              <a:rPr lang="de-CH" dirty="0" smtClean="0"/>
              <a:t>Vor der Einleitung von Massnahmen sollen </a:t>
            </a:r>
            <a:r>
              <a:rPr lang="de-CH" b="1" dirty="0" smtClean="0"/>
              <a:t>personenbezogene Messungen </a:t>
            </a:r>
            <a:r>
              <a:rPr lang="de-CH" dirty="0" smtClean="0"/>
              <a:t>durchgeführt werden.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962" y="332656"/>
            <a:ext cx="1224135" cy="139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0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993" y="1412776"/>
            <a:ext cx="5000634" cy="333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z="3600" dirty="0" smtClean="0"/>
              <a:t>Ur-Problem</a:t>
            </a:r>
            <a:endParaRPr lang="de-CH" sz="3600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5602316" y="1277770"/>
            <a:ext cx="3151184" cy="3929090"/>
          </a:xfrm>
        </p:spPr>
        <p:txBody>
          <a:bodyPr/>
          <a:lstStyle/>
          <a:p>
            <a:r>
              <a:rPr lang="de-CH" dirty="0"/>
              <a:t>I</a:t>
            </a:r>
            <a:r>
              <a:rPr lang="de-CH" sz="2400" dirty="0" smtClean="0"/>
              <a:t>m kristallinen Gestein ca.</a:t>
            </a:r>
            <a:br>
              <a:rPr lang="de-CH" sz="2400" dirty="0" smtClean="0"/>
            </a:br>
            <a:r>
              <a:rPr lang="de-CH" sz="2400" dirty="0" smtClean="0"/>
              <a:t>30 g/Tonne</a:t>
            </a:r>
          </a:p>
          <a:p>
            <a:endParaRPr lang="de-CH" sz="1000" dirty="0" smtClean="0"/>
          </a:p>
          <a:p>
            <a:r>
              <a:rPr lang="de-CH" dirty="0"/>
              <a:t>R</a:t>
            </a:r>
            <a:r>
              <a:rPr lang="de-CH" sz="2400" dirty="0" smtClean="0"/>
              <a:t>adioaktiv</a:t>
            </a:r>
          </a:p>
          <a:p>
            <a:endParaRPr lang="de-CH" sz="1000" dirty="0" smtClean="0"/>
          </a:p>
          <a:p>
            <a:r>
              <a:rPr lang="de-CH" dirty="0"/>
              <a:t>S</a:t>
            </a:r>
            <a:r>
              <a:rPr lang="de-CH" sz="2400" dirty="0" smtClean="0"/>
              <a:t>ehr lange Halbwertszeit</a:t>
            </a:r>
          </a:p>
          <a:p>
            <a:endParaRPr lang="de-CH" sz="1000" dirty="0" smtClean="0"/>
          </a:p>
          <a:p>
            <a:r>
              <a:rPr lang="de-CH" dirty="0"/>
              <a:t>Z</a:t>
            </a:r>
            <a:r>
              <a:rPr lang="de-CH" sz="2400" dirty="0" smtClean="0"/>
              <a:t>erfällt in mehreren Schritten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90488" y="2582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CH"/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300809" y="5013176"/>
            <a:ext cx="50610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de-CH" sz="2800" b="1" dirty="0" smtClean="0">
                <a:solidFill>
                  <a:schemeClr val="bg2"/>
                </a:solidFill>
                <a:latin typeface="Helvetica 65 Medium" pitchFamily="34" charset="0"/>
              </a:rPr>
              <a:t>Gestein kann Uran enthalten</a:t>
            </a:r>
            <a:endParaRPr lang="de-CH" sz="2800" b="1" dirty="0">
              <a:solidFill>
                <a:schemeClr val="bg2"/>
              </a:solidFill>
              <a:latin typeface="Helvetica 65 Medium" pitchFamily="34" charset="0"/>
            </a:endParaRPr>
          </a:p>
        </p:txBody>
      </p:sp>
      <p:pic>
        <p:nvPicPr>
          <p:cNvPr id="25602" name="Picture 2" descr="http://swwpicture.suvanet.ch/Website/Download.aspx?Purpose=AssetManager&amp;Random=cf84abfe-2805-45f0-ab1c-dbf680230591&amp;RelativeDownloadPath=\141010\2vbggcuf\43uvtgyt\03_1729-02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4878" y="2582863"/>
            <a:ext cx="648072" cy="5607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223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itel 2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CH" sz="3600" dirty="0" smtClean="0"/>
              <a:t>Uran-Radium-Zerfallsreihe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432043" y="1340768"/>
          <a:ext cx="7440498" cy="4176466"/>
        </p:xfrm>
        <a:graphic>
          <a:graphicData uri="http://schemas.openxmlformats.org/drawingml/2006/table">
            <a:tbl>
              <a:tblPr/>
              <a:tblGrid>
                <a:gridCol w="572346"/>
                <a:gridCol w="572346"/>
                <a:gridCol w="572346"/>
                <a:gridCol w="572346"/>
                <a:gridCol w="572346"/>
                <a:gridCol w="572346"/>
                <a:gridCol w="572346"/>
                <a:gridCol w="572346"/>
                <a:gridCol w="572346"/>
                <a:gridCol w="572346"/>
                <a:gridCol w="572346"/>
                <a:gridCol w="572346"/>
                <a:gridCol w="572346"/>
              </a:tblGrid>
              <a:tr h="596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100" b="1" dirty="0" smtClean="0">
                          <a:latin typeface="Arial"/>
                          <a:ea typeface="Calibri"/>
                          <a:cs typeface="Times New Roman"/>
                        </a:rPr>
                        <a:t>Th-234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CH" sz="11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2000" b="1">
                          <a:latin typeface="Arial"/>
                          <a:ea typeface="Calibri"/>
                          <a:cs typeface="Times New Roman"/>
                        </a:rPr>
                        <a:t>←</a:t>
                      </a: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100" b="1" dirty="0" smtClean="0">
                          <a:latin typeface="Arial"/>
                          <a:ea typeface="Calibri"/>
                          <a:cs typeface="Times New Roman"/>
                        </a:rPr>
                        <a:t>U-238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CH" sz="11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100" b="1" dirty="0" smtClean="0">
                          <a:latin typeface="Arial"/>
                          <a:ea typeface="Calibri"/>
                          <a:cs typeface="Times New Roman"/>
                        </a:rPr>
                        <a:t>Pa-234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CH" sz="11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100" b="1" dirty="0" smtClean="0">
                          <a:latin typeface="Arial"/>
                          <a:ea typeface="Calibri"/>
                          <a:cs typeface="Times New Roman"/>
                        </a:rPr>
                        <a:t>Pb-214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CH" sz="11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2000" b="1" dirty="0">
                          <a:latin typeface="Arial"/>
                          <a:ea typeface="Calibri"/>
                          <a:cs typeface="Times New Roman"/>
                        </a:rPr>
                        <a:t>←</a:t>
                      </a:r>
                      <a:endParaRPr lang="de-CH" sz="8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100" b="1" dirty="0" smtClean="0">
                          <a:latin typeface="Arial"/>
                          <a:ea typeface="Calibri"/>
                          <a:cs typeface="Times New Roman"/>
                        </a:rPr>
                        <a:t>Po-218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CH" sz="11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2000" b="1">
                          <a:latin typeface="Arial"/>
                          <a:ea typeface="Calibri"/>
                          <a:cs typeface="Times New Roman"/>
                        </a:rPr>
                        <a:t>←</a:t>
                      </a: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100" b="1" dirty="0" smtClean="0">
                          <a:latin typeface="Arial"/>
                          <a:ea typeface="Calibri"/>
                          <a:cs typeface="Times New Roman"/>
                        </a:rPr>
                        <a:t>Rn-222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CH" sz="11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2000" b="1" dirty="0">
                          <a:latin typeface="Arial"/>
                          <a:ea typeface="Calibri"/>
                          <a:cs typeface="Times New Roman"/>
                        </a:rPr>
                        <a:t>←</a:t>
                      </a:r>
                      <a:endParaRPr lang="de-CH" sz="8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100" b="1" dirty="0" smtClean="0">
                          <a:latin typeface="Arial"/>
                          <a:ea typeface="Calibri"/>
                          <a:cs typeface="Times New Roman"/>
                        </a:rPr>
                        <a:t>Ra-226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CH" sz="11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2000" b="1">
                          <a:latin typeface="Arial"/>
                          <a:ea typeface="Calibri"/>
                          <a:cs typeface="Times New Roman"/>
                        </a:rPr>
                        <a:t>←</a:t>
                      </a: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100" b="1" dirty="0" smtClean="0">
                          <a:latin typeface="Arial"/>
                          <a:ea typeface="Calibri"/>
                          <a:cs typeface="Times New Roman"/>
                        </a:rPr>
                        <a:t>Th-320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CH" sz="11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2000" b="1" dirty="0">
                          <a:latin typeface="Arial"/>
                          <a:ea typeface="Calibri"/>
                          <a:cs typeface="Times New Roman"/>
                        </a:rPr>
                        <a:t>←</a:t>
                      </a:r>
                      <a:endParaRPr lang="de-CH" sz="8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100" b="1" dirty="0" smtClean="0">
                          <a:latin typeface="Arial"/>
                          <a:ea typeface="Calibri"/>
                          <a:cs typeface="Times New Roman"/>
                        </a:rPr>
                        <a:t>U-234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CH" sz="11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100" b="1" dirty="0" smtClean="0">
                          <a:latin typeface="Arial"/>
                          <a:ea typeface="Calibri"/>
                          <a:cs typeface="Times New Roman"/>
                        </a:rPr>
                        <a:t>Tl-210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CH" sz="11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2000" b="1">
                          <a:latin typeface="Arial"/>
                          <a:ea typeface="Calibri"/>
                          <a:cs typeface="Times New Roman"/>
                        </a:rPr>
                        <a:t>←</a:t>
                      </a: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100" b="1" dirty="0" smtClean="0">
                          <a:latin typeface="Arial"/>
                          <a:ea typeface="Calibri"/>
                          <a:cs typeface="Times New Roman"/>
                        </a:rPr>
                        <a:t>Bi-214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CH" sz="11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2000" b="1">
                          <a:latin typeface="Arial"/>
                          <a:ea typeface="Calibri"/>
                          <a:cs typeface="Times New Roman"/>
                        </a:rPr>
                        <a:t>←</a:t>
                      </a: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100" b="1" dirty="0" smtClean="0">
                          <a:latin typeface="Arial"/>
                          <a:ea typeface="Calibri"/>
                          <a:cs typeface="Times New Roman"/>
                        </a:rPr>
                        <a:t>At-218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CH" sz="11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100" b="1" dirty="0" smtClean="0">
                          <a:latin typeface="Arial"/>
                          <a:ea typeface="Calibri"/>
                          <a:cs typeface="Times New Roman"/>
                        </a:rPr>
                        <a:t>Hg-208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CH" sz="11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2000" b="1">
                          <a:latin typeface="Arial"/>
                          <a:ea typeface="Calibri"/>
                          <a:cs typeface="Times New Roman"/>
                        </a:rPr>
                        <a:t>←</a:t>
                      </a: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100" b="1" dirty="0" smtClean="0">
                          <a:latin typeface="Arial"/>
                          <a:ea typeface="Calibri"/>
                          <a:cs typeface="Times New Roman"/>
                        </a:rPr>
                        <a:t>Pb-210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CH" sz="11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2000" b="1">
                          <a:latin typeface="Arial"/>
                          <a:ea typeface="Calibri"/>
                          <a:cs typeface="Times New Roman"/>
                        </a:rPr>
                        <a:t>←</a:t>
                      </a: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100" b="1" dirty="0" smtClean="0">
                          <a:latin typeface="Arial"/>
                          <a:ea typeface="Calibri"/>
                          <a:cs typeface="Times New Roman"/>
                        </a:rPr>
                        <a:t>Po-214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CH" sz="11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100" b="1" dirty="0" smtClean="0">
                          <a:latin typeface="Arial"/>
                          <a:ea typeface="Calibri"/>
                          <a:cs typeface="Times New Roman"/>
                        </a:rPr>
                        <a:t>Tl-206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CH" sz="11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2000" b="1">
                          <a:latin typeface="Arial"/>
                          <a:ea typeface="Calibri"/>
                          <a:cs typeface="Times New Roman"/>
                        </a:rPr>
                        <a:t>←</a:t>
                      </a: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100" b="1" dirty="0" smtClean="0">
                          <a:latin typeface="Arial"/>
                          <a:ea typeface="Calibri"/>
                          <a:cs typeface="Times New Roman"/>
                        </a:rPr>
                        <a:t>Bi-210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CH" sz="11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100" b="1" dirty="0" smtClean="0">
                          <a:latin typeface="Arial"/>
                          <a:ea typeface="Calibri"/>
                          <a:cs typeface="Times New Roman"/>
                        </a:rPr>
                        <a:t>Pb-206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 dirty="0" smtClean="0">
                          <a:latin typeface="Verdana"/>
                          <a:ea typeface="Calibri"/>
                          <a:cs typeface="Times New Roman"/>
                        </a:rPr>
                        <a:t>Stabil</a:t>
                      </a:r>
                      <a:endParaRPr lang="de-CH" sz="10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2000" b="1">
                          <a:latin typeface="Arial"/>
                          <a:ea typeface="Calibri"/>
                          <a:cs typeface="Times New Roman"/>
                        </a:rPr>
                        <a:t>←</a:t>
                      </a: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100" b="1" dirty="0" smtClean="0">
                          <a:latin typeface="Arial"/>
                          <a:ea typeface="Calibri"/>
                          <a:cs typeface="Times New Roman"/>
                        </a:rPr>
                        <a:t>Po-210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CH" sz="11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8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2535" marR="52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hteck 3"/>
          <p:cNvSpPr/>
          <p:nvPr/>
        </p:nvSpPr>
        <p:spPr>
          <a:xfrm rot="13505614">
            <a:off x="6515072" y="179145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CH" b="1" dirty="0" smtClean="0">
                <a:latin typeface="Arial"/>
                <a:ea typeface="Calibri"/>
                <a:cs typeface="Times New Roman"/>
              </a:rPr>
              <a:t>←</a:t>
            </a:r>
            <a:endParaRPr lang="de-CH" sz="700" dirty="0">
              <a:latin typeface="Verdana"/>
              <a:ea typeface="Calibri"/>
              <a:cs typeface="Times New Roman"/>
            </a:endParaRPr>
          </a:p>
        </p:txBody>
      </p:sp>
      <p:sp>
        <p:nvSpPr>
          <p:cNvPr id="5" name="Rechteck 4"/>
          <p:cNvSpPr/>
          <p:nvPr/>
        </p:nvSpPr>
        <p:spPr>
          <a:xfrm rot="13505614">
            <a:off x="7091136" y="239295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CH" b="1" dirty="0" smtClean="0">
                <a:latin typeface="Arial"/>
                <a:ea typeface="Calibri"/>
                <a:cs typeface="Times New Roman"/>
              </a:rPr>
              <a:t>←</a:t>
            </a:r>
            <a:endParaRPr lang="de-CH" sz="700" dirty="0">
              <a:latin typeface="Verdana"/>
              <a:ea typeface="Calibri"/>
              <a:cs typeface="Times New Roman"/>
            </a:endParaRPr>
          </a:p>
        </p:txBody>
      </p:sp>
      <p:sp>
        <p:nvSpPr>
          <p:cNvPr id="6" name="Rechteck 5"/>
          <p:cNvSpPr/>
          <p:nvPr/>
        </p:nvSpPr>
        <p:spPr>
          <a:xfrm rot="13505614">
            <a:off x="1941912" y="298232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CH" b="1" dirty="0" smtClean="0">
                <a:latin typeface="Arial"/>
                <a:ea typeface="Calibri"/>
                <a:cs typeface="Times New Roman"/>
              </a:rPr>
              <a:t>←</a:t>
            </a:r>
            <a:endParaRPr lang="de-CH" sz="700" dirty="0">
              <a:latin typeface="Verdana"/>
              <a:ea typeface="Calibri"/>
              <a:cs typeface="Times New Roman"/>
            </a:endParaRPr>
          </a:p>
        </p:txBody>
      </p:sp>
      <p:sp>
        <p:nvSpPr>
          <p:cNvPr id="7" name="Rechteck 6"/>
          <p:cNvSpPr/>
          <p:nvPr/>
        </p:nvSpPr>
        <p:spPr>
          <a:xfrm rot="13505614">
            <a:off x="3086291" y="298232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CH" b="1" dirty="0" smtClean="0">
                <a:latin typeface="Arial"/>
                <a:ea typeface="Calibri"/>
                <a:cs typeface="Times New Roman"/>
              </a:rPr>
              <a:t>←</a:t>
            </a:r>
            <a:endParaRPr lang="de-CH" sz="700" dirty="0">
              <a:latin typeface="Verdana"/>
              <a:ea typeface="Calibri"/>
              <a:cs typeface="Times New Roman"/>
            </a:endParaRPr>
          </a:p>
        </p:txBody>
      </p:sp>
      <p:sp>
        <p:nvSpPr>
          <p:cNvPr id="8" name="Rechteck 7"/>
          <p:cNvSpPr/>
          <p:nvPr/>
        </p:nvSpPr>
        <p:spPr>
          <a:xfrm rot="13505614">
            <a:off x="1373597" y="357835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CH" b="1" dirty="0" smtClean="0">
                <a:latin typeface="Arial"/>
                <a:ea typeface="Calibri"/>
                <a:cs typeface="Times New Roman"/>
              </a:rPr>
              <a:t>←</a:t>
            </a:r>
            <a:endParaRPr lang="de-CH" sz="700" dirty="0">
              <a:latin typeface="Verdana"/>
              <a:ea typeface="Calibri"/>
              <a:cs typeface="Times New Roman"/>
            </a:endParaRPr>
          </a:p>
        </p:txBody>
      </p:sp>
      <p:sp>
        <p:nvSpPr>
          <p:cNvPr id="9" name="Rechteck 8"/>
          <p:cNvSpPr/>
          <p:nvPr/>
        </p:nvSpPr>
        <p:spPr>
          <a:xfrm rot="13505614">
            <a:off x="2510227" y="357835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CH" b="1" dirty="0" smtClean="0">
                <a:latin typeface="Arial"/>
                <a:ea typeface="Calibri"/>
                <a:cs typeface="Times New Roman"/>
              </a:rPr>
              <a:t>←</a:t>
            </a:r>
            <a:endParaRPr lang="de-CH" sz="700" dirty="0">
              <a:latin typeface="Verdana"/>
              <a:ea typeface="Calibri"/>
              <a:cs typeface="Times New Roman"/>
            </a:endParaRPr>
          </a:p>
        </p:txBody>
      </p:sp>
      <p:sp>
        <p:nvSpPr>
          <p:cNvPr id="10" name="Rechteck 9"/>
          <p:cNvSpPr/>
          <p:nvPr/>
        </p:nvSpPr>
        <p:spPr>
          <a:xfrm rot="13505614">
            <a:off x="797532" y="417546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CH" b="1" dirty="0" smtClean="0">
                <a:latin typeface="Arial"/>
                <a:ea typeface="Calibri"/>
                <a:cs typeface="Times New Roman"/>
              </a:rPr>
              <a:t>←</a:t>
            </a:r>
            <a:endParaRPr lang="de-CH" sz="700" dirty="0">
              <a:latin typeface="Verdana"/>
              <a:ea typeface="Calibri"/>
              <a:cs typeface="Times New Roman"/>
            </a:endParaRPr>
          </a:p>
        </p:txBody>
      </p:sp>
      <p:sp>
        <p:nvSpPr>
          <p:cNvPr id="11" name="Rechteck 10"/>
          <p:cNvSpPr/>
          <p:nvPr/>
        </p:nvSpPr>
        <p:spPr>
          <a:xfrm rot="13505614">
            <a:off x="1939823" y="416991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CH" b="1" dirty="0" smtClean="0">
                <a:latin typeface="Arial"/>
                <a:ea typeface="Calibri"/>
                <a:cs typeface="Times New Roman"/>
              </a:rPr>
              <a:t>←</a:t>
            </a:r>
            <a:endParaRPr lang="de-CH" sz="700" dirty="0">
              <a:latin typeface="Verdana"/>
              <a:ea typeface="Calibri"/>
              <a:cs typeface="Times New Roman"/>
            </a:endParaRPr>
          </a:p>
        </p:txBody>
      </p:sp>
      <p:sp>
        <p:nvSpPr>
          <p:cNvPr id="12" name="Rechteck 11"/>
          <p:cNvSpPr/>
          <p:nvPr/>
        </p:nvSpPr>
        <p:spPr>
          <a:xfrm rot="13505614">
            <a:off x="2510227" y="477477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CH" b="1" dirty="0" smtClean="0">
                <a:latin typeface="Arial"/>
                <a:ea typeface="Calibri"/>
                <a:cs typeface="Times New Roman"/>
              </a:rPr>
              <a:t>←</a:t>
            </a:r>
            <a:endParaRPr lang="de-CH" sz="700" dirty="0">
              <a:latin typeface="Verdana"/>
              <a:ea typeface="Calibri"/>
              <a:cs typeface="Times New Roman"/>
            </a:endParaRPr>
          </a:p>
        </p:txBody>
      </p:sp>
      <p:sp>
        <p:nvSpPr>
          <p:cNvPr id="13" name="Rechteck 12"/>
          <p:cNvSpPr/>
          <p:nvPr/>
        </p:nvSpPr>
        <p:spPr>
          <a:xfrm rot="13505614">
            <a:off x="1365848" y="476702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CH" b="1" dirty="0" smtClean="0">
                <a:latin typeface="Arial"/>
                <a:ea typeface="Calibri"/>
                <a:cs typeface="Times New Roman"/>
              </a:rPr>
              <a:t>←</a:t>
            </a:r>
            <a:endParaRPr lang="de-CH" sz="700" dirty="0">
              <a:latin typeface="Verdana"/>
              <a:ea typeface="Calibri"/>
              <a:cs typeface="Times New Roman"/>
            </a:endParaRPr>
          </a:p>
        </p:txBody>
      </p:sp>
      <p:grpSp>
        <p:nvGrpSpPr>
          <p:cNvPr id="15" name="Gruppieren 132"/>
          <p:cNvGrpSpPr/>
          <p:nvPr/>
        </p:nvGrpSpPr>
        <p:grpSpPr>
          <a:xfrm rot="821907">
            <a:off x="5256400" y="2283342"/>
            <a:ext cx="1289341" cy="153313"/>
            <a:chOff x="1015082" y="2436612"/>
            <a:chExt cx="3567929" cy="349448"/>
          </a:xfrm>
        </p:grpSpPr>
        <p:grpSp>
          <p:nvGrpSpPr>
            <p:cNvPr id="16" name="Gruppieren 61"/>
            <p:cNvGrpSpPr/>
            <p:nvPr/>
          </p:nvGrpSpPr>
          <p:grpSpPr>
            <a:xfrm>
              <a:off x="1015082" y="2436612"/>
              <a:ext cx="3263413" cy="349448"/>
              <a:chOff x="667990" y="3654162"/>
              <a:chExt cx="3774936" cy="489231"/>
            </a:xfrm>
          </p:grpSpPr>
          <p:grpSp>
            <p:nvGrpSpPr>
              <p:cNvPr id="18" name="Gruppieren 44"/>
              <p:cNvGrpSpPr/>
              <p:nvPr/>
            </p:nvGrpSpPr>
            <p:grpSpPr>
              <a:xfrm>
                <a:off x="667990" y="3654162"/>
                <a:ext cx="2096028" cy="489223"/>
                <a:chOff x="667990" y="3654162"/>
                <a:chExt cx="2096028" cy="489223"/>
              </a:xfrm>
            </p:grpSpPr>
            <p:grpSp>
              <p:nvGrpSpPr>
                <p:cNvPr id="32" name="Gruppieren 31"/>
                <p:cNvGrpSpPr/>
                <p:nvPr/>
              </p:nvGrpSpPr>
              <p:grpSpPr>
                <a:xfrm>
                  <a:off x="667990" y="3654163"/>
                  <a:ext cx="420879" cy="489217"/>
                  <a:chOff x="826659" y="3689761"/>
                  <a:chExt cx="4274159" cy="2094506"/>
                </a:xfrm>
              </p:grpSpPr>
              <p:sp>
                <p:nvSpPr>
                  <p:cNvPr id="45" name="Freihandform 44"/>
                  <p:cNvSpPr/>
                  <p:nvPr/>
                </p:nvSpPr>
                <p:spPr>
                  <a:xfrm>
                    <a:off x="826659" y="3689761"/>
                    <a:ext cx="2138760" cy="1069385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6" name="Freihandform 45"/>
                  <p:cNvSpPr/>
                  <p:nvPr/>
                </p:nvSpPr>
                <p:spPr>
                  <a:xfrm rot="10800000">
                    <a:off x="2962058" y="4714882"/>
                    <a:ext cx="2138760" cy="1069385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33" name="Gruppieren 32"/>
                <p:cNvGrpSpPr/>
                <p:nvPr/>
              </p:nvGrpSpPr>
              <p:grpSpPr>
                <a:xfrm>
                  <a:off x="1088869" y="3654162"/>
                  <a:ext cx="412514" cy="489217"/>
                  <a:chOff x="826660" y="3689761"/>
                  <a:chExt cx="4189210" cy="2094506"/>
                </a:xfrm>
              </p:grpSpPr>
              <p:sp>
                <p:nvSpPr>
                  <p:cNvPr id="43" name="Freihandform 42"/>
                  <p:cNvSpPr/>
                  <p:nvPr/>
                </p:nvSpPr>
                <p:spPr>
                  <a:xfrm>
                    <a:off x="826660" y="3689761"/>
                    <a:ext cx="2138793" cy="1069385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4" name="Freihandform 43"/>
                  <p:cNvSpPr/>
                  <p:nvPr/>
                </p:nvSpPr>
                <p:spPr>
                  <a:xfrm rot="10800000">
                    <a:off x="2877077" y="4714882"/>
                    <a:ext cx="2138793" cy="1069385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34" name="Gruppieren 35"/>
                <p:cNvGrpSpPr/>
                <p:nvPr/>
              </p:nvGrpSpPr>
              <p:grpSpPr>
                <a:xfrm>
                  <a:off x="1501381" y="3654162"/>
                  <a:ext cx="420878" cy="489217"/>
                  <a:chOff x="741687" y="3689761"/>
                  <a:chExt cx="4274147" cy="2094506"/>
                </a:xfrm>
              </p:grpSpPr>
              <p:sp>
                <p:nvSpPr>
                  <p:cNvPr id="41" name="Freihandform 40"/>
                  <p:cNvSpPr/>
                  <p:nvPr/>
                </p:nvSpPr>
                <p:spPr>
                  <a:xfrm>
                    <a:off x="741687" y="3689761"/>
                    <a:ext cx="2138771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2" name="Freihandform 41"/>
                  <p:cNvSpPr/>
                  <p:nvPr/>
                </p:nvSpPr>
                <p:spPr>
                  <a:xfrm rot="10800000">
                    <a:off x="2877063" y="4714881"/>
                    <a:ext cx="2138771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35" name="Gruppieren 38"/>
                <p:cNvGrpSpPr/>
                <p:nvPr/>
              </p:nvGrpSpPr>
              <p:grpSpPr>
                <a:xfrm>
                  <a:off x="1920563" y="3654162"/>
                  <a:ext cx="420879" cy="489217"/>
                  <a:chOff x="741687" y="3689761"/>
                  <a:chExt cx="4274159" cy="2094506"/>
                </a:xfrm>
              </p:grpSpPr>
              <p:sp>
                <p:nvSpPr>
                  <p:cNvPr id="39" name="Freihandform 38"/>
                  <p:cNvSpPr/>
                  <p:nvPr/>
                </p:nvSpPr>
                <p:spPr>
                  <a:xfrm>
                    <a:off x="741687" y="3689761"/>
                    <a:ext cx="2138771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0" name="Freihandform 39"/>
                  <p:cNvSpPr/>
                  <p:nvPr/>
                </p:nvSpPr>
                <p:spPr>
                  <a:xfrm rot="10800000">
                    <a:off x="2877075" y="4714881"/>
                    <a:ext cx="2138771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36" name="Gruppieren 41"/>
                <p:cNvGrpSpPr/>
                <p:nvPr/>
              </p:nvGrpSpPr>
              <p:grpSpPr>
                <a:xfrm>
                  <a:off x="2343139" y="3654165"/>
                  <a:ext cx="420879" cy="489220"/>
                  <a:chOff x="741687" y="3689773"/>
                  <a:chExt cx="4274159" cy="2094518"/>
                </a:xfrm>
              </p:grpSpPr>
              <p:sp>
                <p:nvSpPr>
                  <p:cNvPr id="37" name="Freihandform 36"/>
                  <p:cNvSpPr/>
                  <p:nvPr/>
                </p:nvSpPr>
                <p:spPr>
                  <a:xfrm>
                    <a:off x="741687" y="3689773"/>
                    <a:ext cx="2138771" cy="1069389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8" name="Freihandform 37"/>
                  <p:cNvSpPr/>
                  <p:nvPr/>
                </p:nvSpPr>
                <p:spPr>
                  <a:xfrm rot="10800000">
                    <a:off x="2877075" y="4714902"/>
                    <a:ext cx="2138771" cy="1069389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</p:grpSp>
          <p:grpSp>
            <p:nvGrpSpPr>
              <p:cNvPr id="19" name="Gruppieren 45"/>
              <p:cNvGrpSpPr/>
              <p:nvPr/>
            </p:nvGrpSpPr>
            <p:grpSpPr>
              <a:xfrm>
                <a:off x="2761106" y="3654167"/>
                <a:ext cx="1681820" cy="489226"/>
                <a:chOff x="650659" y="3654167"/>
                <a:chExt cx="1681820" cy="489226"/>
              </a:xfrm>
            </p:grpSpPr>
            <p:grpSp>
              <p:nvGrpSpPr>
                <p:cNvPr id="20" name="Gruppieren 31"/>
                <p:cNvGrpSpPr/>
                <p:nvPr/>
              </p:nvGrpSpPr>
              <p:grpSpPr>
                <a:xfrm>
                  <a:off x="650659" y="3654175"/>
                  <a:ext cx="420882" cy="489218"/>
                  <a:chOff x="650659" y="3689797"/>
                  <a:chExt cx="4274170" cy="2094499"/>
                </a:xfrm>
              </p:grpSpPr>
              <p:sp>
                <p:nvSpPr>
                  <p:cNvPr id="30" name="Freihandform 29"/>
                  <p:cNvSpPr/>
                  <p:nvPr/>
                </p:nvSpPr>
                <p:spPr>
                  <a:xfrm>
                    <a:off x="650659" y="3689797"/>
                    <a:ext cx="2138771" cy="1069385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1" name="Freihandform 30"/>
                  <p:cNvSpPr/>
                  <p:nvPr/>
                </p:nvSpPr>
                <p:spPr>
                  <a:xfrm rot="10800000">
                    <a:off x="2786052" y="4714911"/>
                    <a:ext cx="2138777" cy="1069385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21" name="Gruppieren 32"/>
                <p:cNvGrpSpPr/>
                <p:nvPr/>
              </p:nvGrpSpPr>
              <p:grpSpPr>
                <a:xfrm>
                  <a:off x="1071537" y="3654168"/>
                  <a:ext cx="420880" cy="489219"/>
                  <a:chOff x="650647" y="3689773"/>
                  <a:chExt cx="4274158" cy="2094506"/>
                </a:xfrm>
              </p:grpSpPr>
              <p:sp>
                <p:nvSpPr>
                  <p:cNvPr id="28" name="Freihandform 27"/>
                  <p:cNvSpPr/>
                  <p:nvPr/>
                </p:nvSpPr>
                <p:spPr>
                  <a:xfrm>
                    <a:off x="650647" y="3689773"/>
                    <a:ext cx="2138765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9" name="Freihandform 28"/>
                  <p:cNvSpPr/>
                  <p:nvPr/>
                </p:nvSpPr>
                <p:spPr>
                  <a:xfrm rot="10800000">
                    <a:off x="2786040" y="4714893"/>
                    <a:ext cx="2138765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22" name="Gruppieren 35"/>
                <p:cNvGrpSpPr/>
                <p:nvPr/>
              </p:nvGrpSpPr>
              <p:grpSpPr>
                <a:xfrm>
                  <a:off x="1492417" y="3654168"/>
                  <a:ext cx="420883" cy="489219"/>
                  <a:chOff x="650659" y="3689773"/>
                  <a:chExt cx="4274182" cy="2094506"/>
                </a:xfrm>
              </p:grpSpPr>
              <p:sp>
                <p:nvSpPr>
                  <p:cNvPr id="26" name="Freihandform 25"/>
                  <p:cNvSpPr/>
                  <p:nvPr/>
                </p:nvSpPr>
                <p:spPr>
                  <a:xfrm>
                    <a:off x="650659" y="3689773"/>
                    <a:ext cx="2138771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7" name="Freihandform 26"/>
                  <p:cNvSpPr/>
                  <p:nvPr/>
                </p:nvSpPr>
                <p:spPr>
                  <a:xfrm rot="10800000">
                    <a:off x="2786064" y="4714893"/>
                    <a:ext cx="2138777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23" name="Gruppieren 38"/>
                <p:cNvGrpSpPr/>
                <p:nvPr/>
              </p:nvGrpSpPr>
              <p:grpSpPr>
                <a:xfrm>
                  <a:off x="1911599" y="3654167"/>
                  <a:ext cx="420880" cy="489220"/>
                  <a:chOff x="650659" y="3689785"/>
                  <a:chExt cx="4274158" cy="2094518"/>
                </a:xfrm>
              </p:grpSpPr>
              <p:sp>
                <p:nvSpPr>
                  <p:cNvPr id="24" name="Freihandform 23"/>
                  <p:cNvSpPr/>
                  <p:nvPr/>
                </p:nvSpPr>
                <p:spPr>
                  <a:xfrm>
                    <a:off x="650659" y="3689785"/>
                    <a:ext cx="2138765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5" name="Freihandform 24"/>
                  <p:cNvSpPr/>
                  <p:nvPr/>
                </p:nvSpPr>
                <p:spPr>
                  <a:xfrm rot="10800000">
                    <a:off x="2786052" y="4714914"/>
                    <a:ext cx="2138765" cy="1069389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</p:grpSp>
        </p:grpSp>
        <p:cxnSp>
          <p:nvCxnSpPr>
            <p:cNvPr id="17" name="Gerade Verbindung mit Pfeil 16"/>
            <p:cNvCxnSpPr/>
            <p:nvPr/>
          </p:nvCxnSpPr>
          <p:spPr>
            <a:xfrm>
              <a:off x="4270796" y="2616204"/>
              <a:ext cx="312215" cy="1588"/>
            </a:xfrm>
            <a:prstGeom prst="straightConnector1">
              <a:avLst/>
            </a:prstGeom>
            <a:ln w="28575">
              <a:solidFill>
                <a:srgbClr val="009900"/>
              </a:solidFill>
              <a:round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5" descr="Strahlenpropell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20317" y="2827422"/>
            <a:ext cx="333452" cy="288032"/>
          </a:xfrm>
          <a:prstGeom prst="rect">
            <a:avLst/>
          </a:prstGeom>
          <a:noFill/>
        </p:spPr>
      </p:pic>
      <p:pic>
        <p:nvPicPr>
          <p:cNvPr id="48" name="Picture 5" descr="Strahlenpropell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4696" y="2827422"/>
            <a:ext cx="333452" cy="288032"/>
          </a:xfrm>
          <a:prstGeom prst="rect">
            <a:avLst/>
          </a:prstGeom>
          <a:noFill/>
        </p:spPr>
      </p:pic>
      <p:pic>
        <p:nvPicPr>
          <p:cNvPr id="49" name="Picture 5" descr="Strahlenpropell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6824" y="2827422"/>
            <a:ext cx="333452" cy="288032"/>
          </a:xfrm>
          <a:prstGeom prst="rect">
            <a:avLst/>
          </a:prstGeom>
          <a:noFill/>
        </p:spPr>
      </p:pic>
      <p:pic>
        <p:nvPicPr>
          <p:cNvPr id="50" name="Picture 5" descr="Strahlenpropell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0760" y="2228111"/>
            <a:ext cx="333452" cy="288032"/>
          </a:xfrm>
          <a:prstGeom prst="rect">
            <a:avLst/>
          </a:prstGeom>
          <a:noFill/>
        </p:spPr>
      </p:pic>
      <p:pic>
        <p:nvPicPr>
          <p:cNvPr id="51" name="Picture 5" descr="Strahlenpropell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4696" y="1628800"/>
            <a:ext cx="333452" cy="288032"/>
          </a:xfrm>
          <a:prstGeom prst="rect">
            <a:avLst/>
          </a:prstGeom>
          <a:noFill/>
        </p:spPr>
      </p:pic>
      <p:pic>
        <p:nvPicPr>
          <p:cNvPr id="52" name="Picture 5" descr="Strahlenpropell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6824" y="1628800"/>
            <a:ext cx="333452" cy="288032"/>
          </a:xfrm>
          <a:prstGeom prst="rect">
            <a:avLst/>
          </a:prstGeom>
          <a:noFill/>
        </p:spPr>
      </p:pic>
      <p:grpSp>
        <p:nvGrpSpPr>
          <p:cNvPr id="53" name="Gruppieren 164"/>
          <p:cNvGrpSpPr/>
          <p:nvPr/>
        </p:nvGrpSpPr>
        <p:grpSpPr>
          <a:xfrm rot="21126954">
            <a:off x="5212706" y="2007935"/>
            <a:ext cx="1336967" cy="125542"/>
            <a:chOff x="1015082" y="2436612"/>
            <a:chExt cx="3567929" cy="349448"/>
          </a:xfrm>
        </p:grpSpPr>
        <p:grpSp>
          <p:nvGrpSpPr>
            <p:cNvPr id="54" name="Gruppieren 61"/>
            <p:cNvGrpSpPr/>
            <p:nvPr/>
          </p:nvGrpSpPr>
          <p:grpSpPr>
            <a:xfrm>
              <a:off x="1015082" y="2436612"/>
              <a:ext cx="3263413" cy="349448"/>
              <a:chOff x="667990" y="3654162"/>
              <a:chExt cx="3774936" cy="489231"/>
            </a:xfrm>
          </p:grpSpPr>
          <p:grpSp>
            <p:nvGrpSpPr>
              <p:cNvPr id="56" name="Gruppieren 44"/>
              <p:cNvGrpSpPr/>
              <p:nvPr/>
            </p:nvGrpSpPr>
            <p:grpSpPr>
              <a:xfrm>
                <a:off x="667990" y="3654162"/>
                <a:ext cx="2096028" cy="489223"/>
                <a:chOff x="667990" y="3654162"/>
                <a:chExt cx="2096028" cy="489223"/>
              </a:xfrm>
            </p:grpSpPr>
            <p:grpSp>
              <p:nvGrpSpPr>
                <p:cNvPr id="70" name="Gruppieren 31"/>
                <p:cNvGrpSpPr/>
                <p:nvPr/>
              </p:nvGrpSpPr>
              <p:grpSpPr>
                <a:xfrm>
                  <a:off x="667990" y="3654163"/>
                  <a:ext cx="420879" cy="489217"/>
                  <a:chOff x="826659" y="3689761"/>
                  <a:chExt cx="4274159" cy="2094506"/>
                </a:xfrm>
              </p:grpSpPr>
              <p:sp>
                <p:nvSpPr>
                  <p:cNvPr id="83" name="Freihandform 82"/>
                  <p:cNvSpPr/>
                  <p:nvPr/>
                </p:nvSpPr>
                <p:spPr>
                  <a:xfrm>
                    <a:off x="826659" y="3689761"/>
                    <a:ext cx="2138760" cy="1069385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84" name="Freihandform 83"/>
                  <p:cNvSpPr/>
                  <p:nvPr/>
                </p:nvSpPr>
                <p:spPr>
                  <a:xfrm rot="10800000">
                    <a:off x="2962058" y="4714882"/>
                    <a:ext cx="2138760" cy="1069385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71" name="Gruppieren 32"/>
                <p:cNvGrpSpPr/>
                <p:nvPr/>
              </p:nvGrpSpPr>
              <p:grpSpPr>
                <a:xfrm>
                  <a:off x="1088869" y="3654162"/>
                  <a:ext cx="412514" cy="489217"/>
                  <a:chOff x="826660" y="3689761"/>
                  <a:chExt cx="4189210" cy="2094506"/>
                </a:xfrm>
              </p:grpSpPr>
              <p:sp>
                <p:nvSpPr>
                  <p:cNvPr id="81" name="Freihandform 80"/>
                  <p:cNvSpPr/>
                  <p:nvPr/>
                </p:nvSpPr>
                <p:spPr>
                  <a:xfrm>
                    <a:off x="826660" y="3689761"/>
                    <a:ext cx="2138793" cy="1069385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82" name="Freihandform 81"/>
                  <p:cNvSpPr/>
                  <p:nvPr/>
                </p:nvSpPr>
                <p:spPr>
                  <a:xfrm rot="10800000">
                    <a:off x="2877077" y="4714882"/>
                    <a:ext cx="2138793" cy="1069385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72" name="Gruppieren 35"/>
                <p:cNvGrpSpPr/>
                <p:nvPr/>
              </p:nvGrpSpPr>
              <p:grpSpPr>
                <a:xfrm>
                  <a:off x="1501381" y="3654162"/>
                  <a:ext cx="420878" cy="489217"/>
                  <a:chOff x="741687" y="3689761"/>
                  <a:chExt cx="4274147" cy="2094506"/>
                </a:xfrm>
              </p:grpSpPr>
              <p:sp>
                <p:nvSpPr>
                  <p:cNvPr id="79" name="Freihandform 78"/>
                  <p:cNvSpPr/>
                  <p:nvPr/>
                </p:nvSpPr>
                <p:spPr>
                  <a:xfrm>
                    <a:off x="741687" y="3689761"/>
                    <a:ext cx="2138771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80" name="Freihandform 79"/>
                  <p:cNvSpPr/>
                  <p:nvPr/>
                </p:nvSpPr>
                <p:spPr>
                  <a:xfrm rot="10800000">
                    <a:off x="2877063" y="4714881"/>
                    <a:ext cx="2138771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73" name="Gruppieren 38"/>
                <p:cNvGrpSpPr/>
                <p:nvPr/>
              </p:nvGrpSpPr>
              <p:grpSpPr>
                <a:xfrm>
                  <a:off x="1920563" y="3654162"/>
                  <a:ext cx="420879" cy="489217"/>
                  <a:chOff x="741687" y="3689761"/>
                  <a:chExt cx="4274159" cy="2094506"/>
                </a:xfrm>
              </p:grpSpPr>
              <p:sp>
                <p:nvSpPr>
                  <p:cNvPr id="77" name="Freihandform 76"/>
                  <p:cNvSpPr/>
                  <p:nvPr/>
                </p:nvSpPr>
                <p:spPr>
                  <a:xfrm>
                    <a:off x="741687" y="3689761"/>
                    <a:ext cx="2138771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78" name="Freihandform 77"/>
                  <p:cNvSpPr/>
                  <p:nvPr/>
                </p:nvSpPr>
                <p:spPr>
                  <a:xfrm rot="10800000">
                    <a:off x="2877075" y="4714881"/>
                    <a:ext cx="2138771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74" name="Gruppieren 41"/>
                <p:cNvGrpSpPr/>
                <p:nvPr/>
              </p:nvGrpSpPr>
              <p:grpSpPr>
                <a:xfrm>
                  <a:off x="2343139" y="3654165"/>
                  <a:ext cx="420879" cy="489220"/>
                  <a:chOff x="741687" y="3689773"/>
                  <a:chExt cx="4274159" cy="2094518"/>
                </a:xfrm>
              </p:grpSpPr>
              <p:sp>
                <p:nvSpPr>
                  <p:cNvPr id="75" name="Freihandform 74"/>
                  <p:cNvSpPr/>
                  <p:nvPr/>
                </p:nvSpPr>
                <p:spPr>
                  <a:xfrm>
                    <a:off x="741687" y="3689773"/>
                    <a:ext cx="2138771" cy="1069389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76" name="Freihandform 75"/>
                  <p:cNvSpPr/>
                  <p:nvPr/>
                </p:nvSpPr>
                <p:spPr>
                  <a:xfrm rot="10800000">
                    <a:off x="2877075" y="4714902"/>
                    <a:ext cx="2138771" cy="1069389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</p:grpSp>
          <p:grpSp>
            <p:nvGrpSpPr>
              <p:cNvPr id="57" name="Gruppieren 45"/>
              <p:cNvGrpSpPr/>
              <p:nvPr/>
            </p:nvGrpSpPr>
            <p:grpSpPr>
              <a:xfrm>
                <a:off x="2761106" y="3654167"/>
                <a:ext cx="1681820" cy="489226"/>
                <a:chOff x="650659" y="3654167"/>
                <a:chExt cx="1681820" cy="489226"/>
              </a:xfrm>
            </p:grpSpPr>
            <p:grpSp>
              <p:nvGrpSpPr>
                <p:cNvPr id="58" name="Gruppieren 31"/>
                <p:cNvGrpSpPr/>
                <p:nvPr/>
              </p:nvGrpSpPr>
              <p:grpSpPr>
                <a:xfrm>
                  <a:off x="650659" y="3654175"/>
                  <a:ext cx="420882" cy="489218"/>
                  <a:chOff x="650659" y="3689797"/>
                  <a:chExt cx="4274170" cy="2094499"/>
                </a:xfrm>
              </p:grpSpPr>
              <p:sp>
                <p:nvSpPr>
                  <p:cNvPr id="68" name="Freihandform 67"/>
                  <p:cNvSpPr/>
                  <p:nvPr/>
                </p:nvSpPr>
                <p:spPr>
                  <a:xfrm>
                    <a:off x="650659" y="3689797"/>
                    <a:ext cx="2138771" cy="1069385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69" name="Freihandform 68"/>
                  <p:cNvSpPr/>
                  <p:nvPr/>
                </p:nvSpPr>
                <p:spPr>
                  <a:xfrm rot="10800000">
                    <a:off x="2786052" y="4714911"/>
                    <a:ext cx="2138777" cy="1069385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59" name="Gruppieren 32"/>
                <p:cNvGrpSpPr/>
                <p:nvPr/>
              </p:nvGrpSpPr>
              <p:grpSpPr>
                <a:xfrm>
                  <a:off x="1071537" y="3654168"/>
                  <a:ext cx="420880" cy="489219"/>
                  <a:chOff x="650647" y="3689773"/>
                  <a:chExt cx="4274158" cy="2094506"/>
                </a:xfrm>
              </p:grpSpPr>
              <p:sp>
                <p:nvSpPr>
                  <p:cNvPr id="66" name="Freihandform 65"/>
                  <p:cNvSpPr/>
                  <p:nvPr/>
                </p:nvSpPr>
                <p:spPr>
                  <a:xfrm>
                    <a:off x="650647" y="3689773"/>
                    <a:ext cx="2138765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67" name="Freihandform 66"/>
                  <p:cNvSpPr/>
                  <p:nvPr/>
                </p:nvSpPr>
                <p:spPr>
                  <a:xfrm rot="10800000">
                    <a:off x="2786040" y="4714893"/>
                    <a:ext cx="2138765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60" name="Gruppieren 35"/>
                <p:cNvGrpSpPr/>
                <p:nvPr/>
              </p:nvGrpSpPr>
              <p:grpSpPr>
                <a:xfrm>
                  <a:off x="1492417" y="3654168"/>
                  <a:ext cx="420883" cy="489219"/>
                  <a:chOff x="650659" y="3689773"/>
                  <a:chExt cx="4274182" cy="2094506"/>
                </a:xfrm>
              </p:grpSpPr>
              <p:sp>
                <p:nvSpPr>
                  <p:cNvPr id="64" name="Freihandform 63"/>
                  <p:cNvSpPr/>
                  <p:nvPr/>
                </p:nvSpPr>
                <p:spPr>
                  <a:xfrm>
                    <a:off x="650659" y="3689773"/>
                    <a:ext cx="2138771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65" name="Freihandform 64"/>
                  <p:cNvSpPr/>
                  <p:nvPr/>
                </p:nvSpPr>
                <p:spPr>
                  <a:xfrm rot="10800000">
                    <a:off x="2786064" y="4714893"/>
                    <a:ext cx="2138777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61" name="Gruppieren 38"/>
                <p:cNvGrpSpPr/>
                <p:nvPr/>
              </p:nvGrpSpPr>
              <p:grpSpPr>
                <a:xfrm>
                  <a:off x="1911599" y="3654167"/>
                  <a:ext cx="420880" cy="489220"/>
                  <a:chOff x="650659" y="3689785"/>
                  <a:chExt cx="4274158" cy="2094518"/>
                </a:xfrm>
              </p:grpSpPr>
              <p:sp>
                <p:nvSpPr>
                  <p:cNvPr id="62" name="Freihandform 61"/>
                  <p:cNvSpPr/>
                  <p:nvPr/>
                </p:nvSpPr>
                <p:spPr>
                  <a:xfrm>
                    <a:off x="650659" y="3689785"/>
                    <a:ext cx="2138765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63" name="Freihandform 62"/>
                  <p:cNvSpPr/>
                  <p:nvPr/>
                </p:nvSpPr>
                <p:spPr>
                  <a:xfrm rot="10800000">
                    <a:off x="2786052" y="4714914"/>
                    <a:ext cx="2138765" cy="1069389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</p:grpSp>
        </p:grpSp>
        <p:cxnSp>
          <p:nvCxnSpPr>
            <p:cNvPr id="55" name="Gerade Verbindung mit Pfeil 54"/>
            <p:cNvCxnSpPr/>
            <p:nvPr/>
          </p:nvCxnSpPr>
          <p:spPr>
            <a:xfrm>
              <a:off x="4270796" y="2616204"/>
              <a:ext cx="312215" cy="1588"/>
            </a:xfrm>
            <a:prstGeom prst="straightConnector1">
              <a:avLst/>
            </a:prstGeom>
            <a:ln w="28575">
              <a:solidFill>
                <a:srgbClr val="009900"/>
              </a:solidFill>
              <a:round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uppieren 100"/>
          <p:cNvGrpSpPr/>
          <p:nvPr/>
        </p:nvGrpSpPr>
        <p:grpSpPr>
          <a:xfrm>
            <a:off x="5256584" y="2140266"/>
            <a:ext cx="1348375" cy="136606"/>
            <a:chOff x="1015082" y="2436612"/>
            <a:chExt cx="3567929" cy="349448"/>
          </a:xfrm>
        </p:grpSpPr>
        <p:grpSp>
          <p:nvGrpSpPr>
            <p:cNvPr id="86" name="Gruppieren 61"/>
            <p:cNvGrpSpPr/>
            <p:nvPr/>
          </p:nvGrpSpPr>
          <p:grpSpPr>
            <a:xfrm>
              <a:off x="1015082" y="2436612"/>
              <a:ext cx="3263413" cy="349448"/>
              <a:chOff x="667990" y="3654162"/>
              <a:chExt cx="3774936" cy="489231"/>
            </a:xfrm>
          </p:grpSpPr>
          <p:grpSp>
            <p:nvGrpSpPr>
              <p:cNvPr id="88" name="Gruppieren 44"/>
              <p:cNvGrpSpPr/>
              <p:nvPr/>
            </p:nvGrpSpPr>
            <p:grpSpPr>
              <a:xfrm>
                <a:off x="667990" y="3654162"/>
                <a:ext cx="2096028" cy="489223"/>
                <a:chOff x="667990" y="3654162"/>
                <a:chExt cx="2096028" cy="489223"/>
              </a:xfrm>
            </p:grpSpPr>
            <p:grpSp>
              <p:nvGrpSpPr>
                <p:cNvPr id="102" name="Gruppieren 31"/>
                <p:cNvGrpSpPr/>
                <p:nvPr/>
              </p:nvGrpSpPr>
              <p:grpSpPr>
                <a:xfrm>
                  <a:off x="667990" y="3654163"/>
                  <a:ext cx="420879" cy="489217"/>
                  <a:chOff x="826659" y="3689761"/>
                  <a:chExt cx="4274159" cy="2094506"/>
                </a:xfrm>
              </p:grpSpPr>
              <p:sp>
                <p:nvSpPr>
                  <p:cNvPr id="115" name="Freihandform 114"/>
                  <p:cNvSpPr/>
                  <p:nvPr/>
                </p:nvSpPr>
                <p:spPr>
                  <a:xfrm>
                    <a:off x="826659" y="3689761"/>
                    <a:ext cx="2138760" cy="1069385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16" name="Freihandform 115"/>
                  <p:cNvSpPr/>
                  <p:nvPr/>
                </p:nvSpPr>
                <p:spPr>
                  <a:xfrm rot="10800000">
                    <a:off x="2962058" y="4714882"/>
                    <a:ext cx="2138760" cy="1069385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103" name="Gruppieren 32"/>
                <p:cNvGrpSpPr/>
                <p:nvPr/>
              </p:nvGrpSpPr>
              <p:grpSpPr>
                <a:xfrm>
                  <a:off x="1088869" y="3654162"/>
                  <a:ext cx="412514" cy="489217"/>
                  <a:chOff x="826660" y="3689761"/>
                  <a:chExt cx="4189210" cy="2094506"/>
                </a:xfrm>
              </p:grpSpPr>
              <p:sp>
                <p:nvSpPr>
                  <p:cNvPr id="113" name="Freihandform 112"/>
                  <p:cNvSpPr/>
                  <p:nvPr/>
                </p:nvSpPr>
                <p:spPr>
                  <a:xfrm>
                    <a:off x="826660" y="3689761"/>
                    <a:ext cx="2138793" cy="1069385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14" name="Freihandform 113"/>
                  <p:cNvSpPr/>
                  <p:nvPr/>
                </p:nvSpPr>
                <p:spPr>
                  <a:xfrm rot="10800000">
                    <a:off x="2877077" y="4714882"/>
                    <a:ext cx="2138793" cy="1069385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104" name="Gruppieren 35"/>
                <p:cNvGrpSpPr/>
                <p:nvPr/>
              </p:nvGrpSpPr>
              <p:grpSpPr>
                <a:xfrm>
                  <a:off x="1501381" y="3654162"/>
                  <a:ext cx="420878" cy="489217"/>
                  <a:chOff x="741687" y="3689761"/>
                  <a:chExt cx="4274147" cy="2094506"/>
                </a:xfrm>
              </p:grpSpPr>
              <p:sp>
                <p:nvSpPr>
                  <p:cNvPr id="111" name="Freihandform 110"/>
                  <p:cNvSpPr/>
                  <p:nvPr/>
                </p:nvSpPr>
                <p:spPr>
                  <a:xfrm>
                    <a:off x="741687" y="3689761"/>
                    <a:ext cx="2138771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12" name="Freihandform 111"/>
                  <p:cNvSpPr/>
                  <p:nvPr/>
                </p:nvSpPr>
                <p:spPr>
                  <a:xfrm rot="10800000">
                    <a:off x="2877063" y="4714881"/>
                    <a:ext cx="2138771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105" name="Gruppieren 38"/>
                <p:cNvGrpSpPr/>
                <p:nvPr/>
              </p:nvGrpSpPr>
              <p:grpSpPr>
                <a:xfrm>
                  <a:off x="1920563" y="3654162"/>
                  <a:ext cx="420879" cy="489217"/>
                  <a:chOff x="741687" y="3689761"/>
                  <a:chExt cx="4274159" cy="2094506"/>
                </a:xfrm>
              </p:grpSpPr>
              <p:sp>
                <p:nvSpPr>
                  <p:cNvPr id="109" name="Freihandform 108"/>
                  <p:cNvSpPr/>
                  <p:nvPr/>
                </p:nvSpPr>
                <p:spPr>
                  <a:xfrm>
                    <a:off x="741687" y="3689761"/>
                    <a:ext cx="2138771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10" name="Freihandform 109"/>
                  <p:cNvSpPr/>
                  <p:nvPr/>
                </p:nvSpPr>
                <p:spPr>
                  <a:xfrm rot="10800000">
                    <a:off x="2877075" y="4714881"/>
                    <a:ext cx="2138771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106" name="Gruppieren 41"/>
                <p:cNvGrpSpPr/>
                <p:nvPr/>
              </p:nvGrpSpPr>
              <p:grpSpPr>
                <a:xfrm>
                  <a:off x="2343139" y="3654165"/>
                  <a:ext cx="420879" cy="489220"/>
                  <a:chOff x="741687" y="3689773"/>
                  <a:chExt cx="4274159" cy="2094518"/>
                </a:xfrm>
              </p:grpSpPr>
              <p:sp>
                <p:nvSpPr>
                  <p:cNvPr id="107" name="Freihandform 106"/>
                  <p:cNvSpPr/>
                  <p:nvPr/>
                </p:nvSpPr>
                <p:spPr>
                  <a:xfrm>
                    <a:off x="741687" y="3689773"/>
                    <a:ext cx="2138771" cy="1069389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08" name="Freihandform 107"/>
                  <p:cNvSpPr/>
                  <p:nvPr/>
                </p:nvSpPr>
                <p:spPr>
                  <a:xfrm rot="10800000">
                    <a:off x="2877075" y="4714902"/>
                    <a:ext cx="2138771" cy="1069389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</p:grpSp>
          <p:grpSp>
            <p:nvGrpSpPr>
              <p:cNvPr id="89" name="Gruppieren 45"/>
              <p:cNvGrpSpPr/>
              <p:nvPr/>
            </p:nvGrpSpPr>
            <p:grpSpPr>
              <a:xfrm>
                <a:off x="2761106" y="3654167"/>
                <a:ext cx="1681820" cy="489226"/>
                <a:chOff x="650659" y="3654167"/>
                <a:chExt cx="1681820" cy="489226"/>
              </a:xfrm>
            </p:grpSpPr>
            <p:grpSp>
              <p:nvGrpSpPr>
                <p:cNvPr id="90" name="Gruppieren 31"/>
                <p:cNvGrpSpPr/>
                <p:nvPr/>
              </p:nvGrpSpPr>
              <p:grpSpPr>
                <a:xfrm>
                  <a:off x="650659" y="3654175"/>
                  <a:ext cx="420882" cy="489218"/>
                  <a:chOff x="650659" y="3689797"/>
                  <a:chExt cx="4274170" cy="2094499"/>
                </a:xfrm>
              </p:grpSpPr>
              <p:sp>
                <p:nvSpPr>
                  <p:cNvPr id="100" name="Freihandform 99"/>
                  <p:cNvSpPr/>
                  <p:nvPr/>
                </p:nvSpPr>
                <p:spPr>
                  <a:xfrm>
                    <a:off x="650659" y="3689797"/>
                    <a:ext cx="2138771" cy="1069385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01" name="Freihandform 100"/>
                  <p:cNvSpPr/>
                  <p:nvPr/>
                </p:nvSpPr>
                <p:spPr>
                  <a:xfrm rot="10800000">
                    <a:off x="2786052" y="4714911"/>
                    <a:ext cx="2138777" cy="1069385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91" name="Gruppieren 32"/>
                <p:cNvGrpSpPr/>
                <p:nvPr/>
              </p:nvGrpSpPr>
              <p:grpSpPr>
                <a:xfrm>
                  <a:off x="1071537" y="3654168"/>
                  <a:ext cx="420880" cy="489219"/>
                  <a:chOff x="650647" y="3689773"/>
                  <a:chExt cx="4274158" cy="2094506"/>
                </a:xfrm>
              </p:grpSpPr>
              <p:sp>
                <p:nvSpPr>
                  <p:cNvPr id="98" name="Freihandform 97"/>
                  <p:cNvSpPr/>
                  <p:nvPr/>
                </p:nvSpPr>
                <p:spPr>
                  <a:xfrm>
                    <a:off x="650647" y="3689773"/>
                    <a:ext cx="2138765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99" name="Freihandform 98"/>
                  <p:cNvSpPr/>
                  <p:nvPr/>
                </p:nvSpPr>
                <p:spPr>
                  <a:xfrm rot="10800000">
                    <a:off x="2786040" y="4714893"/>
                    <a:ext cx="2138765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92" name="Gruppieren 35"/>
                <p:cNvGrpSpPr/>
                <p:nvPr/>
              </p:nvGrpSpPr>
              <p:grpSpPr>
                <a:xfrm>
                  <a:off x="1492417" y="3654168"/>
                  <a:ext cx="420883" cy="489219"/>
                  <a:chOff x="650659" y="3689773"/>
                  <a:chExt cx="4274182" cy="2094506"/>
                </a:xfrm>
              </p:grpSpPr>
              <p:sp>
                <p:nvSpPr>
                  <p:cNvPr id="96" name="Freihandform 95"/>
                  <p:cNvSpPr/>
                  <p:nvPr/>
                </p:nvSpPr>
                <p:spPr>
                  <a:xfrm>
                    <a:off x="650659" y="3689773"/>
                    <a:ext cx="2138771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97" name="Freihandform 96"/>
                  <p:cNvSpPr/>
                  <p:nvPr/>
                </p:nvSpPr>
                <p:spPr>
                  <a:xfrm rot="10800000">
                    <a:off x="2786064" y="4714893"/>
                    <a:ext cx="2138777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93" name="Gruppieren 38"/>
                <p:cNvGrpSpPr/>
                <p:nvPr/>
              </p:nvGrpSpPr>
              <p:grpSpPr>
                <a:xfrm>
                  <a:off x="1911599" y="3654167"/>
                  <a:ext cx="420880" cy="489220"/>
                  <a:chOff x="650659" y="3689785"/>
                  <a:chExt cx="4274158" cy="2094518"/>
                </a:xfrm>
              </p:grpSpPr>
              <p:sp>
                <p:nvSpPr>
                  <p:cNvPr id="94" name="Freihandform 93"/>
                  <p:cNvSpPr/>
                  <p:nvPr/>
                </p:nvSpPr>
                <p:spPr>
                  <a:xfrm>
                    <a:off x="650659" y="3689785"/>
                    <a:ext cx="2138765" cy="1069386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95" name="Freihandform 94"/>
                  <p:cNvSpPr/>
                  <p:nvPr/>
                </p:nvSpPr>
                <p:spPr>
                  <a:xfrm rot="10800000">
                    <a:off x="2786052" y="4714914"/>
                    <a:ext cx="2138765" cy="1069389"/>
                  </a:xfrm>
                  <a:custGeom>
                    <a:avLst/>
                    <a:gdLst>
                      <a:gd name="connsiteX0" fmla="*/ 0 w 2138766"/>
                      <a:gd name="connsiteY0" fmla="*/ 1069383 h 1069383"/>
                      <a:gd name="connsiteX1" fmla="*/ 1069383 w 2138766"/>
                      <a:gd name="connsiteY1" fmla="*/ 0 h 1069383"/>
                      <a:gd name="connsiteX2" fmla="*/ 2138766 w 2138766"/>
                      <a:gd name="connsiteY2" fmla="*/ 1069383 h 1069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8766" h="1069383">
                        <a:moveTo>
                          <a:pt x="0" y="1069383"/>
                        </a:moveTo>
                        <a:cubicBezTo>
                          <a:pt x="356461" y="534691"/>
                          <a:pt x="712922" y="0"/>
                          <a:pt x="1069383" y="0"/>
                        </a:cubicBezTo>
                        <a:cubicBezTo>
                          <a:pt x="1425844" y="0"/>
                          <a:pt x="1782305" y="534691"/>
                          <a:pt x="2138766" y="1069383"/>
                        </a:cubicBezTo>
                      </a:path>
                    </a:pathLst>
                  </a:custGeom>
                  <a:ln w="28575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</p:grpSp>
        </p:grpSp>
        <p:cxnSp>
          <p:nvCxnSpPr>
            <p:cNvPr id="87" name="Gerade Verbindung mit Pfeil 86"/>
            <p:cNvCxnSpPr/>
            <p:nvPr/>
          </p:nvCxnSpPr>
          <p:spPr>
            <a:xfrm>
              <a:off x="4270796" y="2616204"/>
              <a:ext cx="312215" cy="1588"/>
            </a:xfrm>
            <a:prstGeom prst="straightConnector1">
              <a:avLst/>
            </a:prstGeom>
            <a:ln w="28575">
              <a:solidFill>
                <a:srgbClr val="009900"/>
              </a:solidFill>
              <a:round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AutoShape 12"/>
          <p:cNvSpPr>
            <a:spLocks noChangeArrowheads="1"/>
          </p:cNvSpPr>
          <p:nvPr/>
        </p:nvSpPr>
        <p:spPr bwMode="auto">
          <a:xfrm>
            <a:off x="5112568" y="2060848"/>
            <a:ext cx="227012" cy="228600"/>
          </a:xfrm>
          <a:prstGeom prst="star16">
            <a:avLst>
              <a:gd name="adj" fmla="val 14528"/>
            </a:avLst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grpSp>
        <p:nvGrpSpPr>
          <p:cNvPr id="118" name="Group 70"/>
          <p:cNvGrpSpPr>
            <a:grpSpLocks noChangeAspect="1"/>
          </p:cNvGrpSpPr>
          <p:nvPr/>
        </p:nvGrpSpPr>
        <p:grpSpPr bwMode="auto">
          <a:xfrm>
            <a:off x="6192688" y="1340768"/>
            <a:ext cx="1512408" cy="1864678"/>
            <a:chOff x="3169" y="2552"/>
            <a:chExt cx="1361" cy="1678"/>
          </a:xfrm>
        </p:grpSpPr>
        <p:sp>
          <p:nvSpPr>
            <p:cNvPr id="119" name="AutoShape 10"/>
            <p:cNvSpPr>
              <a:spLocks noChangeAspect="1" noChangeArrowheads="1" noTextEdit="1"/>
            </p:cNvSpPr>
            <p:nvPr/>
          </p:nvSpPr>
          <p:spPr bwMode="auto">
            <a:xfrm flipH="1">
              <a:off x="3169" y="2552"/>
              <a:ext cx="1361" cy="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20" name="Freeform 12"/>
            <p:cNvSpPr>
              <a:spLocks/>
            </p:cNvSpPr>
            <p:nvPr/>
          </p:nvSpPr>
          <p:spPr bwMode="auto">
            <a:xfrm flipH="1">
              <a:off x="3599" y="2862"/>
              <a:ext cx="741" cy="496"/>
            </a:xfrm>
            <a:custGeom>
              <a:avLst/>
              <a:gdLst/>
              <a:ahLst/>
              <a:cxnLst>
                <a:cxn ang="0">
                  <a:pos x="177" y="1136"/>
                </a:cxn>
                <a:cxn ang="0">
                  <a:pos x="319" y="1136"/>
                </a:cxn>
                <a:cxn ang="0">
                  <a:pos x="427" y="1128"/>
                </a:cxn>
                <a:cxn ang="0">
                  <a:pos x="457" y="809"/>
                </a:cxn>
                <a:cxn ang="0">
                  <a:pos x="379" y="766"/>
                </a:cxn>
                <a:cxn ang="0">
                  <a:pos x="389" y="704"/>
                </a:cxn>
                <a:cxn ang="0">
                  <a:pos x="658" y="691"/>
                </a:cxn>
                <a:cxn ang="0">
                  <a:pos x="868" y="602"/>
                </a:cxn>
                <a:cxn ang="0">
                  <a:pos x="843" y="1098"/>
                </a:cxn>
                <a:cxn ang="0">
                  <a:pos x="1631" y="1143"/>
                </a:cxn>
                <a:cxn ang="0">
                  <a:pos x="1811" y="1218"/>
                </a:cxn>
                <a:cxn ang="0">
                  <a:pos x="2000" y="1109"/>
                </a:cxn>
                <a:cxn ang="0">
                  <a:pos x="1946" y="796"/>
                </a:cxn>
                <a:cxn ang="0">
                  <a:pos x="1862" y="771"/>
                </a:cxn>
                <a:cxn ang="0">
                  <a:pos x="1725" y="188"/>
                </a:cxn>
                <a:cxn ang="0">
                  <a:pos x="1535" y="70"/>
                </a:cxn>
                <a:cxn ang="0">
                  <a:pos x="1142" y="0"/>
                </a:cxn>
                <a:cxn ang="0">
                  <a:pos x="925" y="18"/>
                </a:cxn>
                <a:cxn ang="0">
                  <a:pos x="578" y="132"/>
                </a:cxn>
                <a:cxn ang="0">
                  <a:pos x="169" y="314"/>
                </a:cxn>
                <a:cxn ang="0">
                  <a:pos x="89" y="402"/>
                </a:cxn>
                <a:cxn ang="0">
                  <a:pos x="56" y="743"/>
                </a:cxn>
                <a:cxn ang="0">
                  <a:pos x="0" y="809"/>
                </a:cxn>
                <a:cxn ang="0">
                  <a:pos x="82" y="1068"/>
                </a:cxn>
                <a:cxn ang="0">
                  <a:pos x="177" y="1136"/>
                </a:cxn>
                <a:cxn ang="0">
                  <a:pos x="177" y="1136"/>
                </a:cxn>
              </a:cxnLst>
              <a:rect l="0" t="0" r="r" b="b"/>
              <a:pathLst>
                <a:path w="2000" h="1218">
                  <a:moveTo>
                    <a:pt x="177" y="1136"/>
                  </a:moveTo>
                  <a:lnTo>
                    <a:pt x="319" y="1136"/>
                  </a:lnTo>
                  <a:lnTo>
                    <a:pt x="427" y="1128"/>
                  </a:lnTo>
                  <a:lnTo>
                    <a:pt x="457" y="809"/>
                  </a:lnTo>
                  <a:lnTo>
                    <a:pt x="379" y="766"/>
                  </a:lnTo>
                  <a:lnTo>
                    <a:pt x="389" y="704"/>
                  </a:lnTo>
                  <a:lnTo>
                    <a:pt x="658" y="691"/>
                  </a:lnTo>
                  <a:lnTo>
                    <a:pt x="868" y="602"/>
                  </a:lnTo>
                  <a:lnTo>
                    <a:pt x="843" y="1098"/>
                  </a:lnTo>
                  <a:lnTo>
                    <a:pt x="1631" y="1143"/>
                  </a:lnTo>
                  <a:lnTo>
                    <a:pt x="1811" y="1218"/>
                  </a:lnTo>
                  <a:lnTo>
                    <a:pt x="2000" y="1109"/>
                  </a:lnTo>
                  <a:lnTo>
                    <a:pt x="1946" y="796"/>
                  </a:lnTo>
                  <a:lnTo>
                    <a:pt x="1862" y="771"/>
                  </a:lnTo>
                  <a:lnTo>
                    <a:pt x="1725" y="188"/>
                  </a:lnTo>
                  <a:lnTo>
                    <a:pt x="1535" y="70"/>
                  </a:lnTo>
                  <a:lnTo>
                    <a:pt x="1142" y="0"/>
                  </a:lnTo>
                  <a:lnTo>
                    <a:pt x="925" y="18"/>
                  </a:lnTo>
                  <a:lnTo>
                    <a:pt x="578" y="132"/>
                  </a:lnTo>
                  <a:lnTo>
                    <a:pt x="169" y="314"/>
                  </a:lnTo>
                  <a:lnTo>
                    <a:pt x="89" y="402"/>
                  </a:lnTo>
                  <a:lnTo>
                    <a:pt x="56" y="743"/>
                  </a:lnTo>
                  <a:lnTo>
                    <a:pt x="0" y="809"/>
                  </a:lnTo>
                  <a:lnTo>
                    <a:pt x="82" y="1068"/>
                  </a:lnTo>
                  <a:lnTo>
                    <a:pt x="177" y="1136"/>
                  </a:lnTo>
                  <a:lnTo>
                    <a:pt x="177" y="1136"/>
                  </a:lnTo>
                  <a:close/>
                </a:path>
              </a:pathLst>
            </a:custGeom>
            <a:solidFill>
              <a:srgbClr val="F0EA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21" name="Freeform 13"/>
            <p:cNvSpPr>
              <a:spLocks/>
            </p:cNvSpPr>
            <p:nvPr/>
          </p:nvSpPr>
          <p:spPr bwMode="auto">
            <a:xfrm flipH="1">
              <a:off x="3808" y="2860"/>
              <a:ext cx="507" cy="323"/>
            </a:xfrm>
            <a:custGeom>
              <a:avLst/>
              <a:gdLst/>
              <a:ahLst/>
              <a:cxnLst>
                <a:cxn ang="0">
                  <a:pos x="103" y="348"/>
                </a:cxn>
                <a:cxn ang="0">
                  <a:pos x="63" y="448"/>
                </a:cxn>
                <a:cxn ang="0">
                  <a:pos x="70" y="494"/>
                </a:cxn>
                <a:cxn ang="0">
                  <a:pos x="92" y="501"/>
                </a:cxn>
                <a:cxn ang="0">
                  <a:pos x="121" y="451"/>
                </a:cxn>
                <a:cxn ang="0">
                  <a:pos x="141" y="480"/>
                </a:cxn>
                <a:cxn ang="0">
                  <a:pos x="224" y="537"/>
                </a:cxn>
                <a:cxn ang="0">
                  <a:pos x="387" y="583"/>
                </a:cxn>
                <a:cxn ang="0">
                  <a:pos x="568" y="571"/>
                </a:cxn>
                <a:cxn ang="0">
                  <a:pos x="697" y="473"/>
                </a:cxn>
                <a:cxn ang="0">
                  <a:pos x="766" y="344"/>
                </a:cxn>
                <a:cxn ang="0">
                  <a:pos x="777" y="185"/>
                </a:cxn>
                <a:cxn ang="0">
                  <a:pos x="738" y="123"/>
                </a:cxn>
                <a:cxn ang="0">
                  <a:pos x="815" y="148"/>
                </a:cxn>
                <a:cxn ang="0">
                  <a:pos x="826" y="87"/>
                </a:cxn>
                <a:cxn ang="0">
                  <a:pos x="836" y="55"/>
                </a:cxn>
                <a:cxn ang="0">
                  <a:pos x="888" y="28"/>
                </a:cxn>
                <a:cxn ang="0">
                  <a:pos x="1049" y="0"/>
                </a:cxn>
                <a:cxn ang="0">
                  <a:pos x="1071" y="151"/>
                </a:cxn>
                <a:cxn ang="0">
                  <a:pos x="1141" y="244"/>
                </a:cxn>
                <a:cxn ang="0">
                  <a:pos x="1267" y="264"/>
                </a:cxn>
                <a:cxn ang="0">
                  <a:pos x="1286" y="323"/>
                </a:cxn>
                <a:cxn ang="0">
                  <a:pos x="1371" y="525"/>
                </a:cxn>
                <a:cxn ang="0">
                  <a:pos x="1210" y="360"/>
                </a:cxn>
                <a:cxn ang="0">
                  <a:pos x="1106" y="416"/>
                </a:cxn>
                <a:cxn ang="0">
                  <a:pos x="1028" y="519"/>
                </a:cxn>
                <a:cxn ang="0">
                  <a:pos x="734" y="721"/>
                </a:cxn>
                <a:cxn ang="0">
                  <a:pos x="277" y="657"/>
                </a:cxn>
                <a:cxn ang="0">
                  <a:pos x="172" y="778"/>
                </a:cxn>
                <a:cxn ang="0">
                  <a:pos x="0" y="790"/>
                </a:cxn>
                <a:cxn ang="0">
                  <a:pos x="3" y="446"/>
                </a:cxn>
                <a:cxn ang="0">
                  <a:pos x="103" y="348"/>
                </a:cxn>
                <a:cxn ang="0">
                  <a:pos x="103" y="348"/>
                </a:cxn>
              </a:cxnLst>
              <a:rect l="0" t="0" r="r" b="b"/>
              <a:pathLst>
                <a:path w="1371" h="790">
                  <a:moveTo>
                    <a:pt x="103" y="348"/>
                  </a:moveTo>
                  <a:lnTo>
                    <a:pt x="63" y="448"/>
                  </a:lnTo>
                  <a:lnTo>
                    <a:pt x="70" y="494"/>
                  </a:lnTo>
                  <a:lnTo>
                    <a:pt x="92" y="501"/>
                  </a:lnTo>
                  <a:lnTo>
                    <a:pt x="121" y="451"/>
                  </a:lnTo>
                  <a:lnTo>
                    <a:pt x="141" y="480"/>
                  </a:lnTo>
                  <a:lnTo>
                    <a:pt x="224" y="537"/>
                  </a:lnTo>
                  <a:lnTo>
                    <a:pt x="387" y="583"/>
                  </a:lnTo>
                  <a:lnTo>
                    <a:pt x="568" y="571"/>
                  </a:lnTo>
                  <a:lnTo>
                    <a:pt x="697" y="473"/>
                  </a:lnTo>
                  <a:lnTo>
                    <a:pt x="766" y="344"/>
                  </a:lnTo>
                  <a:lnTo>
                    <a:pt x="777" y="185"/>
                  </a:lnTo>
                  <a:lnTo>
                    <a:pt x="738" y="123"/>
                  </a:lnTo>
                  <a:lnTo>
                    <a:pt x="815" y="148"/>
                  </a:lnTo>
                  <a:lnTo>
                    <a:pt x="826" y="87"/>
                  </a:lnTo>
                  <a:lnTo>
                    <a:pt x="836" y="55"/>
                  </a:lnTo>
                  <a:lnTo>
                    <a:pt x="888" y="28"/>
                  </a:lnTo>
                  <a:lnTo>
                    <a:pt x="1049" y="0"/>
                  </a:lnTo>
                  <a:lnTo>
                    <a:pt x="1071" y="151"/>
                  </a:lnTo>
                  <a:lnTo>
                    <a:pt x="1141" y="244"/>
                  </a:lnTo>
                  <a:lnTo>
                    <a:pt x="1267" y="264"/>
                  </a:lnTo>
                  <a:lnTo>
                    <a:pt x="1286" y="323"/>
                  </a:lnTo>
                  <a:lnTo>
                    <a:pt x="1371" y="525"/>
                  </a:lnTo>
                  <a:lnTo>
                    <a:pt x="1210" y="360"/>
                  </a:lnTo>
                  <a:lnTo>
                    <a:pt x="1106" y="416"/>
                  </a:lnTo>
                  <a:lnTo>
                    <a:pt x="1028" y="519"/>
                  </a:lnTo>
                  <a:lnTo>
                    <a:pt x="734" y="721"/>
                  </a:lnTo>
                  <a:lnTo>
                    <a:pt x="277" y="657"/>
                  </a:lnTo>
                  <a:lnTo>
                    <a:pt x="172" y="778"/>
                  </a:lnTo>
                  <a:lnTo>
                    <a:pt x="0" y="790"/>
                  </a:lnTo>
                  <a:lnTo>
                    <a:pt x="3" y="446"/>
                  </a:lnTo>
                  <a:lnTo>
                    <a:pt x="103" y="348"/>
                  </a:lnTo>
                  <a:lnTo>
                    <a:pt x="103" y="348"/>
                  </a:lnTo>
                  <a:close/>
                </a:path>
              </a:pathLst>
            </a:custGeom>
            <a:solidFill>
              <a:srgbClr val="CCC4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22" name="Freeform 14"/>
            <p:cNvSpPr>
              <a:spLocks/>
            </p:cNvSpPr>
            <p:nvPr/>
          </p:nvSpPr>
          <p:spPr bwMode="auto">
            <a:xfrm flipH="1">
              <a:off x="3503" y="2912"/>
              <a:ext cx="800" cy="1163"/>
            </a:xfrm>
            <a:custGeom>
              <a:avLst/>
              <a:gdLst/>
              <a:ahLst/>
              <a:cxnLst>
                <a:cxn ang="0">
                  <a:pos x="0" y="2579"/>
                </a:cxn>
                <a:cxn ang="0">
                  <a:pos x="153" y="1967"/>
                </a:cxn>
                <a:cxn ang="0">
                  <a:pos x="433" y="1674"/>
                </a:cxn>
                <a:cxn ang="0">
                  <a:pos x="460" y="1303"/>
                </a:cxn>
                <a:cxn ang="0">
                  <a:pos x="697" y="1092"/>
                </a:cxn>
                <a:cxn ang="0">
                  <a:pos x="818" y="466"/>
                </a:cxn>
                <a:cxn ang="0">
                  <a:pos x="826" y="283"/>
                </a:cxn>
                <a:cxn ang="0">
                  <a:pos x="821" y="1"/>
                </a:cxn>
                <a:cxn ang="0">
                  <a:pos x="883" y="0"/>
                </a:cxn>
                <a:cxn ang="0">
                  <a:pos x="952" y="182"/>
                </a:cxn>
                <a:cxn ang="0">
                  <a:pos x="1004" y="548"/>
                </a:cxn>
                <a:cxn ang="0">
                  <a:pos x="981" y="885"/>
                </a:cxn>
                <a:cxn ang="0">
                  <a:pos x="1299" y="890"/>
                </a:cxn>
                <a:cxn ang="0">
                  <a:pos x="1391" y="394"/>
                </a:cxn>
                <a:cxn ang="0">
                  <a:pos x="1391" y="35"/>
                </a:cxn>
                <a:cxn ang="0">
                  <a:pos x="1431" y="73"/>
                </a:cxn>
                <a:cxn ang="0">
                  <a:pos x="1509" y="403"/>
                </a:cxn>
                <a:cxn ang="0">
                  <a:pos x="1465" y="933"/>
                </a:cxn>
                <a:cxn ang="0">
                  <a:pos x="1371" y="1337"/>
                </a:cxn>
                <a:cxn ang="0">
                  <a:pos x="1621" y="1458"/>
                </a:cxn>
                <a:cxn ang="0">
                  <a:pos x="1871" y="1737"/>
                </a:cxn>
                <a:cxn ang="0">
                  <a:pos x="2044" y="2122"/>
                </a:cxn>
                <a:cxn ang="0">
                  <a:pos x="2117" y="2486"/>
                </a:cxn>
                <a:cxn ang="0">
                  <a:pos x="2157" y="2829"/>
                </a:cxn>
                <a:cxn ang="0">
                  <a:pos x="1812" y="2858"/>
                </a:cxn>
                <a:cxn ang="0">
                  <a:pos x="1638" y="2170"/>
                </a:cxn>
                <a:cxn ang="0">
                  <a:pos x="1492" y="1992"/>
                </a:cxn>
                <a:cxn ang="0">
                  <a:pos x="1129" y="1819"/>
                </a:cxn>
                <a:cxn ang="0">
                  <a:pos x="976" y="1833"/>
                </a:cxn>
                <a:cxn ang="0">
                  <a:pos x="766" y="1992"/>
                </a:cxn>
                <a:cxn ang="0">
                  <a:pos x="560" y="2256"/>
                </a:cxn>
                <a:cxn ang="0">
                  <a:pos x="433" y="2470"/>
                </a:cxn>
                <a:cxn ang="0">
                  <a:pos x="379" y="2795"/>
                </a:cxn>
                <a:cxn ang="0">
                  <a:pos x="117" y="2818"/>
                </a:cxn>
                <a:cxn ang="0">
                  <a:pos x="0" y="2579"/>
                </a:cxn>
                <a:cxn ang="0">
                  <a:pos x="0" y="2579"/>
                </a:cxn>
              </a:cxnLst>
              <a:rect l="0" t="0" r="r" b="b"/>
              <a:pathLst>
                <a:path w="2157" h="2858">
                  <a:moveTo>
                    <a:pt x="0" y="2579"/>
                  </a:moveTo>
                  <a:lnTo>
                    <a:pt x="153" y="1967"/>
                  </a:lnTo>
                  <a:lnTo>
                    <a:pt x="433" y="1674"/>
                  </a:lnTo>
                  <a:lnTo>
                    <a:pt x="460" y="1303"/>
                  </a:lnTo>
                  <a:lnTo>
                    <a:pt x="697" y="1092"/>
                  </a:lnTo>
                  <a:lnTo>
                    <a:pt x="818" y="466"/>
                  </a:lnTo>
                  <a:lnTo>
                    <a:pt x="826" y="283"/>
                  </a:lnTo>
                  <a:lnTo>
                    <a:pt x="821" y="1"/>
                  </a:lnTo>
                  <a:lnTo>
                    <a:pt x="883" y="0"/>
                  </a:lnTo>
                  <a:lnTo>
                    <a:pt x="952" y="182"/>
                  </a:lnTo>
                  <a:lnTo>
                    <a:pt x="1004" y="548"/>
                  </a:lnTo>
                  <a:lnTo>
                    <a:pt x="981" y="885"/>
                  </a:lnTo>
                  <a:lnTo>
                    <a:pt x="1299" y="890"/>
                  </a:lnTo>
                  <a:lnTo>
                    <a:pt x="1391" y="394"/>
                  </a:lnTo>
                  <a:lnTo>
                    <a:pt x="1391" y="35"/>
                  </a:lnTo>
                  <a:lnTo>
                    <a:pt x="1431" y="73"/>
                  </a:lnTo>
                  <a:lnTo>
                    <a:pt x="1509" y="403"/>
                  </a:lnTo>
                  <a:lnTo>
                    <a:pt x="1465" y="933"/>
                  </a:lnTo>
                  <a:lnTo>
                    <a:pt x="1371" y="1337"/>
                  </a:lnTo>
                  <a:lnTo>
                    <a:pt x="1621" y="1458"/>
                  </a:lnTo>
                  <a:lnTo>
                    <a:pt x="1871" y="1737"/>
                  </a:lnTo>
                  <a:lnTo>
                    <a:pt x="2044" y="2122"/>
                  </a:lnTo>
                  <a:lnTo>
                    <a:pt x="2117" y="2486"/>
                  </a:lnTo>
                  <a:lnTo>
                    <a:pt x="2157" y="2829"/>
                  </a:lnTo>
                  <a:lnTo>
                    <a:pt x="1812" y="2858"/>
                  </a:lnTo>
                  <a:lnTo>
                    <a:pt x="1638" y="2170"/>
                  </a:lnTo>
                  <a:lnTo>
                    <a:pt x="1492" y="1992"/>
                  </a:lnTo>
                  <a:lnTo>
                    <a:pt x="1129" y="1819"/>
                  </a:lnTo>
                  <a:lnTo>
                    <a:pt x="976" y="1833"/>
                  </a:lnTo>
                  <a:lnTo>
                    <a:pt x="766" y="1992"/>
                  </a:lnTo>
                  <a:lnTo>
                    <a:pt x="560" y="2256"/>
                  </a:lnTo>
                  <a:lnTo>
                    <a:pt x="433" y="2470"/>
                  </a:lnTo>
                  <a:lnTo>
                    <a:pt x="379" y="2795"/>
                  </a:lnTo>
                  <a:lnTo>
                    <a:pt x="117" y="2818"/>
                  </a:lnTo>
                  <a:lnTo>
                    <a:pt x="0" y="2579"/>
                  </a:lnTo>
                  <a:lnTo>
                    <a:pt x="0" y="2579"/>
                  </a:lnTo>
                  <a:close/>
                </a:path>
              </a:pathLst>
            </a:custGeom>
            <a:solidFill>
              <a:srgbClr val="857D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23" name="Freeform 15"/>
            <p:cNvSpPr>
              <a:spLocks/>
            </p:cNvSpPr>
            <p:nvPr/>
          </p:nvSpPr>
          <p:spPr bwMode="auto">
            <a:xfrm flipH="1">
              <a:off x="4191" y="3324"/>
              <a:ext cx="128" cy="286"/>
            </a:xfrm>
            <a:custGeom>
              <a:avLst/>
              <a:gdLst/>
              <a:ahLst/>
              <a:cxnLst>
                <a:cxn ang="0">
                  <a:pos x="76" y="10"/>
                </a:cxn>
                <a:cxn ang="0">
                  <a:pos x="263" y="0"/>
                </a:cxn>
                <a:cxn ang="0">
                  <a:pos x="250" y="246"/>
                </a:cxn>
                <a:cxn ang="0">
                  <a:pos x="336" y="333"/>
                </a:cxn>
                <a:cxn ang="0">
                  <a:pos x="307" y="399"/>
                </a:cxn>
                <a:cxn ang="0">
                  <a:pos x="291" y="501"/>
                </a:cxn>
                <a:cxn ang="0">
                  <a:pos x="344" y="683"/>
                </a:cxn>
                <a:cxn ang="0">
                  <a:pos x="212" y="701"/>
                </a:cxn>
                <a:cxn ang="0">
                  <a:pos x="198" y="578"/>
                </a:cxn>
                <a:cxn ang="0">
                  <a:pos x="134" y="639"/>
                </a:cxn>
                <a:cxn ang="0">
                  <a:pos x="0" y="587"/>
                </a:cxn>
                <a:cxn ang="0">
                  <a:pos x="0" y="405"/>
                </a:cxn>
                <a:cxn ang="0">
                  <a:pos x="81" y="280"/>
                </a:cxn>
                <a:cxn ang="0">
                  <a:pos x="76" y="10"/>
                </a:cxn>
                <a:cxn ang="0">
                  <a:pos x="76" y="10"/>
                </a:cxn>
              </a:cxnLst>
              <a:rect l="0" t="0" r="r" b="b"/>
              <a:pathLst>
                <a:path w="344" h="701">
                  <a:moveTo>
                    <a:pt x="76" y="10"/>
                  </a:moveTo>
                  <a:lnTo>
                    <a:pt x="263" y="0"/>
                  </a:lnTo>
                  <a:lnTo>
                    <a:pt x="250" y="246"/>
                  </a:lnTo>
                  <a:lnTo>
                    <a:pt x="336" y="333"/>
                  </a:lnTo>
                  <a:lnTo>
                    <a:pt x="307" y="399"/>
                  </a:lnTo>
                  <a:lnTo>
                    <a:pt x="291" y="501"/>
                  </a:lnTo>
                  <a:lnTo>
                    <a:pt x="344" y="683"/>
                  </a:lnTo>
                  <a:lnTo>
                    <a:pt x="212" y="701"/>
                  </a:lnTo>
                  <a:lnTo>
                    <a:pt x="198" y="578"/>
                  </a:lnTo>
                  <a:lnTo>
                    <a:pt x="134" y="639"/>
                  </a:lnTo>
                  <a:lnTo>
                    <a:pt x="0" y="587"/>
                  </a:lnTo>
                  <a:lnTo>
                    <a:pt x="0" y="405"/>
                  </a:lnTo>
                  <a:lnTo>
                    <a:pt x="81" y="280"/>
                  </a:lnTo>
                  <a:lnTo>
                    <a:pt x="76" y="10"/>
                  </a:lnTo>
                  <a:lnTo>
                    <a:pt x="76" y="10"/>
                  </a:lnTo>
                  <a:close/>
                </a:path>
              </a:pathLst>
            </a:custGeom>
            <a:solidFill>
              <a:srgbClr val="FF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24" name="Freeform 16"/>
            <p:cNvSpPr>
              <a:spLocks/>
            </p:cNvSpPr>
            <p:nvPr/>
          </p:nvSpPr>
          <p:spPr bwMode="auto">
            <a:xfrm flipH="1">
              <a:off x="3286" y="3313"/>
              <a:ext cx="383" cy="153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189" y="0"/>
                </a:cxn>
                <a:cxn ang="0">
                  <a:pos x="481" y="94"/>
                </a:cxn>
                <a:cxn ang="0">
                  <a:pos x="613" y="46"/>
                </a:cxn>
                <a:cxn ang="0">
                  <a:pos x="618" y="162"/>
                </a:cxn>
                <a:cxn ang="0">
                  <a:pos x="763" y="177"/>
                </a:cxn>
                <a:cxn ang="0">
                  <a:pos x="786" y="71"/>
                </a:cxn>
                <a:cxn ang="0">
                  <a:pos x="928" y="71"/>
                </a:cxn>
                <a:cxn ang="0">
                  <a:pos x="831" y="182"/>
                </a:cxn>
                <a:cxn ang="0">
                  <a:pos x="997" y="225"/>
                </a:cxn>
                <a:cxn ang="0">
                  <a:pos x="1033" y="321"/>
                </a:cxn>
                <a:cxn ang="0">
                  <a:pos x="944" y="364"/>
                </a:cxn>
                <a:cxn ang="0">
                  <a:pos x="642" y="375"/>
                </a:cxn>
                <a:cxn ang="0">
                  <a:pos x="428" y="250"/>
                </a:cxn>
                <a:cxn ang="0">
                  <a:pos x="84" y="278"/>
                </a:cxn>
                <a:cxn ang="0">
                  <a:pos x="0" y="109"/>
                </a:cxn>
                <a:cxn ang="0">
                  <a:pos x="0" y="109"/>
                </a:cxn>
              </a:cxnLst>
              <a:rect l="0" t="0" r="r" b="b"/>
              <a:pathLst>
                <a:path w="1033" h="375">
                  <a:moveTo>
                    <a:pt x="0" y="109"/>
                  </a:moveTo>
                  <a:lnTo>
                    <a:pt x="189" y="0"/>
                  </a:lnTo>
                  <a:lnTo>
                    <a:pt x="481" y="94"/>
                  </a:lnTo>
                  <a:lnTo>
                    <a:pt x="613" y="46"/>
                  </a:lnTo>
                  <a:lnTo>
                    <a:pt x="618" y="162"/>
                  </a:lnTo>
                  <a:lnTo>
                    <a:pt x="763" y="177"/>
                  </a:lnTo>
                  <a:lnTo>
                    <a:pt x="786" y="71"/>
                  </a:lnTo>
                  <a:lnTo>
                    <a:pt x="928" y="71"/>
                  </a:lnTo>
                  <a:lnTo>
                    <a:pt x="831" y="182"/>
                  </a:lnTo>
                  <a:lnTo>
                    <a:pt x="997" y="225"/>
                  </a:lnTo>
                  <a:lnTo>
                    <a:pt x="1033" y="321"/>
                  </a:lnTo>
                  <a:lnTo>
                    <a:pt x="944" y="364"/>
                  </a:lnTo>
                  <a:lnTo>
                    <a:pt x="642" y="375"/>
                  </a:lnTo>
                  <a:lnTo>
                    <a:pt x="428" y="250"/>
                  </a:lnTo>
                  <a:lnTo>
                    <a:pt x="84" y="278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25" name="Freeform 17"/>
            <p:cNvSpPr>
              <a:spLocks/>
            </p:cNvSpPr>
            <p:nvPr/>
          </p:nvSpPr>
          <p:spPr bwMode="auto">
            <a:xfrm flipH="1">
              <a:off x="4205" y="3328"/>
              <a:ext cx="118" cy="269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292" y="9"/>
                </a:cxn>
                <a:cxn ang="0">
                  <a:pos x="263" y="236"/>
                </a:cxn>
                <a:cxn ang="0">
                  <a:pos x="206" y="191"/>
                </a:cxn>
                <a:cxn ang="0">
                  <a:pos x="142" y="227"/>
                </a:cxn>
                <a:cxn ang="0">
                  <a:pos x="168" y="323"/>
                </a:cxn>
                <a:cxn ang="0">
                  <a:pos x="128" y="364"/>
                </a:cxn>
                <a:cxn ang="0">
                  <a:pos x="86" y="400"/>
                </a:cxn>
                <a:cxn ang="0">
                  <a:pos x="94" y="431"/>
                </a:cxn>
                <a:cxn ang="0">
                  <a:pos x="126" y="452"/>
                </a:cxn>
                <a:cxn ang="0">
                  <a:pos x="175" y="448"/>
                </a:cxn>
                <a:cxn ang="0">
                  <a:pos x="201" y="411"/>
                </a:cxn>
                <a:cxn ang="0">
                  <a:pos x="223" y="414"/>
                </a:cxn>
                <a:cxn ang="0">
                  <a:pos x="244" y="568"/>
                </a:cxn>
                <a:cxn ang="0">
                  <a:pos x="273" y="525"/>
                </a:cxn>
                <a:cxn ang="0">
                  <a:pos x="304" y="491"/>
                </a:cxn>
                <a:cxn ang="0">
                  <a:pos x="320" y="645"/>
                </a:cxn>
                <a:cxn ang="0">
                  <a:pos x="247" y="659"/>
                </a:cxn>
                <a:cxn ang="0">
                  <a:pos x="199" y="600"/>
                </a:cxn>
                <a:cxn ang="0">
                  <a:pos x="134" y="650"/>
                </a:cxn>
                <a:cxn ang="0">
                  <a:pos x="45" y="591"/>
                </a:cxn>
                <a:cxn ang="0">
                  <a:pos x="0" y="368"/>
                </a:cxn>
                <a:cxn ang="0">
                  <a:pos x="94" y="27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320" h="659">
                  <a:moveTo>
                    <a:pt x="89" y="0"/>
                  </a:moveTo>
                  <a:lnTo>
                    <a:pt x="292" y="9"/>
                  </a:lnTo>
                  <a:lnTo>
                    <a:pt x="263" y="236"/>
                  </a:lnTo>
                  <a:lnTo>
                    <a:pt x="206" y="191"/>
                  </a:lnTo>
                  <a:lnTo>
                    <a:pt x="142" y="227"/>
                  </a:lnTo>
                  <a:lnTo>
                    <a:pt x="168" y="323"/>
                  </a:lnTo>
                  <a:lnTo>
                    <a:pt x="128" y="364"/>
                  </a:lnTo>
                  <a:lnTo>
                    <a:pt x="86" y="400"/>
                  </a:lnTo>
                  <a:lnTo>
                    <a:pt x="94" y="431"/>
                  </a:lnTo>
                  <a:lnTo>
                    <a:pt x="126" y="452"/>
                  </a:lnTo>
                  <a:lnTo>
                    <a:pt x="175" y="448"/>
                  </a:lnTo>
                  <a:lnTo>
                    <a:pt x="201" y="411"/>
                  </a:lnTo>
                  <a:lnTo>
                    <a:pt x="223" y="414"/>
                  </a:lnTo>
                  <a:lnTo>
                    <a:pt x="244" y="568"/>
                  </a:lnTo>
                  <a:lnTo>
                    <a:pt x="273" y="525"/>
                  </a:lnTo>
                  <a:lnTo>
                    <a:pt x="304" y="491"/>
                  </a:lnTo>
                  <a:lnTo>
                    <a:pt x="320" y="645"/>
                  </a:lnTo>
                  <a:lnTo>
                    <a:pt x="247" y="659"/>
                  </a:lnTo>
                  <a:lnTo>
                    <a:pt x="199" y="600"/>
                  </a:lnTo>
                  <a:lnTo>
                    <a:pt x="134" y="650"/>
                  </a:lnTo>
                  <a:lnTo>
                    <a:pt x="45" y="591"/>
                  </a:lnTo>
                  <a:lnTo>
                    <a:pt x="0" y="368"/>
                  </a:lnTo>
                  <a:lnTo>
                    <a:pt x="94" y="270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896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26" name="Freeform 18"/>
            <p:cNvSpPr>
              <a:spLocks/>
            </p:cNvSpPr>
            <p:nvPr/>
          </p:nvSpPr>
          <p:spPr bwMode="auto">
            <a:xfrm flipH="1">
              <a:off x="3325" y="3315"/>
              <a:ext cx="356" cy="152"/>
            </a:xfrm>
            <a:custGeom>
              <a:avLst/>
              <a:gdLst/>
              <a:ahLst/>
              <a:cxnLst>
                <a:cxn ang="0">
                  <a:pos x="266" y="0"/>
                </a:cxn>
                <a:cxn ang="0">
                  <a:pos x="202" y="54"/>
                </a:cxn>
                <a:cxn ang="0">
                  <a:pos x="210" y="131"/>
                </a:cxn>
                <a:cxn ang="0">
                  <a:pos x="252" y="170"/>
                </a:cxn>
                <a:cxn ang="0">
                  <a:pos x="331" y="193"/>
                </a:cxn>
                <a:cxn ang="0">
                  <a:pos x="510" y="179"/>
                </a:cxn>
                <a:cxn ang="0">
                  <a:pos x="540" y="236"/>
                </a:cxn>
                <a:cxn ang="0">
                  <a:pos x="592" y="227"/>
                </a:cxn>
                <a:cxn ang="0">
                  <a:pos x="638" y="184"/>
                </a:cxn>
                <a:cxn ang="0">
                  <a:pos x="758" y="131"/>
                </a:cxn>
                <a:cxn ang="0">
                  <a:pos x="927" y="207"/>
                </a:cxn>
                <a:cxn ang="0">
                  <a:pos x="931" y="265"/>
                </a:cxn>
                <a:cxn ang="0">
                  <a:pos x="818" y="257"/>
                </a:cxn>
                <a:cxn ang="0">
                  <a:pos x="849" y="302"/>
                </a:cxn>
                <a:cxn ang="0">
                  <a:pos x="936" y="327"/>
                </a:cxn>
                <a:cxn ang="0">
                  <a:pos x="960" y="375"/>
                </a:cxn>
                <a:cxn ang="0">
                  <a:pos x="616" y="352"/>
                </a:cxn>
                <a:cxn ang="0">
                  <a:pos x="460" y="247"/>
                </a:cxn>
                <a:cxn ang="0">
                  <a:pos x="137" y="290"/>
                </a:cxn>
                <a:cxn ang="0">
                  <a:pos x="0" y="125"/>
                </a:cxn>
                <a:cxn ang="0">
                  <a:pos x="86" y="56"/>
                </a:cxn>
                <a:cxn ang="0">
                  <a:pos x="193" y="0"/>
                </a:cxn>
                <a:cxn ang="0">
                  <a:pos x="266" y="0"/>
                </a:cxn>
                <a:cxn ang="0">
                  <a:pos x="266" y="0"/>
                </a:cxn>
              </a:cxnLst>
              <a:rect l="0" t="0" r="r" b="b"/>
              <a:pathLst>
                <a:path w="960" h="375">
                  <a:moveTo>
                    <a:pt x="266" y="0"/>
                  </a:moveTo>
                  <a:lnTo>
                    <a:pt x="202" y="54"/>
                  </a:lnTo>
                  <a:lnTo>
                    <a:pt x="210" y="131"/>
                  </a:lnTo>
                  <a:lnTo>
                    <a:pt x="252" y="170"/>
                  </a:lnTo>
                  <a:lnTo>
                    <a:pt x="331" y="193"/>
                  </a:lnTo>
                  <a:lnTo>
                    <a:pt x="510" y="179"/>
                  </a:lnTo>
                  <a:lnTo>
                    <a:pt x="540" y="236"/>
                  </a:lnTo>
                  <a:lnTo>
                    <a:pt x="592" y="227"/>
                  </a:lnTo>
                  <a:lnTo>
                    <a:pt x="638" y="184"/>
                  </a:lnTo>
                  <a:lnTo>
                    <a:pt x="758" y="131"/>
                  </a:lnTo>
                  <a:lnTo>
                    <a:pt x="927" y="207"/>
                  </a:lnTo>
                  <a:lnTo>
                    <a:pt x="931" y="265"/>
                  </a:lnTo>
                  <a:lnTo>
                    <a:pt x="818" y="257"/>
                  </a:lnTo>
                  <a:lnTo>
                    <a:pt x="849" y="302"/>
                  </a:lnTo>
                  <a:lnTo>
                    <a:pt x="936" y="327"/>
                  </a:lnTo>
                  <a:lnTo>
                    <a:pt x="960" y="375"/>
                  </a:lnTo>
                  <a:lnTo>
                    <a:pt x="616" y="352"/>
                  </a:lnTo>
                  <a:lnTo>
                    <a:pt x="460" y="247"/>
                  </a:lnTo>
                  <a:lnTo>
                    <a:pt x="137" y="290"/>
                  </a:lnTo>
                  <a:lnTo>
                    <a:pt x="0" y="125"/>
                  </a:lnTo>
                  <a:lnTo>
                    <a:pt x="86" y="56"/>
                  </a:lnTo>
                  <a:lnTo>
                    <a:pt x="193" y="0"/>
                  </a:lnTo>
                  <a:lnTo>
                    <a:pt x="266" y="0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E896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27" name="Freeform 19"/>
            <p:cNvSpPr>
              <a:spLocks/>
            </p:cNvSpPr>
            <p:nvPr/>
          </p:nvSpPr>
          <p:spPr bwMode="auto">
            <a:xfrm flipH="1">
              <a:off x="3734" y="2628"/>
              <a:ext cx="219" cy="340"/>
            </a:xfrm>
            <a:custGeom>
              <a:avLst/>
              <a:gdLst/>
              <a:ahLst/>
              <a:cxnLst>
                <a:cxn ang="0">
                  <a:pos x="118" y="178"/>
                </a:cxn>
                <a:cxn ang="0">
                  <a:pos x="409" y="96"/>
                </a:cxn>
                <a:cxn ang="0">
                  <a:pos x="465" y="0"/>
                </a:cxn>
                <a:cxn ang="0">
                  <a:pos x="533" y="105"/>
                </a:cxn>
                <a:cxn ang="0">
                  <a:pos x="581" y="257"/>
                </a:cxn>
                <a:cxn ang="0">
                  <a:pos x="591" y="464"/>
                </a:cxn>
                <a:cxn ang="0">
                  <a:pos x="529" y="598"/>
                </a:cxn>
                <a:cxn ang="0">
                  <a:pos x="425" y="671"/>
                </a:cxn>
                <a:cxn ang="0">
                  <a:pos x="304" y="817"/>
                </a:cxn>
                <a:cxn ang="0">
                  <a:pos x="258" y="837"/>
                </a:cxn>
                <a:cxn ang="0">
                  <a:pos x="142" y="776"/>
                </a:cxn>
                <a:cxn ang="0">
                  <a:pos x="97" y="576"/>
                </a:cxn>
                <a:cxn ang="0">
                  <a:pos x="0" y="369"/>
                </a:cxn>
                <a:cxn ang="0">
                  <a:pos x="118" y="178"/>
                </a:cxn>
                <a:cxn ang="0">
                  <a:pos x="118" y="178"/>
                </a:cxn>
              </a:cxnLst>
              <a:rect l="0" t="0" r="r" b="b"/>
              <a:pathLst>
                <a:path w="591" h="837">
                  <a:moveTo>
                    <a:pt x="118" y="178"/>
                  </a:moveTo>
                  <a:lnTo>
                    <a:pt x="409" y="96"/>
                  </a:lnTo>
                  <a:lnTo>
                    <a:pt x="465" y="0"/>
                  </a:lnTo>
                  <a:lnTo>
                    <a:pt x="533" y="105"/>
                  </a:lnTo>
                  <a:lnTo>
                    <a:pt x="581" y="257"/>
                  </a:lnTo>
                  <a:lnTo>
                    <a:pt x="591" y="464"/>
                  </a:lnTo>
                  <a:lnTo>
                    <a:pt x="529" y="598"/>
                  </a:lnTo>
                  <a:lnTo>
                    <a:pt x="425" y="671"/>
                  </a:lnTo>
                  <a:lnTo>
                    <a:pt x="304" y="817"/>
                  </a:lnTo>
                  <a:lnTo>
                    <a:pt x="258" y="837"/>
                  </a:lnTo>
                  <a:lnTo>
                    <a:pt x="142" y="776"/>
                  </a:lnTo>
                  <a:lnTo>
                    <a:pt x="97" y="576"/>
                  </a:lnTo>
                  <a:lnTo>
                    <a:pt x="0" y="369"/>
                  </a:lnTo>
                  <a:lnTo>
                    <a:pt x="118" y="178"/>
                  </a:lnTo>
                  <a:lnTo>
                    <a:pt x="118" y="178"/>
                  </a:lnTo>
                  <a:close/>
                </a:path>
              </a:pathLst>
            </a:custGeom>
            <a:solidFill>
              <a:srgbClr val="FF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28" name="Freeform 20"/>
            <p:cNvSpPr>
              <a:spLocks/>
            </p:cNvSpPr>
            <p:nvPr/>
          </p:nvSpPr>
          <p:spPr bwMode="auto">
            <a:xfrm flipH="1">
              <a:off x="3749" y="2632"/>
              <a:ext cx="196" cy="339"/>
            </a:xfrm>
            <a:custGeom>
              <a:avLst/>
              <a:gdLst/>
              <a:ahLst/>
              <a:cxnLst>
                <a:cxn ang="0">
                  <a:pos x="530" y="131"/>
                </a:cxn>
                <a:cxn ang="0">
                  <a:pos x="462" y="107"/>
                </a:cxn>
                <a:cxn ang="0">
                  <a:pos x="320" y="140"/>
                </a:cxn>
                <a:cxn ang="0">
                  <a:pos x="250" y="202"/>
                </a:cxn>
                <a:cxn ang="0">
                  <a:pos x="325" y="191"/>
                </a:cxn>
                <a:cxn ang="0">
                  <a:pos x="390" y="188"/>
                </a:cxn>
                <a:cxn ang="0">
                  <a:pos x="379" y="297"/>
                </a:cxn>
                <a:cxn ang="0">
                  <a:pos x="398" y="361"/>
                </a:cxn>
                <a:cxn ang="0">
                  <a:pos x="355" y="366"/>
                </a:cxn>
                <a:cxn ang="0">
                  <a:pos x="330" y="418"/>
                </a:cxn>
                <a:cxn ang="0">
                  <a:pos x="447" y="409"/>
                </a:cxn>
                <a:cxn ang="0">
                  <a:pos x="438" y="450"/>
                </a:cxn>
                <a:cxn ang="0">
                  <a:pos x="398" y="498"/>
                </a:cxn>
                <a:cxn ang="0">
                  <a:pos x="376" y="502"/>
                </a:cxn>
                <a:cxn ang="0">
                  <a:pos x="366" y="477"/>
                </a:cxn>
                <a:cxn ang="0">
                  <a:pos x="317" y="470"/>
                </a:cxn>
                <a:cxn ang="0">
                  <a:pos x="264" y="366"/>
                </a:cxn>
                <a:cxn ang="0">
                  <a:pos x="248" y="311"/>
                </a:cxn>
                <a:cxn ang="0">
                  <a:pos x="202" y="290"/>
                </a:cxn>
                <a:cxn ang="0">
                  <a:pos x="217" y="377"/>
                </a:cxn>
                <a:cxn ang="0">
                  <a:pos x="169" y="504"/>
                </a:cxn>
                <a:cxn ang="0">
                  <a:pos x="221" y="541"/>
                </a:cxn>
                <a:cxn ang="0">
                  <a:pos x="234" y="581"/>
                </a:cxn>
                <a:cxn ang="0">
                  <a:pos x="323" y="611"/>
                </a:cxn>
                <a:cxn ang="0">
                  <a:pos x="318" y="641"/>
                </a:cxn>
                <a:cxn ang="0">
                  <a:pos x="234" y="675"/>
                </a:cxn>
                <a:cxn ang="0">
                  <a:pos x="223" y="711"/>
                </a:cxn>
                <a:cxn ang="0">
                  <a:pos x="255" y="766"/>
                </a:cxn>
                <a:cxn ang="0">
                  <a:pos x="275" y="798"/>
                </a:cxn>
                <a:cxn ang="0">
                  <a:pos x="189" y="834"/>
                </a:cxn>
                <a:cxn ang="0">
                  <a:pos x="107" y="723"/>
                </a:cxn>
                <a:cxn ang="0">
                  <a:pos x="83" y="602"/>
                </a:cxn>
                <a:cxn ang="0">
                  <a:pos x="6" y="459"/>
                </a:cxn>
                <a:cxn ang="0">
                  <a:pos x="0" y="307"/>
                </a:cxn>
                <a:cxn ang="0">
                  <a:pos x="32" y="238"/>
                </a:cxn>
                <a:cxn ang="0">
                  <a:pos x="65" y="175"/>
                </a:cxn>
                <a:cxn ang="0">
                  <a:pos x="330" y="104"/>
                </a:cxn>
                <a:cxn ang="0">
                  <a:pos x="408" y="77"/>
                </a:cxn>
                <a:cxn ang="0">
                  <a:pos x="443" y="0"/>
                </a:cxn>
                <a:cxn ang="0">
                  <a:pos x="518" y="59"/>
                </a:cxn>
                <a:cxn ang="0">
                  <a:pos x="530" y="131"/>
                </a:cxn>
                <a:cxn ang="0">
                  <a:pos x="530" y="131"/>
                </a:cxn>
              </a:cxnLst>
              <a:rect l="0" t="0" r="r" b="b"/>
              <a:pathLst>
                <a:path w="530" h="834">
                  <a:moveTo>
                    <a:pt x="530" y="131"/>
                  </a:moveTo>
                  <a:lnTo>
                    <a:pt x="462" y="107"/>
                  </a:lnTo>
                  <a:lnTo>
                    <a:pt x="320" y="140"/>
                  </a:lnTo>
                  <a:lnTo>
                    <a:pt x="250" y="202"/>
                  </a:lnTo>
                  <a:lnTo>
                    <a:pt x="325" y="191"/>
                  </a:lnTo>
                  <a:lnTo>
                    <a:pt x="390" y="188"/>
                  </a:lnTo>
                  <a:lnTo>
                    <a:pt x="379" y="297"/>
                  </a:lnTo>
                  <a:lnTo>
                    <a:pt x="398" y="361"/>
                  </a:lnTo>
                  <a:lnTo>
                    <a:pt x="355" y="366"/>
                  </a:lnTo>
                  <a:lnTo>
                    <a:pt x="330" y="418"/>
                  </a:lnTo>
                  <a:lnTo>
                    <a:pt x="447" y="409"/>
                  </a:lnTo>
                  <a:lnTo>
                    <a:pt x="438" y="450"/>
                  </a:lnTo>
                  <a:lnTo>
                    <a:pt x="398" y="498"/>
                  </a:lnTo>
                  <a:lnTo>
                    <a:pt x="376" y="502"/>
                  </a:lnTo>
                  <a:lnTo>
                    <a:pt x="366" y="477"/>
                  </a:lnTo>
                  <a:lnTo>
                    <a:pt x="317" y="470"/>
                  </a:lnTo>
                  <a:lnTo>
                    <a:pt x="264" y="366"/>
                  </a:lnTo>
                  <a:lnTo>
                    <a:pt x="248" y="311"/>
                  </a:lnTo>
                  <a:lnTo>
                    <a:pt x="202" y="290"/>
                  </a:lnTo>
                  <a:lnTo>
                    <a:pt x="217" y="377"/>
                  </a:lnTo>
                  <a:lnTo>
                    <a:pt x="169" y="504"/>
                  </a:lnTo>
                  <a:lnTo>
                    <a:pt x="221" y="541"/>
                  </a:lnTo>
                  <a:lnTo>
                    <a:pt x="234" y="581"/>
                  </a:lnTo>
                  <a:lnTo>
                    <a:pt x="323" y="611"/>
                  </a:lnTo>
                  <a:lnTo>
                    <a:pt x="318" y="641"/>
                  </a:lnTo>
                  <a:lnTo>
                    <a:pt x="234" y="675"/>
                  </a:lnTo>
                  <a:lnTo>
                    <a:pt x="223" y="711"/>
                  </a:lnTo>
                  <a:lnTo>
                    <a:pt x="255" y="766"/>
                  </a:lnTo>
                  <a:lnTo>
                    <a:pt x="275" y="798"/>
                  </a:lnTo>
                  <a:lnTo>
                    <a:pt x="189" y="834"/>
                  </a:lnTo>
                  <a:lnTo>
                    <a:pt x="107" y="723"/>
                  </a:lnTo>
                  <a:lnTo>
                    <a:pt x="83" y="602"/>
                  </a:lnTo>
                  <a:lnTo>
                    <a:pt x="6" y="459"/>
                  </a:lnTo>
                  <a:lnTo>
                    <a:pt x="0" y="307"/>
                  </a:lnTo>
                  <a:lnTo>
                    <a:pt x="32" y="238"/>
                  </a:lnTo>
                  <a:lnTo>
                    <a:pt x="65" y="175"/>
                  </a:lnTo>
                  <a:lnTo>
                    <a:pt x="330" y="104"/>
                  </a:lnTo>
                  <a:lnTo>
                    <a:pt x="408" y="77"/>
                  </a:lnTo>
                  <a:lnTo>
                    <a:pt x="443" y="0"/>
                  </a:lnTo>
                  <a:lnTo>
                    <a:pt x="518" y="59"/>
                  </a:lnTo>
                  <a:lnTo>
                    <a:pt x="530" y="131"/>
                  </a:lnTo>
                  <a:lnTo>
                    <a:pt x="530" y="131"/>
                  </a:lnTo>
                  <a:close/>
                </a:path>
              </a:pathLst>
            </a:custGeom>
            <a:solidFill>
              <a:srgbClr val="E896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29" name="Freeform 21"/>
            <p:cNvSpPr>
              <a:spLocks/>
            </p:cNvSpPr>
            <p:nvPr/>
          </p:nvSpPr>
          <p:spPr bwMode="auto">
            <a:xfrm flipH="1">
              <a:off x="3945" y="2904"/>
              <a:ext cx="187" cy="586"/>
            </a:xfrm>
            <a:custGeom>
              <a:avLst/>
              <a:gdLst/>
              <a:ahLst/>
              <a:cxnLst>
                <a:cxn ang="0">
                  <a:pos x="353" y="3"/>
                </a:cxn>
                <a:cxn ang="0">
                  <a:pos x="371" y="102"/>
                </a:cxn>
                <a:cxn ang="0">
                  <a:pos x="355" y="614"/>
                </a:cxn>
                <a:cxn ang="0">
                  <a:pos x="263" y="1098"/>
                </a:cxn>
                <a:cxn ang="0">
                  <a:pos x="8" y="1280"/>
                </a:cxn>
                <a:cxn ang="0">
                  <a:pos x="0" y="1440"/>
                </a:cxn>
                <a:cxn ang="0">
                  <a:pos x="105" y="1371"/>
                </a:cxn>
                <a:cxn ang="0">
                  <a:pos x="310" y="1428"/>
                </a:cxn>
                <a:cxn ang="0">
                  <a:pos x="307" y="1346"/>
                </a:cxn>
                <a:cxn ang="0">
                  <a:pos x="492" y="1333"/>
                </a:cxn>
                <a:cxn ang="0">
                  <a:pos x="473" y="1301"/>
                </a:cxn>
                <a:cxn ang="0">
                  <a:pos x="407" y="1258"/>
                </a:cxn>
                <a:cxn ang="0">
                  <a:pos x="379" y="1148"/>
                </a:cxn>
                <a:cxn ang="0">
                  <a:pos x="401" y="825"/>
                </a:cxn>
                <a:cxn ang="0">
                  <a:pos x="425" y="514"/>
                </a:cxn>
                <a:cxn ang="0">
                  <a:pos x="431" y="382"/>
                </a:cxn>
                <a:cxn ang="0">
                  <a:pos x="505" y="344"/>
                </a:cxn>
                <a:cxn ang="0">
                  <a:pos x="481" y="178"/>
                </a:cxn>
                <a:cxn ang="0">
                  <a:pos x="468" y="100"/>
                </a:cxn>
                <a:cxn ang="0">
                  <a:pos x="428" y="0"/>
                </a:cxn>
                <a:cxn ang="0">
                  <a:pos x="353" y="3"/>
                </a:cxn>
                <a:cxn ang="0">
                  <a:pos x="353" y="3"/>
                </a:cxn>
              </a:cxnLst>
              <a:rect l="0" t="0" r="r" b="b"/>
              <a:pathLst>
                <a:path w="505" h="1440">
                  <a:moveTo>
                    <a:pt x="353" y="3"/>
                  </a:moveTo>
                  <a:lnTo>
                    <a:pt x="371" y="102"/>
                  </a:lnTo>
                  <a:lnTo>
                    <a:pt x="355" y="614"/>
                  </a:lnTo>
                  <a:lnTo>
                    <a:pt x="263" y="1098"/>
                  </a:lnTo>
                  <a:lnTo>
                    <a:pt x="8" y="1280"/>
                  </a:lnTo>
                  <a:lnTo>
                    <a:pt x="0" y="1440"/>
                  </a:lnTo>
                  <a:lnTo>
                    <a:pt x="105" y="1371"/>
                  </a:lnTo>
                  <a:lnTo>
                    <a:pt x="310" y="1428"/>
                  </a:lnTo>
                  <a:lnTo>
                    <a:pt x="307" y="1346"/>
                  </a:lnTo>
                  <a:lnTo>
                    <a:pt x="492" y="1333"/>
                  </a:lnTo>
                  <a:lnTo>
                    <a:pt x="473" y="1301"/>
                  </a:lnTo>
                  <a:lnTo>
                    <a:pt x="407" y="1258"/>
                  </a:lnTo>
                  <a:lnTo>
                    <a:pt x="379" y="1148"/>
                  </a:lnTo>
                  <a:lnTo>
                    <a:pt x="401" y="825"/>
                  </a:lnTo>
                  <a:lnTo>
                    <a:pt x="425" y="514"/>
                  </a:lnTo>
                  <a:lnTo>
                    <a:pt x="431" y="382"/>
                  </a:lnTo>
                  <a:lnTo>
                    <a:pt x="505" y="344"/>
                  </a:lnTo>
                  <a:lnTo>
                    <a:pt x="481" y="178"/>
                  </a:lnTo>
                  <a:lnTo>
                    <a:pt x="468" y="100"/>
                  </a:lnTo>
                  <a:lnTo>
                    <a:pt x="428" y="0"/>
                  </a:lnTo>
                  <a:lnTo>
                    <a:pt x="353" y="3"/>
                  </a:lnTo>
                  <a:lnTo>
                    <a:pt x="353" y="3"/>
                  </a:lnTo>
                  <a:close/>
                </a:path>
              </a:pathLst>
            </a:custGeom>
            <a:solidFill>
              <a:srgbClr val="665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30" name="Freeform 22"/>
            <p:cNvSpPr>
              <a:spLocks/>
            </p:cNvSpPr>
            <p:nvPr/>
          </p:nvSpPr>
          <p:spPr bwMode="auto">
            <a:xfrm flipH="1">
              <a:off x="3602" y="3225"/>
              <a:ext cx="165" cy="136"/>
            </a:xfrm>
            <a:custGeom>
              <a:avLst/>
              <a:gdLst/>
              <a:ahLst/>
              <a:cxnLst>
                <a:cxn ang="0">
                  <a:pos x="37" y="61"/>
                </a:cxn>
                <a:cxn ang="0">
                  <a:pos x="85" y="36"/>
                </a:cxn>
                <a:cxn ang="0">
                  <a:pos x="179" y="0"/>
                </a:cxn>
                <a:cxn ang="0">
                  <a:pos x="292" y="25"/>
                </a:cxn>
                <a:cxn ang="0">
                  <a:pos x="327" y="148"/>
                </a:cxn>
                <a:cxn ang="0">
                  <a:pos x="399" y="189"/>
                </a:cxn>
                <a:cxn ang="0">
                  <a:pos x="445" y="204"/>
                </a:cxn>
                <a:cxn ang="0">
                  <a:pos x="278" y="336"/>
                </a:cxn>
                <a:cxn ang="0">
                  <a:pos x="0" y="266"/>
                </a:cxn>
                <a:cxn ang="0">
                  <a:pos x="37" y="61"/>
                </a:cxn>
                <a:cxn ang="0">
                  <a:pos x="37" y="61"/>
                </a:cxn>
              </a:cxnLst>
              <a:rect l="0" t="0" r="r" b="b"/>
              <a:pathLst>
                <a:path w="445" h="336">
                  <a:moveTo>
                    <a:pt x="37" y="61"/>
                  </a:moveTo>
                  <a:lnTo>
                    <a:pt x="85" y="36"/>
                  </a:lnTo>
                  <a:lnTo>
                    <a:pt x="179" y="0"/>
                  </a:lnTo>
                  <a:lnTo>
                    <a:pt x="292" y="25"/>
                  </a:lnTo>
                  <a:lnTo>
                    <a:pt x="327" y="148"/>
                  </a:lnTo>
                  <a:lnTo>
                    <a:pt x="399" y="189"/>
                  </a:lnTo>
                  <a:lnTo>
                    <a:pt x="445" y="204"/>
                  </a:lnTo>
                  <a:lnTo>
                    <a:pt x="278" y="336"/>
                  </a:lnTo>
                  <a:lnTo>
                    <a:pt x="0" y="266"/>
                  </a:lnTo>
                  <a:lnTo>
                    <a:pt x="37" y="61"/>
                  </a:lnTo>
                  <a:lnTo>
                    <a:pt x="37" y="61"/>
                  </a:lnTo>
                  <a:close/>
                </a:path>
              </a:pathLst>
            </a:custGeom>
            <a:solidFill>
              <a:srgbClr val="CCC4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31" name="Freeform 23"/>
            <p:cNvSpPr>
              <a:spLocks/>
            </p:cNvSpPr>
            <p:nvPr/>
          </p:nvSpPr>
          <p:spPr bwMode="auto">
            <a:xfrm flipH="1">
              <a:off x="3764" y="2566"/>
              <a:ext cx="206" cy="149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129" y="61"/>
                </a:cxn>
                <a:cxn ang="0">
                  <a:pos x="276" y="0"/>
                </a:cxn>
                <a:cxn ang="0">
                  <a:pos x="403" y="16"/>
                </a:cxn>
                <a:cxn ang="0">
                  <a:pos x="417" y="111"/>
                </a:cxn>
                <a:cxn ang="0">
                  <a:pos x="557" y="73"/>
                </a:cxn>
                <a:cxn ang="0">
                  <a:pos x="457" y="248"/>
                </a:cxn>
                <a:cxn ang="0">
                  <a:pos x="150" y="366"/>
                </a:cxn>
                <a:cxn ang="0">
                  <a:pos x="0" y="177"/>
                </a:cxn>
                <a:cxn ang="0">
                  <a:pos x="0" y="177"/>
                </a:cxn>
              </a:cxnLst>
              <a:rect l="0" t="0" r="r" b="b"/>
              <a:pathLst>
                <a:path w="557" h="366">
                  <a:moveTo>
                    <a:pt x="0" y="177"/>
                  </a:moveTo>
                  <a:lnTo>
                    <a:pt x="129" y="61"/>
                  </a:lnTo>
                  <a:lnTo>
                    <a:pt x="276" y="0"/>
                  </a:lnTo>
                  <a:lnTo>
                    <a:pt x="403" y="16"/>
                  </a:lnTo>
                  <a:lnTo>
                    <a:pt x="417" y="111"/>
                  </a:lnTo>
                  <a:lnTo>
                    <a:pt x="557" y="73"/>
                  </a:lnTo>
                  <a:lnTo>
                    <a:pt x="457" y="248"/>
                  </a:lnTo>
                  <a:lnTo>
                    <a:pt x="150" y="366"/>
                  </a:lnTo>
                  <a:lnTo>
                    <a:pt x="0" y="177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665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32" name="Freeform 24"/>
            <p:cNvSpPr>
              <a:spLocks/>
            </p:cNvSpPr>
            <p:nvPr/>
          </p:nvSpPr>
          <p:spPr bwMode="auto">
            <a:xfrm flipH="1">
              <a:off x="4060" y="3939"/>
              <a:ext cx="243" cy="26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32" y="0"/>
                </a:cxn>
                <a:cxn ang="0">
                  <a:pos x="369" y="42"/>
                </a:cxn>
                <a:cxn ang="0">
                  <a:pos x="325" y="221"/>
                </a:cxn>
                <a:cxn ang="0">
                  <a:pos x="342" y="383"/>
                </a:cxn>
                <a:cxn ang="0">
                  <a:pos x="474" y="380"/>
                </a:cxn>
                <a:cxn ang="0">
                  <a:pos x="600" y="437"/>
                </a:cxn>
                <a:cxn ang="0">
                  <a:pos x="656" y="610"/>
                </a:cxn>
                <a:cxn ang="0">
                  <a:pos x="495" y="621"/>
                </a:cxn>
                <a:cxn ang="0">
                  <a:pos x="36" y="658"/>
                </a:cxn>
                <a:cxn ang="0">
                  <a:pos x="41" y="512"/>
                </a:cxn>
                <a:cxn ang="0">
                  <a:pos x="156" y="326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656" h="658">
                  <a:moveTo>
                    <a:pt x="0" y="7"/>
                  </a:moveTo>
                  <a:lnTo>
                    <a:pt x="232" y="0"/>
                  </a:lnTo>
                  <a:lnTo>
                    <a:pt x="369" y="42"/>
                  </a:lnTo>
                  <a:lnTo>
                    <a:pt x="325" y="221"/>
                  </a:lnTo>
                  <a:lnTo>
                    <a:pt x="342" y="383"/>
                  </a:lnTo>
                  <a:lnTo>
                    <a:pt x="474" y="380"/>
                  </a:lnTo>
                  <a:lnTo>
                    <a:pt x="600" y="437"/>
                  </a:lnTo>
                  <a:lnTo>
                    <a:pt x="656" y="610"/>
                  </a:lnTo>
                  <a:lnTo>
                    <a:pt x="495" y="621"/>
                  </a:lnTo>
                  <a:lnTo>
                    <a:pt x="36" y="658"/>
                  </a:lnTo>
                  <a:lnTo>
                    <a:pt x="41" y="512"/>
                  </a:lnTo>
                  <a:lnTo>
                    <a:pt x="156" y="326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E082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33" name="Freeform 25"/>
            <p:cNvSpPr>
              <a:spLocks/>
            </p:cNvSpPr>
            <p:nvPr/>
          </p:nvSpPr>
          <p:spPr bwMode="auto">
            <a:xfrm flipH="1">
              <a:off x="3405" y="3962"/>
              <a:ext cx="252" cy="2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5" y="19"/>
                </a:cxn>
                <a:cxn ang="0">
                  <a:pos x="334" y="298"/>
                </a:cxn>
                <a:cxn ang="0">
                  <a:pos x="503" y="337"/>
                </a:cxn>
                <a:cxn ang="0">
                  <a:pos x="640" y="391"/>
                </a:cxn>
                <a:cxn ang="0">
                  <a:pos x="676" y="519"/>
                </a:cxn>
                <a:cxn ang="0">
                  <a:pos x="500" y="548"/>
                </a:cxn>
                <a:cxn ang="0">
                  <a:pos x="184" y="573"/>
                </a:cxn>
                <a:cxn ang="0">
                  <a:pos x="55" y="564"/>
                </a:cxn>
                <a:cxn ang="0">
                  <a:pos x="51" y="489"/>
                </a:cxn>
                <a:cxn ang="0">
                  <a:pos x="145" y="33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76" h="573">
                  <a:moveTo>
                    <a:pt x="0" y="0"/>
                  </a:moveTo>
                  <a:lnTo>
                    <a:pt x="395" y="19"/>
                  </a:lnTo>
                  <a:lnTo>
                    <a:pt x="334" y="298"/>
                  </a:lnTo>
                  <a:lnTo>
                    <a:pt x="503" y="337"/>
                  </a:lnTo>
                  <a:lnTo>
                    <a:pt x="640" y="391"/>
                  </a:lnTo>
                  <a:lnTo>
                    <a:pt x="676" y="519"/>
                  </a:lnTo>
                  <a:lnTo>
                    <a:pt x="500" y="548"/>
                  </a:lnTo>
                  <a:lnTo>
                    <a:pt x="184" y="573"/>
                  </a:lnTo>
                  <a:lnTo>
                    <a:pt x="55" y="564"/>
                  </a:lnTo>
                  <a:lnTo>
                    <a:pt x="51" y="489"/>
                  </a:lnTo>
                  <a:lnTo>
                    <a:pt x="145" y="33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82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34" name="Freeform 26"/>
            <p:cNvSpPr>
              <a:spLocks/>
            </p:cNvSpPr>
            <p:nvPr/>
          </p:nvSpPr>
          <p:spPr bwMode="auto">
            <a:xfrm flipH="1">
              <a:off x="3281" y="3311"/>
              <a:ext cx="427" cy="169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61" y="33"/>
                </a:cxn>
                <a:cxn ang="0">
                  <a:pos x="209" y="95"/>
                </a:cxn>
                <a:cxn ang="0">
                  <a:pos x="196" y="147"/>
                </a:cxn>
                <a:cxn ang="0">
                  <a:pos x="218" y="184"/>
                </a:cxn>
                <a:cxn ang="0">
                  <a:pos x="330" y="227"/>
                </a:cxn>
                <a:cxn ang="0">
                  <a:pos x="449" y="243"/>
                </a:cxn>
                <a:cxn ang="0">
                  <a:pos x="506" y="240"/>
                </a:cxn>
                <a:cxn ang="0">
                  <a:pos x="503" y="200"/>
                </a:cxn>
                <a:cxn ang="0">
                  <a:pos x="548" y="166"/>
                </a:cxn>
                <a:cxn ang="0">
                  <a:pos x="628" y="156"/>
                </a:cxn>
                <a:cxn ang="0">
                  <a:pos x="585" y="188"/>
                </a:cxn>
                <a:cxn ang="0">
                  <a:pos x="581" y="252"/>
                </a:cxn>
                <a:cxn ang="0">
                  <a:pos x="628" y="290"/>
                </a:cxn>
                <a:cxn ang="0">
                  <a:pos x="682" y="307"/>
                </a:cxn>
                <a:cxn ang="0">
                  <a:pos x="736" y="279"/>
                </a:cxn>
                <a:cxn ang="0">
                  <a:pos x="799" y="245"/>
                </a:cxn>
                <a:cxn ang="0">
                  <a:pos x="871" y="254"/>
                </a:cxn>
                <a:cxn ang="0">
                  <a:pos x="806" y="318"/>
                </a:cxn>
                <a:cxn ang="0">
                  <a:pos x="881" y="327"/>
                </a:cxn>
                <a:cxn ang="0">
                  <a:pos x="1006" y="363"/>
                </a:cxn>
                <a:cxn ang="0">
                  <a:pos x="1061" y="356"/>
                </a:cxn>
                <a:cxn ang="0">
                  <a:pos x="1081" y="322"/>
                </a:cxn>
                <a:cxn ang="0">
                  <a:pos x="927" y="270"/>
                </a:cxn>
                <a:cxn ang="0">
                  <a:pos x="984" y="261"/>
                </a:cxn>
                <a:cxn ang="0">
                  <a:pos x="1118" y="295"/>
                </a:cxn>
                <a:cxn ang="0">
                  <a:pos x="1094" y="252"/>
                </a:cxn>
                <a:cxn ang="0">
                  <a:pos x="879" y="184"/>
                </a:cxn>
                <a:cxn ang="0">
                  <a:pos x="954" y="181"/>
                </a:cxn>
                <a:cxn ang="0">
                  <a:pos x="1123" y="236"/>
                </a:cxn>
                <a:cxn ang="0">
                  <a:pos x="1135" y="279"/>
                </a:cxn>
                <a:cxn ang="0">
                  <a:pos x="1155" y="307"/>
                </a:cxn>
                <a:cxn ang="0">
                  <a:pos x="1139" y="359"/>
                </a:cxn>
                <a:cxn ang="0">
                  <a:pos x="1100" y="356"/>
                </a:cxn>
                <a:cxn ang="0">
                  <a:pos x="1081" y="393"/>
                </a:cxn>
                <a:cxn ang="0">
                  <a:pos x="994" y="393"/>
                </a:cxn>
                <a:cxn ang="0">
                  <a:pos x="936" y="415"/>
                </a:cxn>
                <a:cxn ang="0">
                  <a:pos x="830" y="406"/>
                </a:cxn>
                <a:cxn ang="0">
                  <a:pos x="658" y="381"/>
                </a:cxn>
                <a:cxn ang="0">
                  <a:pos x="597" y="327"/>
                </a:cxn>
                <a:cxn ang="0">
                  <a:pos x="545" y="286"/>
                </a:cxn>
                <a:cxn ang="0">
                  <a:pos x="457" y="313"/>
                </a:cxn>
                <a:cxn ang="0">
                  <a:pos x="339" y="329"/>
                </a:cxn>
                <a:cxn ang="0">
                  <a:pos x="151" y="313"/>
                </a:cxn>
                <a:cxn ang="0">
                  <a:pos x="45" y="279"/>
                </a:cxn>
                <a:cxn ang="0">
                  <a:pos x="0" y="175"/>
                </a:cxn>
                <a:cxn ang="0">
                  <a:pos x="128" y="43"/>
                </a:cxn>
                <a:cxn ang="0">
                  <a:pos x="296" y="0"/>
                </a:cxn>
                <a:cxn ang="0">
                  <a:pos x="296" y="0"/>
                </a:cxn>
              </a:cxnLst>
              <a:rect l="0" t="0" r="r" b="b"/>
              <a:pathLst>
                <a:path w="1155" h="415">
                  <a:moveTo>
                    <a:pt x="296" y="0"/>
                  </a:moveTo>
                  <a:lnTo>
                    <a:pt x="261" y="33"/>
                  </a:lnTo>
                  <a:lnTo>
                    <a:pt x="209" y="95"/>
                  </a:lnTo>
                  <a:lnTo>
                    <a:pt x="196" y="147"/>
                  </a:lnTo>
                  <a:lnTo>
                    <a:pt x="218" y="184"/>
                  </a:lnTo>
                  <a:lnTo>
                    <a:pt x="330" y="227"/>
                  </a:lnTo>
                  <a:lnTo>
                    <a:pt x="449" y="243"/>
                  </a:lnTo>
                  <a:lnTo>
                    <a:pt x="506" y="240"/>
                  </a:lnTo>
                  <a:lnTo>
                    <a:pt x="503" y="200"/>
                  </a:lnTo>
                  <a:lnTo>
                    <a:pt x="548" y="166"/>
                  </a:lnTo>
                  <a:lnTo>
                    <a:pt x="628" y="156"/>
                  </a:lnTo>
                  <a:lnTo>
                    <a:pt x="585" y="188"/>
                  </a:lnTo>
                  <a:lnTo>
                    <a:pt x="581" y="252"/>
                  </a:lnTo>
                  <a:lnTo>
                    <a:pt x="628" y="290"/>
                  </a:lnTo>
                  <a:lnTo>
                    <a:pt x="682" y="307"/>
                  </a:lnTo>
                  <a:lnTo>
                    <a:pt x="736" y="279"/>
                  </a:lnTo>
                  <a:lnTo>
                    <a:pt x="799" y="245"/>
                  </a:lnTo>
                  <a:lnTo>
                    <a:pt x="871" y="254"/>
                  </a:lnTo>
                  <a:lnTo>
                    <a:pt x="806" y="318"/>
                  </a:lnTo>
                  <a:lnTo>
                    <a:pt x="881" y="327"/>
                  </a:lnTo>
                  <a:lnTo>
                    <a:pt x="1006" y="363"/>
                  </a:lnTo>
                  <a:lnTo>
                    <a:pt x="1061" y="356"/>
                  </a:lnTo>
                  <a:lnTo>
                    <a:pt x="1081" y="322"/>
                  </a:lnTo>
                  <a:lnTo>
                    <a:pt x="927" y="270"/>
                  </a:lnTo>
                  <a:lnTo>
                    <a:pt x="984" y="261"/>
                  </a:lnTo>
                  <a:lnTo>
                    <a:pt x="1118" y="295"/>
                  </a:lnTo>
                  <a:lnTo>
                    <a:pt x="1094" y="252"/>
                  </a:lnTo>
                  <a:lnTo>
                    <a:pt x="879" y="184"/>
                  </a:lnTo>
                  <a:lnTo>
                    <a:pt x="954" y="181"/>
                  </a:lnTo>
                  <a:lnTo>
                    <a:pt x="1123" y="236"/>
                  </a:lnTo>
                  <a:lnTo>
                    <a:pt x="1135" y="279"/>
                  </a:lnTo>
                  <a:lnTo>
                    <a:pt x="1155" y="307"/>
                  </a:lnTo>
                  <a:lnTo>
                    <a:pt x="1139" y="359"/>
                  </a:lnTo>
                  <a:lnTo>
                    <a:pt x="1100" y="356"/>
                  </a:lnTo>
                  <a:lnTo>
                    <a:pt x="1081" y="393"/>
                  </a:lnTo>
                  <a:lnTo>
                    <a:pt x="994" y="393"/>
                  </a:lnTo>
                  <a:lnTo>
                    <a:pt x="936" y="415"/>
                  </a:lnTo>
                  <a:lnTo>
                    <a:pt x="830" y="406"/>
                  </a:lnTo>
                  <a:lnTo>
                    <a:pt x="658" y="381"/>
                  </a:lnTo>
                  <a:lnTo>
                    <a:pt x="597" y="327"/>
                  </a:lnTo>
                  <a:lnTo>
                    <a:pt x="545" y="286"/>
                  </a:lnTo>
                  <a:lnTo>
                    <a:pt x="457" y="313"/>
                  </a:lnTo>
                  <a:lnTo>
                    <a:pt x="339" y="329"/>
                  </a:lnTo>
                  <a:lnTo>
                    <a:pt x="151" y="313"/>
                  </a:lnTo>
                  <a:lnTo>
                    <a:pt x="45" y="279"/>
                  </a:lnTo>
                  <a:lnTo>
                    <a:pt x="0" y="175"/>
                  </a:lnTo>
                  <a:lnTo>
                    <a:pt x="128" y="43"/>
                  </a:lnTo>
                  <a:lnTo>
                    <a:pt x="296" y="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35" name="Freeform 27"/>
            <p:cNvSpPr>
              <a:spLocks/>
            </p:cNvSpPr>
            <p:nvPr/>
          </p:nvSpPr>
          <p:spPr bwMode="auto">
            <a:xfrm flipH="1">
              <a:off x="3436" y="3301"/>
              <a:ext cx="186" cy="66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363" y="108"/>
                </a:cxn>
                <a:cxn ang="0">
                  <a:pos x="460" y="79"/>
                </a:cxn>
                <a:cxn ang="0">
                  <a:pos x="502" y="115"/>
                </a:cxn>
                <a:cxn ang="0">
                  <a:pos x="409" y="127"/>
                </a:cxn>
                <a:cxn ang="0">
                  <a:pos x="335" y="165"/>
                </a:cxn>
                <a:cxn ang="0">
                  <a:pos x="319" y="125"/>
                </a:cxn>
                <a:cxn ang="0">
                  <a:pos x="163" y="68"/>
                </a:cxn>
                <a:cxn ang="0">
                  <a:pos x="0" y="67"/>
                </a:cxn>
                <a:cxn ang="0">
                  <a:pos x="81" y="0"/>
                </a:cxn>
                <a:cxn ang="0">
                  <a:pos x="81" y="0"/>
                </a:cxn>
              </a:cxnLst>
              <a:rect l="0" t="0" r="r" b="b"/>
              <a:pathLst>
                <a:path w="502" h="165">
                  <a:moveTo>
                    <a:pt x="81" y="0"/>
                  </a:moveTo>
                  <a:lnTo>
                    <a:pt x="363" y="108"/>
                  </a:lnTo>
                  <a:lnTo>
                    <a:pt x="460" y="79"/>
                  </a:lnTo>
                  <a:lnTo>
                    <a:pt x="502" y="115"/>
                  </a:lnTo>
                  <a:lnTo>
                    <a:pt x="409" y="127"/>
                  </a:lnTo>
                  <a:lnTo>
                    <a:pt x="335" y="165"/>
                  </a:lnTo>
                  <a:lnTo>
                    <a:pt x="319" y="125"/>
                  </a:lnTo>
                  <a:lnTo>
                    <a:pt x="163" y="68"/>
                  </a:lnTo>
                  <a:lnTo>
                    <a:pt x="0" y="67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36" name="Freeform 28"/>
            <p:cNvSpPr>
              <a:spLocks/>
            </p:cNvSpPr>
            <p:nvPr/>
          </p:nvSpPr>
          <p:spPr bwMode="auto">
            <a:xfrm flipH="1">
              <a:off x="3329" y="3347"/>
              <a:ext cx="56" cy="47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51" y="64"/>
                </a:cxn>
                <a:cxn ang="0">
                  <a:pos x="127" y="0"/>
                </a:cxn>
                <a:cxn ang="0">
                  <a:pos x="151" y="26"/>
                </a:cxn>
                <a:cxn ang="0">
                  <a:pos x="87" y="116"/>
                </a:cxn>
                <a:cxn ang="0">
                  <a:pos x="6" y="94"/>
                </a:cxn>
                <a:cxn ang="0">
                  <a:pos x="0" y="69"/>
                </a:cxn>
                <a:cxn ang="0">
                  <a:pos x="0" y="69"/>
                </a:cxn>
              </a:cxnLst>
              <a:rect l="0" t="0" r="r" b="b"/>
              <a:pathLst>
                <a:path w="151" h="116">
                  <a:moveTo>
                    <a:pt x="0" y="69"/>
                  </a:moveTo>
                  <a:lnTo>
                    <a:pt x="51" y="64"/>
                  </a:lnTo>
                  <a:lnTo>
                    <a:pt x="127" y="0"/>
                  </a:lnTo>
                  <a:lnTo>
                    <a:pt x="151" y="26"/>
                  </a:lnTo>
                  <a:lnTo>
                    <a:pt x="87" y="116"/>
                  </a:lnTo>
                  <a:lnTo>
                    <a:pt x="6" y="94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37" name="Freeform 29"/>
            <p:cNvSpPr>
              <a:spLocks/>
            </p:cNvSpPr>
            <p:nvPr/>
          </p:nvSpPr>
          <p:spPr bwMode="auto">
            <a:xfrm flipH="1">
              <a:off x="3567" y="3603"/>
              <a:ext cx="518" cy="372"/>
            </a:xfrm>
            <a:custGeom>
              <a:avLst/>
              <a:gdLst/>
              <a:ahLst/>
              <a:cxnLst>
                <a:cxn ang="0">
                  <a:pos x="70" y="364"/>
                </a:cxn>
                <a:cxn ang="0">
                  <a:pos x="99" y="332"/>
                </a:cxn>
                <a:cxn ang="0">
                  <a:pos x="170" y="252"/>
                </a:cxn>
                <a:cxn ang="0">
                  <a:pos x="260" y="156"/>
                </a:cxn>
                <a:cxn ang="0">
                  <a:pos x="341" y="70"/>
                </a:cxn>
                <a:cxn ang="0">
                  <a:pos x="430" y="0"/>
                </a:cxn>
                <a:cxn ang="0">
                  <a:pos x="473" y="13"/>
                </a:cxn>
                <a:cxn ang="0">
                  <a:pos x="626" y="32"/>
                </a:cxn>
                <a:cxn ang="0">
                  <a:pos x="729" y="4"/>
                </a:cxn>
                <a:cxn ang="0">
                  <a:pos x="850" y="0"/>
                </a:cxn>
                <a:cxn ang="0">
                  <a:pos x="982" y="72"/>
                </a:cxn>
                <a:cxn ang="0">
                  <a:pos x="1056" y="190"/>
                </a:cxn>
                <a:cxn ang="0">
                  <a:pos x="1027" y="306"/>
                </a:cxn>
                <a:cxn ang="0">
                  <a:pos x="989" y="359"/>
                </a:cxn>
                <a:cxn ang="0">
                  <a:pos x="1167" y="339"/>
                </a:cxn>
                <a:cxn ang="0">
                  <a:pos x="1213" y="382"/>
                </a:cxn>
                <a:cxn ang="0">
                  <a:pos x="1309" y="522"/>
                </a:cxn>
                <a:cxn ang="0">
                  <a:pos x="1387" y="739"/>
                </a:cxn>
                <a:cxn ang="0">
                  <a:pos x="1401" y="838"/>
                </a:cxn>
                <a:cxn ang="0">
                  <a:pos x="1389" y="905"/>
                </a:cxn>
                <a:cxn ang="0">
                  <a:pos x="1293" y="918"/>
                </a:cxn>
                <a:cxn ang="0">
                  <a:pos x="1225" y="886"/>
                </a:cxn>
                <a:cxn ang="0">
                  <a:pos x="1062" y="502"/>
                </a:cxn>
                <a:cxn ang="0">
                  <a:pos x="846" y="277"/>
                </a:cxn>
                <a:cxn ang="0">
                  <a:pos x="635" y="138"/>
                </a:cxn>
                <a:cxn ang="0">
                  <a:pos x="436" y="132"/>
                </a:cxn>
                <a:cxn ang="0">
                  <a:pos x="256" y="202"/>
                </a:cxn>
                <a:cxn ang="0">
                  <a:pos x="0" y="500"/>
                </a:cxn>
                <a:cxn ang="0">
                  <a:pos x="70" y="364"/>
                </a:cxn>
                <a:cxn ang="0">
                  <a:pos x="70" y="364"/>
                </a:cxn>
              </a:cxnLst>
              <a:rect l="0" t="0" r="r" b="b"/>
              <a:pathLst>
                <a:path w="1401" h="918">
                  <a:moveTo>
                    <a:pt x="70" y="364"/>
                  </a:moveTo>
                  <a:lnTo>
                    <a:pt x="99" y="332"/>
                  </a:lnTo>
                  <a:lnTo>
                    <a:pt x="170" y="252"/>
                  </a:lnTo>
                  <a:lnTo>
                    <a:pt x="260" y="156"/>
                  </a:lnTo>
                  <a:lnTo>
                    <a:pt x="341" y="70"/>
                  </a:lnTo>
                  <a:lnTo>
                    <a:pt x="430" y="0"/>
                  </a:lnTo>
                  <a:lnTo>
                    <a:pt x="473" y="13"/>
                  </a:lnTo>
                  <a:lnTo>
                    <a:pt x="626" y="32"/>
                  </a:lnTo>
                  <a:lnTo>
                    <a:pt x="729" y="4"/>
                  </a:lnTo>
                  <a:lnTo>
                    <a:pt x="850" y="0"/>
                  </a:lnTo>
                  <a:lnTo>
                    <a:pt x="982" y="72"/>
                  </a:lnTo>
                  <a:lnTo>
                    <a:pt x="1056" y="190"/>
                  </a:lnTo>
                  <a:lnTo>
                    <a:pt x="1027" y="306"/>
                  </a:lnTo>
                  <a:lnTo>
                    <a:pt x="989" y="359"/>
                  </a:lnTo>
                  <a:lnTo>
                    <a:pt x="1167" y="339"/>
                  </a:lnTo>
                  <a:lnTo>
                    <a:pt x="1213" y="382"/>
                  </a:lnTo>
                  <a:lnTo>
                    <a:pt x="1309" y="522"/>
                  </a:lnTo>
                  <a:lnTo>
                    <a:pt x="1387" y="739"/>
                  </a:lnTo>
                  <a:lnTo>
                    <a:pt x="1401" y="838"/>
                  </a:lnTo>
                  <a:lnTo>
                    <a:pt x="1389" y="905"/>
                  </a:lnTo>
                  <a:lnTo>
                    <a:pt x="1293" y="918"/>
                  </a:lnTo>
                  <a:lnTo>
                    <a:pt x="1225" y="886"/>
                  </a:lnTo>
                  <a:lnTo>
                    <a:pt x="1062" y="502"/>
                  </a:lnTo>
                  <a:lnTo>
                    <a:pt x="846" y="277"/>
                  </a:lnTo>
                  <a:lnTo>
                    <a:pt x="635" y="138"/>
                  </a:lnTo>
                  <a:lnTo>
                    <a:pt x="436" y="132"/>
                  </a:lnTo>
                  <a:lnTo>
                    <a:pt x="256" y="202"/>
                  </a:lnTo>
                  <a:lnTo>
                    <a:pt x="0" y="500"/>
                  </a:lnTo>
                  <a:lnTo>
                    <a:pt x="70" y="364"/>
                  </a:lnTo>
                  <a:lnTo>
                    <a:pt x="70" y="364"/>
                  </a:lnTo>
                  <a:close/>
                </a:path>
              </a:pathLst>
            </a:custGeom>
            <a:solidFill>
              <a:srgbClr val="665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38" name="Freeform 30"/>
            <p:cNvSpPr>
              <a:spLocks/>
            </p:cNvSpPr>
            <p:nvPr/>
          </p:nvSpPr>
          <p:spPr bwMode="auto">
            <a:xfrm flipH="1">
              <a:off x="3984" y="2935"/>
              <a:ext cx="319" cy="562"/>
            </a:xfrm>
            <a:custGeom>
              <a:avLst/>
              <a:gdLst/>
              <a:ahLst/>
              <a:cxnLst>
                <a:cxn ang="0">
                  <a:pos x="97" y="323"/>
                </a:cxn>
                <a:cxn ang="0">
                  <a:pos x="165" y="369"/>
                </a:cxn>
                <a:cxn ang="0">
                  <a:pos x="326" y="439"/>
                </a:cxn>
                <a:cxn ang="0">
                  <a:pos x="512" y="455"/>
                </a:cxn>
                <a:cxn ang="0">
                  <a:pos x="667" y="408"/>
                </a:cxn>
                <a:cxn ang="0">
                  <a:pos x="754" y="317"/>
                </a:cxn>
                <a:cxn ang="0">
                  <a:pos x="794" y="192"/>
                </a:cxn>
                <a:cxn ang="0">
                  <a:pos x="828" y="0"/>
                </a:cxn>
                <a:cxn ang="0">
                  <a:pos x="860" y="262"/>
                </a:cxn>
                <a:cxn ang="0">
                  <a:pos x="839" y="548"/>
                </a:cxn>
                <a:cxn ang="0">
                  <a:pos x="794" y="831"/>
                </a:cxn>
                <a:cxn ang="0">
                  <a:pos x="751" y="1026"/>
                </a:cxn>
                <a:cxn ang="0">
                  <a:pos x="731" y="1094"/>
                </a:cxn>
                <a:cxn ang="0">
                  <a:pos x="481" y="1240"/>
                </a:cxn>
                <a:cxn ang="0">
                  <a:pos x="481" y="1379"/>
                </a:cxn>
                <a:cxn ang="0">
                  <a:pos x="430" y="1372"/>
                </a:cxn>
                <a:cxn ang="0">
                  <a:pos x="417" y="1203"/>
                </a:cxn>
                <a:cxn ang="0">
                  <a:pos x="500" y="1140"/>
                </a:cxn>
                <a:cxn ang="0">
                  <a:pos x="461" y="887"/>
                </a:cxn>
                <a:cxn ang="0">
                  <a:pos x="468" y="571"/>
                </a:cxn>
                <a:cxn ang="0">
                  <a:pos x="353" y="532"/>
                </a:cxn>
                <a:cxn ang="0">
                  <a:pos x="320" y="608"/>
                </a:cxn>
                <a:cxn ang="0">
                  <a:pos x="0" y="601"/>
                </a:cxn>
                <a:cxn ang="0">
                  <a:pos x="129" y="501"/>
                </a:cxn>
                <a:cxn ang="0">
                  <a:pos x="121" y="387"/>
                </a:cxn>
                <a:cxn ang="0">
                  <a:pos x="97" y="323"/>
                </a:cxn>
                <a:cxn ang="0">
                  <a:pos x="97" y="323"/>
                </a:cxn>
              </a:cxnLst>
              <a:rect l="0" t="0" r="r" b="b"/>
              <a:pathLst>
                <a:path w="860" h="1379">
                  <a:moveTo>
                    <a:pt x="97" y="323"/>
                  </a:moveTo>
                  <a:lnTo>
                    <a:pt x="165" y="369"/>
                  </a:lnTo>
                  <a:lnTo>
                    <a:pt x="326" y="439"/>
                  </a:lnTo>
                  <a:lnTo>
                    <a:pt x="512" y="455"/>
                  </a:lnTo>
                  <a:lnTo>
                    <a:pt x="667" y="408"/>
                  </a:lnTo>
                  <a:lnTo>
                    <a:pt x="754" y="317"/>
                  </a:lnTo>
                  <a:lnTo>
                    <a:pt x="794" y="192"/>
                  </a:lnTo>
                  <a:lnTo>
                    <a:pt x="828" y="0"/>
                  </a:lnTo>
                  <a:lnTo>
                    <a:pt x="860" y="262"/>
                  </a:lnTo>
                  <a:lnTo>
                    <a:pt x="839" y="548"/>
                  </a:lnTo>
                  <a:lnTo>
                    <a:pt x="794" y="831"/>
                  </a:lnTo>
                  <a:lnTo>
                    <a:pt x="751" y="1026"/>
                  </a:lnTo>
                  <a:lnTo>
                    <a:pt x="731" y="1094"/>
                  </a:lnTo>
                  <a:lnTo>
                    <a:pt x="481" y="1240"/>
                  </a:lnTo>
                  <a:lnTo>
                    <a:pt x="481" y="1379"/>
                  </a:lnTo>
                  <a:lnTo>
                    <a:pt x="430" y="1372"/>
                  </a:lnTo>
                  <a:lnTo>
                    <a:pt x="417" y="1203"/>
                  </a:lnTo>
                  <a:lnTo>
                    <a:pt x="500" y="1140"/>
                  </a:lnTo>
                  <a:lnTo>
                    <a:pt x="461" y="887"/>
                  </a:lnTo>
                  <a:lnTo>
                    <a:pt x="468" y="571"/>
                  </a:lnTo>
                  <a:lnTo>
                    <a:pt x="353" y="532"/>
                  </a:lnTo>
                  <a:lnTo>
                    <a:pt x="320" y="608"/>
                  </a:lnTo>
                  <a:lnTo>
                    <a:pt x="0" y="601"/>
                  </a:lnTo>
                  <a:lnTo>
                    <a:pt x="129" y="501"/>
                  </a:lnTo>
                  <a:lnTo>
                    <a:pt x="121" y="387"/>
                  </a:lnTo>
                  <a:lnTo>
                    <a:pt x="97" y="323"/>
                  </a:lnTo>
                  <a:lnTo>
                    <a:pt x="97" y="3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39" name="Freeform 31"/>
            <p:cNvSpPr>
              <a:spLocks/>
            </p:cNvSpPr>
            <p:nvPr/>
          </p:nvSpPr>
          <p:spPr bwMode="auto">
            <a:xfrm flipH="1">
              <a:off x="3934" y="2854"/>
              <a:ext cx="397" cy="326"/>
            </a:xfrm>
            <a:custGeom>
              <a:avLst/>
              <a:gdLst/>
              <a:ahLst/>
              <a:cxnLst>
                <a:cxn ang="0">
                  <a:pos x="1070" y="0"/>
                </a:cxn>
                <a:cxn ang="0">
                  <a:pos x="839" y="23"/>
                </a:cxn>
                <a:cxn ang="0">
                  <a:pos x="519" y="132"/>
                </a:cxn>
                <a:cxn ang="0">
                  <a:pos x="400" y="182"/>
                </a:cxn>
                <a:cxn ang="0">
                  <a:pos x="272" y="241"/>
                </a:cxn>
                <a:cxn ang="0">
                  <a:pos x="70" y="362"/>
                </a:cxn>
                <a:cxn ang="0">
                  <a:pos x="15" y="455"/>
                </a:cxn>
                <a:cxn ang="0">
                  <a:pos x="26" y="492"/>
                </a:cxn>
                <a:cxn ang="0">
                  <a:pos x="0" y="801"/>
                </a:cxn>
                <a:cxn ang="0">
                  <a:pos x="77" y="801"/>
                </a:cxn>
                <a:cxn ang="0">
                  <a:pos x="70" y="655"/>
                </a:cxn>
                <a:cxn ang="0">
                  <a:pos x="89" y="455"/>
                </a:cxn>
                <a:cxn ang="0">
                  <a:pos x="155" y="380"/>
                </a:cxn>
                <a:cxn ang="0">
                  <a:pos x="263" y="316"/>
                </a:cxn>
                <a:cxn ang="0">
                  <a:pos x="411" y="246"/>
                </a:cxn>
                <a:cxn ang="0">
                  <a:pos x="564" y="176"/>
                </a:cxn>
                <a:cxn ang="0">
                  <a:pos x="698" y="123"/>
                </a:cxn>
                <a:cxn ang="0">
                  <a:pos x="833" y="84"/>
                </a:cxn>
                <a:cxn ang="0">
                  <a:pos x="1058" y="53"/>
                </a:cxn>
                <a:cxn ang="0">
                  <a:pos x="1070" y="0"/>
                </a:cxn>
                <a:cxn ang="0">
                  <a:pos x="1070" y="0"/>
                </a:cxn>
              </a:cxnLst>
              <a:rect l="0" t="0" r="r" b="b"/>
              <a:pathLst>
                <a:path w="1070" h="801">
                  <a:moveTo>
                    <a:pt x="1070" y="0"/>
                  </a:moveTo>
                  <a:lnTo>
                    <a:pt x="839" y="23"/>
                  </a:lnTo>
                  <a:lnTo>
                    <a:pt x="519" y="132"/>
                  </a:lnTo>
                  <a:lnTo>
                    <a:pt x="400" y="182"/>
                  </a:lnTo>
                  <a:lnTo>
                    <a:pt x="272" y="241"/>
                  </a:lnTo>
                  <a:lnTo>
                    <a:pt x="70" y="362"/>
                  </a:lnTo>
                  <a:lnTo>
                    <a:pt x="15" y="455"/>
                  </a:lnTo>
                  <a:lnTo>
                    <a:pt x="26" y="492"/>
                  </a:lnTo>
                  <a:lnTo>
                    <a:pt x="0" y="801"/>
                  </a:lnTo>
                  <a:lnTo>
                    <a:pt x="77" y="801"/>
                  </a:lnTo>
                  <a:lnTo>
                    <a:pt x="70" y="655"/>
                  </a:lnTo>
                  <a:lnTo>
                    <a:pt x="89" y="455"/>
                  </a:lnTo>
                  <a:lnTo>
                    <a:pt x="155" y="380"/>
                  </a:lnTo>
                  <a:lnTo>
                    <a:pt x="263" y="316"/>
                  </a:lnTo>
                  <a:lnTo>
                    <a:pt x="411" y="246"/>
                  </a:lnTo>
                  <a:lnTo>
                    <a:pt x="564" y="176"/>
                  </a:lnTo>
                  <a:lnTo>
                    <a:pt x="698" y="123"/>
                  </a:lnTo>
                  <a:lnTo>
                    <a:pt x="833" y="84"/>
                  </a:lnTo>
                  <a:lnTo>
                    <a:pt x="1058" y="53"/>
                  </a:lnTo>
                  <a:lnTo>
                    <a:pt x="1070" y="0"/>
                  </a:lnTo>
                  <a:lnTo>
                    <a:pt x="10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40" name="Freeform 32"/>
            <p:cNvSpPr>
              <a:spLocks/>
            </p:cNvSpPr>
            <p:nvPr/>
          </p:nvSpPr>
          <p:spPr bwMode="auto">
            <a:xfrm flipH="1">
              <a:off x="4160" y="3164"/>
              <a:ext cx="192" cy="443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436" y="0"/>
                </a:cxn>
                <a:cxn ang="0">
                  <a:pos x="519" y="46"/>
                </a:cxn>
                <a:cxn ang="0">
                  <a:pos x="460" y="385"/>
                </a:cxn>
                <a:cxn ang="0">
                  <a:pos x="384" y="416"/>
                </a:cxn>
                <a:cxn ang="0">
                  <a:pos x="358" y="687"/>
                </a:cxn>
                <a:cxn ang="0">
                  <a:pos x="320" y="655"/>
                </a:cxn>
                <a:cxn ang="0">
                  <a:pos x="320" y="385"/>
                </a:cxn>
                <a:cxn ang="0">
                  <a:pos x="436" y="332"/>
                </a:cxn>
                <a:cxn ang="0">
                  <a:pos x="474" y="93"/>
                </a:cxn>
                <a:cxn ang="0">
                  <a:pos x="57" y="93"/>
                </a:cxn>
                <a:cxn ang="0">
                  <a:pos x="115" y="325"/>
                </a:cxn>
                <a:cxn ang="0">
                  <a:pos x="210" y="393"/>
                </a:cxn>
                <a:cxn ang="0">
                  <a:pos x="172" y="455"/>
                </a:cxn>
                <a:cxn ang="0">
                  <a:pos x="204" y="678"/>
                </a:cxn>
                <a:cxn ang="0">
                  <a:pos x="134" y="787"/>
                </a:cxn>
                <a:cxn ang="0">
                  <a:pos x="119" y="857"/>
                </a:cxn>
                <a:cxn ang="0">
                  <a:pos x="170" y="873"/>
                </a:cxn>
                <a:cxn ang="0">
                  <a:pos x="177" y="1005"/>
                </a:cxn>
                <a:cxn ang="0">
                  <a:pos x="223" y="1032"/>
                </a:cxn>
                <a:cxn ang="0">
                  <a:pos x="291" y="921"/>
                </a:cxn>
                <a:cxn ang="0">
                  <a:pos x="320" y="1041"/>
                </a:cxn>
                <a:cxn ang="0">
                  <a:pos x="269" y="1041"/>
                </a:cxn>
                <a:cxn ang="0">
                  <a:pos x="231" y="1087"/>
                </a:cxn>
                <a:cxn ang="0">
                  <a:pos x="134" y="1041"/>
                </a:cxn>
                <a:cxn ang="0">
                  <a:pos x="83" y="1003"/>
                </a:cxn>
                <a:cxn ang="0">
                  <a:pos x="76" y="771"/>
                </a:cxn>
                <a:cxn ang="0">
                  <a:pos x="153" y="664"/>
                </a:cxn>
                <a:cxn ang="0">
                  <a:pos x="140" y="409"/>
                </a:cxn>
                <a:cxn ang="0">
                  <a:pos x="83" y="402"/>
                </a:cxn>
                <a:cxn ang="0">
                  <a:pos x="0" y="39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519" h="1087">
                  <a:moveTo>
                    <a:pt x="89" y="0"/>
                  </a:moveTo>
                  <a:lnTo>
                    <a:pt x="436" y="0"/>
                  </a:lnTo>
                  <a:lnTo>
                    <a:pt x="519" y="46"/>
                  </a:lnTo>
                  <a:lnTo>
                    <a:pt x="460" y="385"/>
                  </a:lnTo>
                  <a:lnTo>
                    <a:pt x="384" y="416"/>
                  </a:lnTo>
                  <a:lnTo>
                    <a:pt x="358" y="687"/>
                  </a:lnTo>
                  <a:lnTo>
                    <a:pt x="320" y="655"/>
                  </a:lnTo>
                  <a:lnTo>
                    <a:pt x="320" y="385"/>
                  </a:lnTo>
                  <a:lnTo>
                    <a:pt x="436" y="332"/>
                  </a:lnTo>
                  <a:lnTo>
                    <a:pt x="474" y="93"/>
                  </a:lnTo>
                  <a:lnTo>
                    <a:pt x="57" y="93"/>
                  </a:lnTo>
                  <a:lnTo>
                    <a:pt x="115" y="325"/>
                  </a:lnTo>
                  <a:lnTo>
                    <a:pt x="210" y="393"/>
                  </a:lnTo>
                  <a:lnTo>
                    <a:pt x="172" y="455"/>
                  </a:lnTo>
                  <a:lnTo>
                    <a:pt x="204" y="678"/>
                  </a:lnTo>
                  <a:lnTo>
                    <a:pt x="134" y="787"/>
                  </a:lnTo>
                  <a:lnTo>
                    <a:pt x="119" y="857"/>
                  </a:lnTo>
                  <a:lnTo>
                    <a:pt x="170" y="873"/>
                  </a:lnTo>
                  <a:lnTo>
                    <a:pt x="177" y="1005"/>
                  </a:lnTo>
                  <a:lnTo>
                    <a:pt x="223" y="1032"/>
                  </a:lnTo>
                  <a:lnTo>
                    <a:pt x="291" y="921"/>
                  </a:lnTo>
                  <a:lnTo>
                    <a:pt x="320" y="1041"/>
                  </a:lnTo>
                  <a:lnTo>
                    <a:pt x="269" y="1041"/>
                  </a:lnTo>
                  <a:lnTo>
                    <a:pt x="231" y="1087"/>
                  </a:lnTo>
                  <a:lnTo>
                    <a:pt x="134" y="1041"/>
                  </a:lnTo>
                  <a:lnTo>
                    <a:pt x="83" y="1003"/>
                  </a:lnTo>
                  <a:lnTo>
                    <a:pt x="76" y="771"/>
                  </a:lnTo>
                  <a:lnTo>
                    <a:pt x="153" y="664"/>
                  </a:lnTo>
                  <a:lnTo>
                    <a:pt x="140" y="409"/>
                  </a:lnTo>
                  <a:lnTo>
                    <a:pt x="83" y="402"/>
                  </a:lnTo>
                  <a:lnTo>
                    <a:pt x="0" y="39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41" name="Freeform 33"/>
            <p:cNvSpPr>
              <a:spLocks/>
            </p:cNvSpPr>
            <p:nvPr/>
          </p:nvSpPr>
          <p:spPr bwMode="auto">
            <a:xfrm flipH="1">
              <a:off x="4176" y="3406"/>
              <a:ext cx="74" cy="21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74" y="93"/>
                </a:cxn>
                <a:cxn ang="0">
                  <a:pos x="199" y="207"/>
                </a:cxn>
                <a:cxn ang="0">
                  <a:pos x="153" y="200"/>
                </a:cxn>
                <a:cxn ang="0">
                  <a:pos x="121" y="316"/>
                </a:cxn>
                <a:cxn ang="0">
                  <a:pos x="174" y="454"/>
                </a:cxn>
                <a:cxn ang="0">
                  <a:pos x="121" y="516"/>
                </a:cxn>
                <a:cxn ang="0">
                  <a:pos x="26" y="500"/>
                </a:cxn>
                <a:cxn ang="0">
                  <a:pos x="0" y="409"/>
                </a:cxn>
                <a:cxn ang="0">
                  <a:pos x="19" y="270"/>
                </a:cxn>
                <a:cxn ang="0">
                  <a:pos x="45" y="447"/>
                </a:cxn>
                <a:cxn ang="0">
                  <a:pos x="121" y="454"/>
                </a:cxn>
                <a:cxn ang="0">
                  <a:pos x="77" y="331"/>
                </a:cxn>
                <a:cxn ang="0">
                  <a:pos x="90" y="177"/>
                </a:cxn>
                <a:cxn ang="0">
                  <a:pos x="128" y="131"/>
                </a:cxn>
                <a:cxn ang="0">
                  <a:pos x="45" y="6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99" h="516">
                  <a:moveTo>
                    <a:pt x="7" y="0"/>
                  </a:moveTo>
                  <a:lnTo>
                    <a:pt x="174" y="93"/>
                  </a:lnTo>
                  <a:lnTo>
                    <a:pt x="199" y="207"/>
                  </a:lnTo>
                  <a:lnTo>
                    <a:pt x="153" y="200"/>
                  </a:lnTo>
                  <a:lnTo>
                    <a:pt x="121" y="316"/>
                  </a:lnTo>
                  <a:lnTo>
                    <a:pt x="174" y="454"/>
                  </a:lnTo>
                  <a:lnTo>
                    <a:pt x="121" y="516"/>
                  </a:lnTo>
                  <a:lnTo>
                    <a:pt x="26" y="500"/>
                  </a:lnTo>
                  <a:lnTo>
                    <a:pt x="0" y="409"/>
                  </a:lnTo>
                  <a:lnTo>
                    <a:pt x="19" y="270"/>
                  </a:lnTo>
                  <a:lnTo>
                    <a:pt x="45" y="447"/>
                  </a:lnTo>
                  <a:lnTo>
                    <a:pt x="121" y="454"/>
                  </a:lnTo>
                  <a:lnTo>
                    <a:pt x="77" y="331"/>
                  </a:lnTo>
                  <a:lnTo>
                    <a:pt x="90" y="177"/>
                  </a:lnTo>
                  <a:lnTo>
                    <a:pt x="128" y="131"/>
                  </a:lnTo>
                  <a:lnTo>
                    <a:pt x="45" y="6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42" name="Freeform 34"/>
            <p:cNvSpPr>
              <a:spLocks/>
            </p:cNvSpPr>
            <p:nvPr/>
          </p:nvSpPr>
          <p:spPr bwMode="auto">
            <a:xfrm flipH="1">
              <a:off x="4198" y="3202"/>
              <a:ext cx="133" cy="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2" y="62"/>
                </a:cxn>
                <a:cxn ang="0">
                  <a:pos x="231" y="76"/>
                </a:cxn>
                <a:cxn ang="0">
                  <a:pos x="282" y="209"/>
                </a:cxn>
                <a:cxn ang="0">
                  <a:pos x="358" y="276"/>
                </a:cxn>
                <a:cxn ang="0">
                  <a:pos x="295" y="300"/>
                </a:cxn>
                <a:cxn ang="0">
                  <a:pos x="276" y="369"/>
                </a:cxn>
                <a:cxn ang="0">
                  <a:pos x="199" y="378"/>
                </a:cxn>
                <a:cxn ang="0">
                  <a:pos x="128" y="492"/>
                </a:cxn>
                <a:cxn ang="0">
                  <a:pos x="83" y="316"/>
                </a:cxn>
                <a:cxn ang="0">
                  <a:pos x="58" y="23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8" h="492">
                  <a:moveTo>
                    <a:pt x="0" y="0"/>
                  </a:moveTo>
                  <a:lnTo>
                    <a:pt x="102" y="62"/>
                  </a:lnTo>
                  <a:lnTo>
                    <a:pt x="231" y="76"/>
                  </a:lnTo>
                  <a:lnTo>
                    <a:pt x="282" y="209"/>
                  </a:lnTo>
                  <a:lnTo>
                    <a:pt x="358" y="276"/>
                  </a:lnTo>
                  <a:lnTo>
                    <a:pt x="295" y="300"/>
                  </a:lnTo>
                  <a:lnTo>
                    <a:pt x="276" y="369"/>
                  </a:lnTo>
                  <a:lnTo>
                    <a:pt x="199" y="378"/>
                  </a:lnTo>
                  <a:lnTo>
                    <a:pt x="128" y="492"/>
                  </a:lnTo>
                  <a:lnTo>
                    <a:pt x="83" y="316"/>
                  </a:lnTo>
                  <a:lnTo>
                    <a:pt x="58" y="2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43" name="Freeform 35"/>
            <p:cNvSpPr>
              <a:spLocks/>
            </p:cNvSpPr>
            <p:nvPr/>
          </p:nvSpPr>
          <p:spPr bwMode="auto">
            <a:xfrm flipH="1">
              <a:off x="3777" y="2913"/>
              <a:ext cx="192" cy="3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143"/>
                </a:cxn>
                <a:cxn ang="0">
                  <a:pos x="69" y="446"/>
                </a:cxn>
                <a:cxn ang="0">
                  <a:pos x="56" y="909"/>
                </a:cxn>
                <a:cxn ang="0">
                  <a:pos x="410" y="918"/>
                </a:cxn>
                <a:cxn ang="0">
                  <a:pos x="437" y="832"/>
                </a:cxn>
                <a:cxn ang="0">
                  <a:pos x="486" y="632"/>
                </a:cxn>
                <a:cxn ang="0">
                  <a:pos x="518" y="309"/>
                </a:cxn>
                <a:cxn ang="0">
                  <a:pos x="492" y="30"/>
                </a:cxn>
                <a:cxn ang="0">
                  <a:pos x="480" y="253"/>
                </a:cxn>
                <a:cxn ang="0">
                  <a:pos x="435" y="370"/>
                </a:cxn>
                <a:cxn ang="0">
                  <a:pos x="293" y="177"/>
                </a:cxn>
                <a:cxn ang="0">
                  <a:pos x="172" y="286"/>
                </a:cxn>
                <a:cxn ang="0">
                  <a:pos x="268" y="300"/>
                </a:cxn>
                <a:cxn ang="0">
                  <a:pos x="341" y="348"/>
                </a:cxn>
                <a:cxn ang="0">
                  <a:pos x="378" y="377"/>
                </a:cxn>
                <a:cxn ang="0">
                  <a:pos x="397" y="609"/>
                </a:cxn>
                <a:cxn ang="0">
                  <a:pos x="368" y="791"/>
                </a:cxn>
                <a:cxn ang="0">
                  <a:pos x="344" y="878"/>
                </a:cxn>
                <a:cxn ang="0">
                  <a:pos x="109" y="848"/>
                </a:cxn>
                <a:cxn ang="0">
                  <a:pos x="121" y="493"/>
                </a:cxn>
                <a:cxn ang="0">
                  <a:pos x="83" y="241"/>
                </a:cxn>
                <a:cxn ang="0">
                  <a:pos x="56" y="12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18" h="918">
                  <a:moveTo>
                    <a:pt x="0" y="0"/>
                  </a:moveTo>
                  <a:lnTo>
                    <a:pt x="31" y="143"/>
                  </a:lnTo>
                  <a:lnTo>
                    <a:pt x="69" y="446"/>
                  </a:lnTo>
                  <a:lnTo>
                    <a:pt x="56" y="909"/>
                  </a:lnTo>
                  <a:lnTo>
                    <a:pt x="410" y="918"/>
                  </a:lnTo>
                  <a:lnTo>
                    <a:pt x="437" y="832"/>
                  </a:lnTo>
                  <a:lnTo>
                    <a:pt x="486" y="632"/>
                  </a:lnTo>
                  <a:lnTo>
                    <a:pt x="518" y="309"/>
                  </a:lnTo>
                  <a:lnTo>
                    <a:pt x="492" y="30"/>
                  </a:lnTo>
                  <a:lnTo>
                    <a:pt x="480" y="253"/>
                  </a:lnTo>
                  <a:lnTo>
                    <a:pt x="435" y="370"/>
                  </a:lnTo>
                  <a:lnTo>
                    <a:pt x="293" y="177"/>
                  </a:lnTo>
                  <a:lnTo>
                    <a:pt x="172" y="286"/>
                  </a:lnTo>
                  <a:lnTo>
                    <a:pt x="268" y="300"/>
                  </a:lnTo>
                  <a:lnTo>
                    <a:pt x="341" y="348"/>
                  </a:lnTo>
                  <a:lnTo>
                    <a:pt x="378" y="377"/>
                  </a:lnTo>
                  <a:lnTo>
                    <a:pt x="397" y="609"/>
                  </a:lnTo>
                  <a:lnTo>
                    <a:pt x="368" y="791"/>
                  </a:lnTo>
                  <a:lnTo>
                    <a:pt x="344" y="878"/>
                  </a:lnTo>
                  <a:lnTo>
                    <a:pt x="109" y="848"/>
                  </a:lnTo>
                  <a:lnTo>
                    <a:pt x="121" y="493"/>
                  </a:lnTo>
                  <a:lnTo>
                    <a:pt x="83" y="241"/>
                  </a:lnTo>
                  <a:lnTo>
                    <a:pt x="56" y="1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44" name="Freeform 36"/>
            <p:cNvSpPr>
              <a:spLocks/>
            </p:cNvSpPr>
            <p:nvPr/>
          </p:nvSpPr>
          <p:spPr bwMode="auto">
            <a:xfrm flipH="1">
              <a:off x="3616" y="2947"/>
              <a:ext cx="212" cy="519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225" y="111"/>
                </a:cxn>
                <a:cxn ang="0">
                  <a:pos x="257" y="252"/>
                </a:cxn>
                <a:cxn ang="0">
                  <a:pos x="304" y="337"/>
                </a:cxn>
                <a:cxn ang="0">
                  <a:pos x="357" y="427"/>
                </a:cxn>
                <a:cxn ang="0">
                  <a:pos x="389" y="596"/>
                </a:cxn>
                <a:cxn ang="0">
                  <a:pos x="242" y="703"/>
                </a:cxn>
                <a:cxn ang="0">
                  <a:pos x="215" y="812"/>
                </a:cxn>
                <a:cxn ang="0">
                  <a:pos x="357" y="759"/>
                </a:cxn>
                <a:cxn ang="0">
                  <a:pos x="378" y="805"/>
                </a:cxn>
                <a:cxn ang="0">
                  <a:pos x="441" y="882"/>
                </a:cxn>
                <a:cxn ang="0">
                  <a:pos x="575" y="903"/>
                </a:cxn>
                <a:cxn ang="0">
                  <a:pos x="319" y="1128"/>
                </a:cxn>
                <a:cxn ang="0">
                  <a:pos x="203" y="1087"/>
                </a:cxn>
                <a:cxn ang="0">
                  <a:pos x="153" y="1275"/>
                </a:cxn>
                <a:cxn ang="0">
                  <a:pos x="0" y="1235"/>
                </a:cxn>
                <a:cxn ang="0">
                  <a:pos x="75" y="1068"/>
                </a:cxn>
                <a:cxn ang="0">
                  <a:pos x="139" y="878"/>
                </a:cxn>
                <a:cxn ang="0">
                  <a:pos x="198" y="452"/>
                </a:cxn>
                <a:cxn ang="0">
                  <a:pos x="201" y="350"/>
                </a:cxn>
                <a:cxn ang="0">
                  <a:pos x="199" y="221"/>
                </a:cxn>
                <a:cxn ang="0">
                  <a:pos x="167" y="0"/>
                </a:cxn>
                <a:cxn ang="0">
                  <a:pos x="167" y="0"/>
                </a:cxn>
              </a:cxnLst>
              <a:rect l="0" t="0" r="r" b="b"/>
              <a:pathLst>
                <a:path w="575" h="1275">
                  <a:moveTo>
                    <a:pt x="167" y="0"/>
                  </a:moveTo>
                  <a:lnTo>
                    <a:pt x="225" y="111"/>
                  </a:lnTo>
                  <a:lnTo>
                    <a:pt x="257" y="252"/>
                  </a:lnTo>
                  <a:lnTo>
                    <a:pt x="304" y="337"/>
                  </a:lnTo>
                  <a:lnTo>
                    <a:pt x="357" y="427"/>
                  </a:lnTo>
                  <a:lnTo>
                    <a:pt x="389" y="596"/>
                  </a:lnTo>
                  <a:lnTo>
                    <a:pt x="242" y="703"/>
                  </a:lnTo>
                  <a:lnTo>
                    <a:pt x="215" y="812"/>
                  </a:lnTo>
                  <a:lnTo>
                    <a:pt x="357" y="759"/>
                  </a:lnTo>
                  <a:lnTo>
                    <a:pt x="378" y="805"/>
                  </a:lnTo>
                  <a:lnTo>
                    <a:pt x="441" y="882"/>
                  </a:lnTo>
                  <a:lnTo>
                    <a:pt x="575" y="903"/>
                  </a:lnTo>
                  <a:lnTo>
                    <a:pt x="319" y="1128"/>
                  </a:lnTo>
                  <a:lnTo>
                    <a:pt x="203" y="1087"/>
                  </a:lnTo>
                  <a:lnTo>
                    <a:pt x="153" y="1275"/>
                  </a:lnTo>
                  <a:lnTo>
                    <a:pt x="0" y="1235"/>
                  </a:lnTo>
                  <a:lnTo>
                    <a:pt x="75" y="1068"/>
                  </a:lnTo>
                  <a:lnTo>
                    <a:pt x="139" y="878"/>
                  </a:lnTo>
                  <a:lnTo>
                    <a:pt x="198" y="452"/>
                  </a:lnTo>
                  <a:lnTo>
                    <a:pt x="201" y="350"/>
                  </a:lnTo>
                  <a:lnTo>
                    <a:pt x="199" y="221"/>
                  </a:lnTo>
                  <a:lnTo>
                    <a:pt x="167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45" name="Freeform 37"/>
            <p:cNvSpPr>
              <a:spLocks/>
            </p:cNvSpPr>
            <p:nvPr/>
          </p:nvSpPr>
          <p:spPr bwMode="auto">
            <a:xfrm flipH="1">
              <a:off x="3577" y="2880"/>
              <a:ext cx="208" cy="457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226" y="107"/>
                </a:cxn>
                <a:cxn ang="0">
                  <a:pos x="304" y="323"/>
                </a:cxn>
                <a:cxn ang="0">
                  <a:pos x="360" y="571"/>
                </a:cxn>
                <a:cxn ang="0">
                  <a:pos x="387" y="709"/>
                </a:cxn>
                <a:cxn ang="0">
                  <a:pos x="483" y="746"/>
                </a:cxn>
                <a:cxn ang="0">
                  <a:pos x="489" y="855"/>
                </a:cxn>
                <a:cxn ang="0">
                  <a:pos x="530" y="959"/>
                </a:cxn>
                <a:cxn ang="0">
                  <a:pos x="561" y="1016"/>
                </a:cxn>
                <a:cxn ang="0">
                  <a:pos x="548" y="1069"/>
                </a:cxn>
                <a:cxn ang="0">
                  <a:pos x="440" y="1107"/>
                </a:cxn>
                <a:cxn ang="0">
                  <a:pos x="368" y="1125"/>
                </a:cxn>
                <a:cxn ang="0">
                  <a:pos x="489" y="1025"/>
                </a:cxn>
                <a:cxn ang="0">
                  <a:pos x="432" y="886"/>
                </a:cxn>
                <a:cxn ang="0">
                  <a:pos x="413" y="778"/>
                </a:cxn>
                <a:cxn ang="0">
                  <a:pos x="336" y="793"/>
                </a:cxn>
                <a:cxn ang="0">
                  <a:pos x="226" y="823"/>
                </a:cxn>
                <a:cxn ang="0">
                  <a:pos x="86" y="909"/>
                </a:cxn>
                <a:cxn ang="0">
                  <a:pos x="163" y="786"/>
                </a:cxn>
                <a:cxn ang="0">
                  <a:pos x="330" y="709"/>
                </a:cxn>
                <a:cxn ang="0">
                  <a:pos x="271" y="377"/>
                </a:cxn>
                <a:cxn ang="0">
                  <a:pos x="201" y="170"/>
                </a:cxn>
                <a:cxn ang="0">
                  <a:pos x="0" y="50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561" h="1125">
                  <a:moveTo>
                    <a:pt x="46" y="0"/>
                  </a:moveTo>
                  <a:lnTo>
                    <a:pt x="226" y="107"/>
                  </a:lnTo>
                  <a:lnTo>
                    <a:pt x="304" y="323"/>
                  </a:lnTo>
                  <a:lnTo>
                    <a:pt x="360" y="571"/>
                  </a:lnTo>
                  <a:lnTo>
                    <a:pt x="387" y="709"/>
                  </a:lnTo>
                  <a:lnTo>
                    <a:pt x="483" y="746"/>
                  </a:lnTo>
                  <a:lnTo>
                    <a:pt x="489" y="855"/>
                  </a:lnTo>
                  <a:lnTo>
                    <a:pt x="530" y="959"/>
                  </a:lnTo>
                  <a:lnTo>
                    <a:pt x="561" y="1016"/>
                  </a:lnTo>
                  <a:lnTo>
                    <a:pt x="548" y="1069"/>
                  </a:lnTo>
                  <a:lnTo>
                    <a:pt x="440" y="1107"/>
                  </a:lnTo>
                  <a:lnTo>
                    <a:pt x="368" y="1125"/>
                  </a:lnTo>
                  <a:lnTo>
                    <a:pt x="489" y="1025"/>
                  </a:lnTo>
                  <a:lnTo>
                    <a:pt x="432" y="886"/>
                  </a:lnTo>
                  <a:lnTo>
                    <a:pt x="413" y="778"/>
                  </a:lnTo>
                  <a:lnTo>
                    <a:pt x="336" y="793"/>
                  </a:lnTo>
                  <a:lnTo>
                    <a:pt x="226" y="823"/>
                  </a:lnTo>
                  <a:lnTo>
                    <a:pt x="86" y="909"/>
                  </a:lnTo>
                  <a:lnTo>
                    <a:pt x="163" y="786"/>
                  </a:lnTo>
                  <a:lnTo>
                    <a:pt x="330" y="709"/>
                  </a:lnTo>
                  <a:lnTo>
                    <a:pt x="271" y="377"/>
                  </a:lnTo>
                  <a:lnTo>
                    <a:pt x="201" y="170"/>
                  </a:lnTo>
                  <a:lnTo>
                    <a:pt x="0" y="50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46" name="Freeform 38"/>
            <p:cNvSpPr>
              <a:spLocks/>
            </p:cNvSpPr>
            <p:nvPr/>
          </p:nvSpPr>
          <p:spPr bwMode="auto">
            <a:xfrm flipH="1">
              <a:off x="3490" y="3446"/>
              <a:ext cx="409" cy="640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412" y="40"/>
                </a:cxn>
                <a:cxn ang="0">
                  <a:pos x="613" y="175"/>
                </a:cxn>
                <a:cxn ang="0">
                  <a:pos x="705" y="274"/>
                </a:cxn>
                <a:cxn ang="0">
                  <a:pos x="790" y="395"/>
                </a:cxn>
                <a:cxn ang="0">
                  <a:pos x="869" y="540"/>
                </a:cxn>
                <a:cxn ang="0">
                  <a:pos x="941" y="702"/>
                </a:cxn>
                <a:cxn ang="0">
                  <a:pos x="1046" y="1057"/>
                </a:cxn>
                <a:cxn ang="0">
                  <a:pos x="1105" y="1543"/>
                </a:cxn>
                <a:cxn ang="0">
                  <a:pos x="841" y="1573"/>
                </a:cxn>
                <a:cxn ang="0">
                  <a:pos x="868" y="1482"/>
                </a:cxn>
                <a:cxn ang="0">
                  <a:pos x="1020" y="1496"/>
                </a:cxn>
                <a:cxn ang="0">
                  <a:pos x="995" y="1097"/>
                </a:cxn>
                <a:cxn ang="0">
                  <a:pos x="965" y="961"/>
                </a:cxn>
                <a:cxn ang="0">
                  <a:pos x="925" y="832"/>
                </a:cxn>
                <a:cxn ang="0">
                  <a:pos x="879" y="711"/>
                </a:cxn>
                <a:cxn ang="0">
                  <a:pos x="828" y="595"/>
                </a:cxn>
                <a:cxn ang="0">
                  <a:pos x="767" y="475"/>
                </a:cxn>
                <a:cxn ang="0">
                  <a:pos x="681" y="352"/>
                </a:cxn>
                <a:cxn ang="0">
                  <a:pos x="575" y="236"/>
                </a:cxn>
                <a:cxn ang="0">
                  <a:pos x="514" y="184"/>
                </a:cxn>
                <a:cxn ang="0">
                  <a:pos x="447" y="140"/>
                </a:cxn>
                <a:cxn ang="0">
                  <a:pos x="301" y="77"/>
                </a:cxn>
                <a:cxn ang="0">
                  <a:pos x="154" y="45"/>
                </a:cxn>
                <a:cxn ang="0">
                  <a:pos x="0" y="34"/>
                </a:cxn>
                <a:cxn ang="0">
                  <a:pos x="255" y="0"/>
                </a:cxn>
                <a:cxn ang="0">
                  <a:pos x="255" y="0"/>
                </a:cxn>
              </a:cxnLst>
              <a:rect l="0" t="0" r="r" b="b"/>
              <a:pathLst>
                <a:path w="1105" h="1573">
                  <a:moveTo>
                    <a:pt x="255" y="0"/>
                  </a:moveTo>
                  <a:lnTo>
                    <a:pt x="412" y="40"/>
                  </a:lnTo>
                  <a:lnTo>
                    <a:pt x="613" y="175"/>
                  </a:lnTo>
                  <a:lnTo>
                    <a:pt x="705" y="274"/>
                  </a:lnTo>
                  <a:lnTo>
                    <a:pt x="790" y="395"/>
                  </a:lnTo>
                  <a:lnTo>
                    <a:pt x="869" y="540"/>
                  </a:lnTo>
                  <a:lnTo>
                    <a:pt x="941" y="702"/>
                  </a:lnTo>
                  <a:lnTo>
                    <a:pt x="1046" y="1057"/>
                  </a:lnTo>
                  <a:lnTo>
                    <a:pt x="1105" y="1543"/>
                  </a:lnTo>
                  <a:lnTo>
                    <a:pt x="841" y="1573"/>
                  </a:lnTo>
                  <a:lnTo>
                    <a:pt x="868" y="1482"/>
                  </a:lnTo>
                  <a:lnTo>
                    <a:pt x="1020" y="1496"/>
                  </a:lnTo>
                  <a:lnTo>
                    <a:pt x="995" y="1097"/>
                  </a:lnTo>
                  <a:lnTo>
                    <a:pt x="965" y="961"/>
                  </a:lnTo>
                  <a:lnTo>
                    <a:pt x="925" y="832"/>
                  </a:lnTo>
                  <a:lnTo>
                    <a:pt x="879" y="711"/>
                  </a:lnTo>
                  <a:lnTo>
                    <a:pt x="828" y="595"/>
                  </a:lnTo>
                  <a:lnTo>
                    <a:pt x="767" y="475"/>
                  </a:lnTo>
                  <a:lnTo>
                    <a:pt x="681" y="352"/>
                  </a:lnTo>
                  <a:lnTo>
                    <a:pt x="575" y="236"/>
                  </a:lnTo>
                  <a:lnTo>
                    <a:pt x="514" y="184"/>
                  </a:lnTo>
                  <a:lnTo>
                    <a:pt x="447" y="140"/>
                  </a:lnTo>
                  <a:lnTo>
                    <a:pt x="301" y="77"/>
                  </a:lnTo>
                  <a:lnTo>
                    <a:pt x="154" y="45"/>
                  </a:lnTo>
                  <a:lnTo>
                    <a:pt x="0" y="34"/>
                  </a:lnTo>
                  <a:lnTo>
                    <a:pt x="255" y="0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47" name="Freeform 39"/>
            <p:cNvSpPr>
              <a:spLocks/>
            </p:cNvSpPr>
            <p:nvPr/>
          </p:nvSpPr>
          <p:spPr bwMode="auto">
            <a:xfrm flipH="1">
              <a:off x="3588" y="3644"/>
              <a:ext cx="657" cy="425"/>
            </a:xfrm>
            <a:custGeom>
              <a:avLst/>
              <a:gdLst/>
              <a:ahLst/>
              <a:cxnLst>
                <a:cxn ang="0">
                  <a:pos x="0" y="1041"/>
                </a:cxn>
                <a:cxn ang="0">
                  <a:pos x="266" y="1042"/>
                </a:cxn>
                <a:cxn ang="0">
                  <a:pos x="314" y="732"/>
                </a:cxn>
                <a:cxn ang="0">
                  <a:pos x="352" y="628"/>
                </a:cxn>
                <a:cxn ang="0">
                  <a:pos x="405" y="525"/>
                </a:cxn>
                <a:cxn ang="0">
                  <a:pos x="465" y="426"/>
                </a:cxn>
                <a:cxn ang="0">
                  <a:pos x="526" y="339"/>
                </a:cxn>
                <a:cxn ang="0">
                  <a:pos x="581" y="266"/>
                </a:cxn>
                <a:cxn ang="0">
                  <a:pos x="632" y="207"/>
                </a:cxn>
                <a:cxn ang="0">
                  <a:pos x="737" y="123"/>
                </a:cxn>
                <a:cxn ang="0">
                  <a:pos x="863" y="69"/>
                </a:cxn>
                <a:cxn ang="0">
                  <a:pos x="1006" y="69"/>
                </a:cxn>
                <a:cxn ang="0">
                  <a:pos x="1155" y="130"/>
                </a:cxn>
                <a:cxn ang="0">
                  <a:pos x="1282" y="216"/>
                </a:cxn>
                <a:cxn ang="0">
                  <a:pos x="1443" y="430"/>
                </a:cxn>
                <a:cxn ang="0">
                  <a:pos x="1511" y="671"/>
                </a:cxn>
                <a:cxn ang="0">
                  <a:pos x="1546" y="808"/>
                </a:cxn>
                <a:cxn ang="0">
                  <a:pos x="1776" y="816"/>
                </a:cxn>
                <a:cxn ang="0">
                  <a:pos x="1753" y="673"/>
                </a:cxn>
                <a:cxn ang="0">
                  <a:pos x="1725" y="546"/>
                </a:cxn>
                <a:cxn ang="0">
                  <a:pos x="1686" y="430"/>
                </a:cxn>
                <a:cxn ang="0">
                  <a:pos x="1623" y="303"/>
                </a:cxn>
                <a:cxn ang="0">
                  <a:pos x="1584" y="253"/>
                </a:cxn>
                <a:cxn ang="0">
                  <a:pos x="1546" y="228"/>
                </a:cxn>
                <a:cxn ang="0">
                  <a:pos x="1419" y="255"/>
                </a:cxn>
                <a:cxn ang="0">
                  <a:pos x="1465" y="164"/>
                </a:cxn>
                <a:cxn ang="0">
                  <a:pos x="1390" y="109"/>
                </a:cxn>
                <a:cxn ang="0">
                  <a:pos x="1303" y="64"/>
                </a:cxn>
                <a:cxn ang="0">
                  <a:pos x="1123" y="0"/>
                </a:cxn>
                <a:cxn ang="0">
                  <a:pos x="795" y="7"/>
                </a:cxn>
                <a:cxn ang="0">
                  <a:pos x="669" y="80"/>
                </a:cxn>
                <a:cxn ang="0">
                  <a:pos x="564" y="184"/>
                </a:cxn>
                <a:cxn ang="0">
                  <a:pos x="471" y="307"/>
                </a:cxn>
                <a:cxn ang="0">
                  <a:pos x="384" y="439"/>
                </a:cxn>
                <a:cxn ang="0">
                  <a:pos x="250" y="716"/>
                </a:cxn>
                <a:cxn ang="0">
                  <a:pos x="180" y="971"/>
                </a:cxn>
                <a:cxn ang="0">
                  <a:pos x="72" y="989"/>
                </a:cxn>
                <a:cxn ang="0">
                  <a:pos x="6" y="978"/>
                </a:cxn>
                <a:cxn ang="0">
                  <a:pos x="0" y="1041"/>
                </a:cxn>
                <a:cxn ang="0">
                  <a:pos x="0" y="1041"/>
                </a:cxn>
              </a:cxnLst>
              <a:rect l="0" t="0" r="r" b="b"/>
              <a:pathLst>
                <a:path w="1776" h="1042">
                  <a:moveTo>
                    <a:pt x="0" y="1041"/>
                  </a:moveTo>
                  <a:lnTo>
                    <a:pt x="266" y="1042"/>
                  </a:lnTo>
                  <a:lnTo>
                    <a:pt x="314" y="732"/>
                  </a:lnTo>
                  <a:lnTo>
                    <a:pt x="352" y="628"/>
                  </a:lnTo>
                  <a:lnTo>
                    <a:pt x="405" y="525"/>
                  </a:lnTo>
                  <a:lnTo>
                    <a:pt x="465" y="426"/>
                  </a:lnTo>
                  <a:lnTo>
                    <a:pt x="526" y="339"/>
                  </a:lnTo>
                  <a:lnTo>
                    <a:pt x="581" y="266"/>
                  </a:lnTo>
                  <a:lnTo>
                    <a:pt x="632" y="207"/>
                  </a:lnTo>
                  <a:lnTo>
                    <a:pt x="737" y="123"/>
                  </a:lnTo>
                  <a:lnTo>
                    <a:pt x="863" y="69"/>
                  </a:lnTo>
                  <a:lnTo>
                    <a:pt x="1006" y="69"/>
                  </a:lnTo>
                  <a:lnTo>
                    <a:pt x="1155" y="130"/>
                  </a:lnTo>
                  <a:lnTo>
                    <a:pt x="1282" y="216"/>
                  </a:lnTo>
                  <a:lnTo>
                    <a:pt x="1443" y="430"/>
                  </a:lnTo>
                  <a:lnTo>
                    <a:pt x="1511" y="671"/>
                  </a:lnTo>
                  <a:lnTo>
                    <a:pt x="1546" y="808"/>
                  </a:lnTo>
                  <a:lnTo>
                    <a:pt x="1776" y="816"/>
                  </a:lnTo>
                  <a:lnTo>
                    <a:pt x="1753" y="673"/>
                  </a:lnTo>
                  <a:lnTo>
                    <a:pt x="1725" y="546"/>
                  </a:lnTo>
                  <a:lnTo>
                    <a:pt x="1686" y="430"/>
                  </a:lnTo>
                  <a:lnTo>
                    <a:pt x="1623" y="303"/>
                  </a:lnTo>
                  <a:lnTo>
                    <a:pt x="1584" y="253"/>
                  </a:lnTo>
                  <a:lnTo>
                    <a:pt x="1546" y="228"/>
                  </a:lnTo>
                  <a:lnTo>
                    <a:pt x="1419" y="255"/>
                  </a:lnTo>
                  <a:lnTo>
                    <a:pt x="1465" y="164"/>
                  </a:lnTo>
                  <a:lnTo>
                    <a:pt x="1390" y="109"/>
                  </a:lnTo>
                  <a:lnTo>
                    <a:pt x="1303" y="64"/>
                  </a:lnTo>
                  <a:lnTo>
                    <a:pt x="1123" y="0"/>
                  </a:lnTo>
                  <a:lnTo>
                    <a:pt x="795" y="7"/>
                  </a:lnTo>
                  <a:lnTo>
                    <a:pt x="669" y="80"/>
                  </a:lnTo>
                  <a:lnTo>
                    <a:pt x="564" y="184"/>
                  </a:lnTo>
                  <a:lnTo>
                    <a:pt x="471" y="307"/>
                  </a:lnTo>
                  <a:lnTo>
                    <a:pt x="384" y="439"/>
                  </a:lnTo>
                  <a:lnTo>
                    <a:pt x="250" y="716"/>
                  </a:lnTo>
                  <a:lnTo>
                    <a:pt x="180" y="971"/>
                  </a:lnTo>
                  <a:lnTo>
                    <a:pt x="72" y="989"/>
                  </a:lnTo>
                  <a:lnTo>
                    <a:pt x="6" y="978"/>
                  </a:lnTo>
                  <a:lnTo>
                    <a:pt x="0" y="1041"/>
                  </a:lnTo>
                  <a:lnTo>
                    <a:pt x="0" y="10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48" name="Freeform 40"/>
            <p:cNvSpPr>
              <a:spLocks/>
            </p:cNvSpPr>
            <p:nvPr/>
          </p:nvSpPr>
          <p:spPr bwMode="auto">
            <a:xfrm flipH="1">
              <a:off x="3456" y="3948"/>
              <a:ext cx="234" cy="248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493" y="32"/>
                </a:cxn>
                <a:cxn ang="0">
                  <a:pos x="415" y="362"/>
                </a:cxn>
                <a:cxn ang="0">
                  <a:pos x="320" y="418"/>
                </a:cxn>
                <a:cxn ang="0">
                  <a:pos x="384" y="70"/>
                </a:cxn>
                <a:cxn ang="0">
                  <a:pos x="83" y="79"/>
                </a:cxn>
                <a:cxn ang="0">
                  <a:pos x="186" y="202"/>
                </a:cxn>
                <a:cxn ang="0">
                  <a:pos x="231" y="325"/>
                </a:cxn>
                <a:cxn ang="0">
                  <a:pos x="180" y="471"/>
                </a:cxn>
                <a:cxn ang="0">
                  <a:pos x="326" y="525"/>
                </a:cxn>
                <a:cxn ang="0">
                  <a:pos x="455" y="455"/>
                </a:cxn>
                <a:cxn ang="0">
                  <a:pos x="557" y="494"/>
                </a:cxn>
                <a:cxn ang="0">
                  <a:pos x="629" y="609"/>
                </a:cxn>
                <a:cxn ang="0">
                  <a:pos x="313" y="609"/>
                </a:cxn>
                <a:cxn ang="0">
                  <a:pos x="237" y="541"/>
                </a:cxn>
                <a:cxn ang="0">
                  <a:pos x="83" y="525"/>
                </a:cxn>
                <a:cxn ang="0">
                  <a:pos x="134" y="332"/>
                </a:cxn>
                <a:cxn ang="0">
                  <a:pos x="105" y="230"/>
                </a:cxn>
                <a:cxn ang="0">
                  <a:pos x="59" y="130"/>
                </a:cxn>
                <a:cxn ang="0">
                  <a:pos x="0" y="23"/>
                </a:cxn>
                <a:cxn ang="0">
                  <a:pos x="218" y="0"/>
                </a:cxn>
                <a:cxn ang="0">
                  <a:pos x="218" y="0"/>
                </a:cxn>
              </a:cxnLst>
              <a:rect l="0" t="0" r="r" b="b"/>
              <a:pathLst>
                <a:path w="629" h="609">
                  <a:moveTo>
                    <a:pt x="218" y="0"/>
                  </a:moveTo>
                  <a:lnTo>
                    <a:pt x="493" y="32"/>
                  </a:lnTo>
                  <a:lnTo>
                    <a:pt x="415" y="362"/>
                  </a:lnTo>
                  <a:lnTo>
                    <a:pt x="320" y="418"/>
                  </a:lnTo>
                  <a:lnTo>
                    <a:pt x="384" y="70"/>
                  </a:lnTo>
                  <a:lnTo>
                    <a:pt x="83" y="79"/>
                  </a:lnTo>
                  <a:lnTo>
                    <a:pt x="186" y="202"/>
                  </a:lnTo>
                  <a:lnTo>
                    <a:pt x="231" y="325"/>
                  </a:lnTo>
                  <a:lnTo>
                    <a:pt x="180" y="471"/>
                  </a:lnTo>
                  <a:lnTo>
                    <a:pt x="326" y="525"/>
                  </a:lnTo>
                  <a:lnTo>
                    <a:pt x="455" y="455"/>
                  </a:lnTo>
                  <a:lnTo>
                    <a:pt x="557" y="494"/>
                  </a:lnTo>
                  <a:lnTo>
                    <a:pt x="629" y="609"/>
                  </a:lnTo>
                  <a:lnTo>
                    <a:pt x="313" y="609"/>
                  </a:lnTo>
                  <a:lnTo>
                    <a:pt x="237" y="541"/>
                  </a:lnTo>
                  <a:lnTo>
                    <a:pt x="83" y="525"/>
                  </a:lnTo>
                  <a:lnTo>
                    <a:pt x="134" y="332"/>
                  </a:lnTo>
                  <a:lnTo>
                    <a:pt x="105" y="230"/>
                  </a:lnTo>
                  <a:lnTo>
                    <a:pt x="59" y="130"/>
                  </a:lnTo>
                  <a:lnTo>
                    <a:pt x="0" y="23"/>
                  </a:lnTo>
                  <a:lnTo>
                    <a:pt x="218" y="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49" name="Freeform 41"/>
            <p:cNvSpPr>
              <a:spLocks/>
            </p:cNvSpPr>
            <p:nvPr/>
          </p:nvSpPr>
          <p:spPr bwMode="auto">
            <a:xfrm flipH="1">
              <a:off x="4077" y="3577"/>
              <a:ext cx="240" cy="373"/>
            </a:xfrm>
            <a:custGeom>
              <a:avLst/>
              <a:gdLst/>
              <a:ahLst/>
              <a:cxnLst>
                <a:cxn ang="0">
                  <a:pos x="266" y="73"/>
                </a:cxn>
                <a:cxn ang="0">
                  <a:pos x="207" y="146"/>
                </a:cxn>
                <a:cxn ang="0">
                  <a:pos x="101" y="376"/>
                </a:cxn>
                <a:cxn ang="0">
                  <a:pos x="26" y="725"/>
                </a:cxn>
                <a:cxn ang="0">
                  <a:pos x="0" y="912"/>
                </a:cxn>
                <a:cxn ang="0">
                  <a:pos x="177" y="917"/>
                </a:cxn>
                <a:cxn ang="0">
                  <a:pos x="174" y="755"/>
                </a:cxn>
                <a:cxn ang="0">
                  <a:pos x="209" y="601"/>
                </a:cxn>
                <a:cxn ang="0">
                  <a:pos x="269" y="682"/>
                </a:cxn>
                <a:cxn ang="0">
                  <a:pos x="295" y="825"/>
                </a:cxn>
                <a:cxn ang="0">
                  <a:pos x="468" y="878"/>
                </a:cxn>
                <a:cxn ang="0">
                  <a:pos x="475" y="835"/>
                </a:cxn>
                <a:cxn ang="0">
                  <a:pos x="427" y="744"/>
                </a:cxn>
                <a:cxn ang="0">
                  <a:pos x="402" y="616"/>
                </a:cxn>
                <a:cxn ang="0">
                  <a:pos x="503" y="516"/>
                </a:cxn>
                <a:cxn ang="0">
                  <a:pos x="580" y="651"/>
                </a:cxn>
                <a:cxn ang="0">
                  <a:pos x="626" y="562"/>
                </a:cxn>
                <a:cxn ang="0">
                  <a:pos x="648" y="451"/>
                </a:cxn>
                <a:cxn ang="0">
                  <a:pos x="604" y="350"/>
                </a:cxn>
                <a:cxn ang="0">
                  <a:pos x="540" y="293"/>
                </a:cxn>
                <a:cxn ang="0">
                  <a:pos x="503" y="269"/>
                </a:cxn>
                <a:cxn ang="0">
                  <a:pos x="366" y="326"/>
                </a:cxn>
                <a:cxn ang="0">
                  <a:pos x="333" y="285"/>
                </a:cxn>
                <a:cxn ang="0">
                  <a:pos x="376" y="189"/>
                </a:cxn>
                <a:cxn ang="0">
                  <a:pos x="467" y="123"/>
                </a:cxn>
                <a:cxn ang="0">
                  <a:pos x="523" y="93"/>
                </a:cxn>
                <a:cxn ang="0">
                  <a:pos x="475" y="39"/>
                </a:cxn>
                <a:cxn ang="0">
                  <a:pos x="344" y="0"/>
                </a:cxn>
                <a:cxn ang="0">
                  <a:pos x="298" y="62"/>
                </a:cxn>
                <a:cxn ang="0">
                  <a:pos x="266" y="73"/>
                </a:cxn>
                <a:cxn ang="0">
                  <a:pos x="266" y="73"/>
                </a:cxn>
              </a:cxnLst>
              <a:rect l="0" t="0" r="r" b="b"/>
              <a:pathLst>
                <a:path w="648" h="917">
                  <a:moveTo>
                    <a:pt x="266" y="73"/>
                  </a:moveTo>
                  <a:lnTo>
                    <a:pt x="207" y="146"/>
                  </a:lnTo>
                  <a:lnTo>
                    <a:pt x="101" y="376"/>
                  </a:lnTo>
                  <a:lnTo>
                    <a:pt x="26" y="725"/>
                  </a:lnTo>
                  <a:lnTo>
                    <a:pt x="0" y="912"/>
                  </a:lnTo>
                  <a:lnTo>
                    <a:pt x="177" y="917"/>
                  </a:lnTo>
                  <a:lnTo>
                    <a:pt x="174" y="755"/>
                  </a:lnTo>
                  <a:lnTo>
                    <a:pt x="209" y="601"/>
                  </a:lnTo>
                  <a:lnTo>
                    <a:pt x="269" y="682"/>
                  </a:lnTo>
                  <a:lnTo>
                    <a:pt x="295" y="825"/>
                  </a:lnTo>
                  <a:lnTo>
                    <a:pt x="468" y="878"/>
                  </a:lnTo>
                  <a:lnTo>
                    <a:pt x="475" y="835"/>
                  </a:lnTo>
                  <a:lnTo>
                    <a:pt x="427" y="744"/>
                  </a:lnTo>
                  <a:lnTo>
                    <a:pt x="402" y="616"/>
                  </a:lnTo>
                  <a:lnTo>
                    <a:pt x="503" y="516"/>
                  </a:lnTo>
                  <a:lnTo>
                    <a:pt x="580" y="651"/>
                  </a:lnTo>
                  <a:lnTo>
                    <a:pt x="626" y="562"/>
                  </a:lnTo>
                  <a:lnTo>
                    <a:pt x="648" y="451"/>
                  </a:lnTo>
                  <a:lnTo>
                    <a:pt x="604" y="350"/>
                  </a:lnTo>
                  <a:lnTo>
                    <a:pt x="540" y="293"/>
                  </a:lnTo>
                  <a:lnTo>
                    <a:pt x="503" y="269"/>
                  </a:lnTo>
                  <a:lnTo>
                    <a:pt x="366" y="326"/>
                  </a:lnTo>
                  <a:lnTo>
                    <a:pt x="333" y="285"/>
                  </a:lnTo>
                  <a:lnTo>
                    <a:pt x="376" y="189"/>
                  </a:lnTo>
                  <a:lnTo>
                    <a:pt x="467" y="123"/>
                  </a:lnTo>
                  <a:lnTo>
                    <a:pt x="523" y="93"/>
                  </a:lnTo>
                  <a:lnTo>
                    <a:pt x="475" y="39"/>
                  </a:lnTo>
                  <a:lnTo>
                    <a:pt x="344" y="0"/>
                  </a:lnTo>
                  <a:lnTo>
                    <a:pt x="298" y="62"/>
                  </a:lnTo>
                  <a:lnTo>
                    <a:pt x="266" y="73"/>
                  </a:lnTo>
                  <a:lnTo>
                    <a:pt x="266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50" name="Freeform 42"/>
            <p:cNvSpPr>
              <a:spLocks/>
            </p:cNvSpPr>
            <p:nvPr/>
          </p:nvSpPr>
          <p:spPr bwMode="auto">
            <a:xfrm flipH="1">
              <a:off x="4094" y="3935"/>
              <a:ext cx="203" cy="267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0" y="16"/>
                </a:cxn>
                <a:cxn ang="0">
                  <a:pos x="33" y="109"/>
                </a:cxn>
                <a:cxn ang="0">
                  <a:pos x="84" y="273"/>
                </a:cxn>
                <a:cxn ang="0">
                  <a:pos x="81" y="412"/>
                </a:cxn>
                <a:cxn ang="0">
                  <a:pos x="49" y="485"/>
                </a:cxn>
                <a:cxn ang="0">
                  <a:pos x="38" y="574"/>
                </a:cxn>
                <a:cxn ang="0">
                  <a:pos x="211" y="601"/>
                </a:cxn>
                <a:cxn ang="0">
                  <a:pos x="283" y="655"/>
                </a:cxn>
                <a:cxn ang="0">
                  <a:pos x="549" y="639"/>
                </a:cxn>
                <a:cxn ang="0">
                  <a:pos x="540" y="594"/>
                </a:cxn>
                <a:cxn ang="0">
                  <a:pos x="500" y="524"/>
                </a:cxn>
                <a:cxn ang="0">
                  <a:pos x="388" y="478"/>
                </a:cxn>
                <a:cxn ang="0">
                  <a:pos x="221" y="505"/>
                </a:cxn>
                <a:cxn ang="0">
                  <a:pos x="189" y="467"/>
                </a:cxn>
                <a:cxn ang="0">
                  <a:pos x="192" y="412"/>
                </a:cxn>
                <a:cxn ang="0">
                  <a:pos x="224" y="292"/>
                </a:cxn>
                <a:cxn ang="0">
                  <a:pos x="188" y="159"/>
                </a:cxn>
                <a:cxn ang="0">
                  <a:pos x="122" y="82"/>
                </a:cxn>
                <a:cxn ang="0">
                  <a:pos x="84" y="43"/>
                </a:cxn>
                <a:cxn ang="0">
                  <a:pos x="315" y="35"/>
                </a:cxn>
                <a:cxn ang="0">
                  <a:pos x="176" y="0"/>
                </a:cxn>
                <a:cxn ang="0">
                  <a:pos x="176" y="0"/>
                </a:cxn>
              </a:cxnLst>
              <a:rect l="0" t="0" r="r" b="b"/>
              <a:pathLst>
                <a:path w="549" h="655">
                  <a:moveTo>
                    <a:pt x="176" y="0"/>
                  </a:moveTo>
                  <a:lnTo>
                    <a:pt x="0" y="16"/>
                  </a:lnTo>
                  <a:lnTo>
                    <a:pt x="33" y="109"/>
                  </a:lnTo>
                  <a:lnTo>
                    <a:pt x="84" y="273"/>
                  </a:lnTo>
                  <a:lnTo>
                    <a:pt x="81" y="412"/>
                  </a:lnTo>
                  <a:lnTo>
                    <a:pt x="49" y="485"/>
                  </a:lnTo>
                  <a:lnTo>
                    <a:pt x="38" y="574"/>
                  </a:lnTo>
                  <a:lnTo>
                    <a:pt x="211" y="601"/>
                  </a:lnTo>
                  <a:lnTo>
                    <a:pt x="283" y="655"/>
                  </a:lnTo>
                  <a:lnTo>
                    <a:pt x="549" y="639"/>
                  </a:lnTo>
                  <a:lnTo>
                    <a:pt x="540" y="594"/>
                  </a:lnTo>
                  <a:lnTo>
                    <a:pt x="500" y="524"/>
                  </a:lnTo>
                  <a:lnTo>
                    <a:pt x="388" y="478"/>
                  </a:lnTo>
                  <a:lnTo>
                    <a:pt x="221" y="505"/>
                  </a:lnTo>
                  <a:lnTo>
                    <a:pt x="189" y="467"/>
                  </a:lnTo>
                  <a:lnTo>
                    <a:pt x="192" y="412"/>
                  </a:lnTo>
                  <a:lnTo>
                    <a:pt x="224" y="292"/>
                  </a:lnTo>
                  <a:lnTo>
                    <a:pt x="188" y="159"/>
                  </a:lnTo>
                  <a:lnTo>
                    <a:pt x="122" y="82"/>
                  </a:lnTo>
                  <a:lnTo>
                    <a:pt x="84" y="43"/>
                  </a:lnTo>
                  <a:lnTo>
                    <a:pt x="315" y="35"/>
                  </a:lnTo>
                  <a:lnTo>
                    <a:pt x="176" y="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51" name="Freeform 43"/>
            <p:cNvSpPr>
              <a:spLocks/>
            </p:cNvSpPr>
            <p:nvPr/>
          </p:nvSpPr>
          <p:spPr bwMode="auto">
            <a:xfrm flipH="1">
              <a:off x="4038" y="3935"/>
              <a:ext cx="190" cy="2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8" y="28"/>
                </a:cxn>
                <a:cxn ang="0">
                  <a:pos x="223" y="107"/>
                </a:cxn>
                <a:cxn ang="0">
                  <a:pos x="184" y="246"/>
                </a:cxn>
                <a:cxn ang="0">
                  <a:pos x="203" y="375"/>
                </a:cxn>
                <a:cxn ang="0">
                  <a:pos x="335" y="382"/>
                </a:cxn>
                <a:cxn ang="0">
                  <a:pos x="459" y="462"/>
                </a:cxn>
                <a:cxn ang="0">
                  <a:pos x="513" y="635"/>
                </a:cxn>
                <a:cxn ang="0">
                  <a:pos x="430" y="648"/>
                </a:cxn>
                <a:cxn ang="0">
                  <a:pos x="203" y="644"/>
                </a:cxn>
                <a:cxn ang="0">
                  <a:pos x="449" y="589"/>
                </a:cxn>
                <a:cxn ang="0">
                  <a:pos x="407" y="489"/>
                </a:cxn>
                <a:cxn ang="0">
                  <a:pos x="375" y="442"/>
                </a:cxn>
                <a:cxn ang="0">
                  <a:pos x="324" y="419"/>
                </a:cxn>
                <a:cxn ang="0">
                  <a:pos x="190" y="412"/>
                </a:cxn>
                <a:cxn ang="0">
                  <a:pos x="88" y="451"/>
                </a:cxn>
                <a:cxn ang="0">
                  <a:pos x="139" y="369"/>
                </a:cxn>
                <a:cxn ang="0">
                  <a:pos x="133" y="226"/>
                </a:cxn>
                <a:cxn ang="0">
                  <a:pos x="153" y="9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13" h="648">
                  <a:moveTo>
                    <a:pt x="0" y="0"/>
                  </a:moveTo>
                  <a:lnTo>
                    <a:pt x="258" y="28"/>
                  </a:lnTo>
                  <a:lnTo>
                    <a:pt x="223" y="107"/>
                  </a:lnTo>
                  <a:lnTo>
                    <a:pt x="184" y="246"/>
                  </a:lnTo>
                  <a:lnTo>
                    <a:pt x="203" y="375"/>
                  </a:lnTo>
                  <a:lnTo>
                    <a:pt x="335" y="382"/>
                  </a:lnTo>
                  <a:lnTo>
                    <a:pt x="459" y="462"/>
                  </a:lnTo>
                  <a:lnTo>
                    <a:pt x="513" y="635"/>
                  </a:lnTo>
                  <a:lnTo>
                    <a:pt x="430" y="648"/>
                  </a:lnTo>
                  <a:lnTo>
                    <a:pt x="203" y="644"/>
                  </a:lnTo>
                  <a:lnTo>
                    <a:pt x="449" y="589"/>
                  </a:lnTo>
                  <a:lnTo>
                    <a:pt x="407" y="489"/>
                  </a:lnTo>
                  <a:lnTo>
                    <a:pt x="375" y="442"/>
                  </a:lnTo>
                  <a:lnTo>
                    <a:pt x="324" y="419"/>
                  </a:lnTo>
                  <a:lnTo>
                    <a:pt x="190" y="412"/>
                  </a:lnTo>
                  <a:lnTo>
                    <a:pt x="88" y="451"/>
                  </a:lnTo>
                  <a:lnTo>
                    <a:pt x="139" y="369"/>
                  </a:lnTo>
                  <a:lnTo>
                    <a:pt x="133" y="226"/>
                  </a:lnTo>
                  <a:lnTo>
                    <a:pt x="153" y="9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52" name="Freeform 44"/>
            <p:cNvSpPr>
              <a:spLocks/>
            </p:cNvSpPr>
            <p:nvPr/>
          </p:nvSpPr>
          <p:spPr bwMode="auto">
            <a:xfrm flipH="1">
              <a:off x="4228" y="4180"/>
              <a:ext cx="63" cy="2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6" y="23"/>
                </a:cxn>
                <a:cxn ang="0">
                  <a:pos x="172" y="61"/>
                </a:cxn>
                <a:cxn ang="0">
                  <a:pos x="0" y="66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72" h="66">
                  <a:moveTo>
                    <a:pt x="13" y="0"/>
                  </a:moveTo>
                  <a:lnTo>
                    <a:pt x="156" y="23"/>
                  </a:lnTo>
                  <a:lnTo>
                    <a:pt x="172" y="61"/>
                  </a:lnTo>
                  <a:lnTo>
                    <a:pt x="0" y="66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53" name="Freeform 45"/>
            <p:cNvSpPr>
              <a:spLocks/>
            </p:cNvSpPr>
            <p:nvPr/>
          </p:nvSpPr>
          <p:spPr bwMode="auto">
            <a:xfrm flipH="1">
              <a:off x="3586" y="4170"/>
              <a:ext cx="71" cy="29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62" y="11"/>
                </a:cxn>
                <a:cxn ang="0">
                  <a:pos x="189" y="70"/>
                </a:cxn>
                <a:cxn ang="0">
                  <a:pos x="0" y="74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189" h="74">
                  <a:moveTo>
                    <a:pt x="27" y="0"/>
                  </a:moveTo>
                  <a:lnTo>
                    <a:pt x="162" y="11"/>
                  </a:lnTo>
                  <a:lnTo>
                    <a:pt x="189" y="70"/>
                  </a:lnTo>
                  <a:lnTo>
                    <a:pt x="0" y="74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54" name="Freeform 46"/>
            <p:cNvSpPr>
              <a:spLocks/>
            </p:cNvSpPr>
            <p:nvPr/>
          </p:nvSpPr>
          <p:spPr bwMode="auto">
            <a:xfrm flipH="1">
              <a:off x="3842" y="3076"/>
              <a:ext cx="52" cy="67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50" y="98"/>
                </a:cxn>
                <a:cxn ang="0">
                  <a:pos x="138" y="128"/>
                </a:cxn>
                <a:cxn ang="0">
                  <a:pos x="39" y="162"/>
                </a:cxn>
                <a:cxn ang="0">
                  <a:pos x="0" y="144"/>
                </a:cxn>
                <a:cxn ang="0">
                  <a:pos x="0" y="93"/>
                </a:cxn>
                <a:cxn ang="0">
                  <a:pos x="38" y="32"/>
                </a:cxn>
                <a:cxn ang="0">
                  <a:pos x="63" y="0"/>
                </a:cxn>
                <a:cxn ang="0">
                  <a:pos x="63" y="0"/>
                </a:cxn>
              </a:cxnLst>
              <a:rect l="0" t="0" r="r" b="b"/>
              <a:pathLst>
                <a:path w="138" h="162">
                  <a:moveTo>
                    <a:pt x="63" y="0"/>
                  </a:moveTo>
                  <a:lnTo>
                    <a:pt x="50" y="98"/>
                  </a:lnTo>
                  <a:lnTo>
                    <a:pt x="138" y="128"/>
                  </a:lnTo>
                  <a:lnTo>
                    <a:pt x="39" y="162"/>
                  </a:lnTo>
                  <a:lnTo>
                    <a:pt x="0" y="144"/>
                  </a:lnTo>
                  <a:lnTo>
                    <a:pt x="0" y="93"/>
                  </a:lnTo>
                  <a:lnTo>
                    <a:pt x="38" y="32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55" name="Freeform 47"/>
            <p:cNvSpPr>
              <a:spLocks/>
            </p:cNvSpPr>
            <p:nvPr/>
          </p:nvSpPr>
          <p:spPr bwMode="auto">
            <a:xfrm flipH="1">
              <a:off x="3844" y="3175"/>
              <a:ext cx="54" cy="66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56" y="91"/>
                </a:cxn>
                <a:cxn ang="0">
                  <a:pos x="145" y="119"/>
                </a:cxn>
                <a:cxn ang="0">
                  <a:pos x="70" y="162"/>
                </a:cxn>
                <a:cxn ang="0">
                  <a:pos x="17" y="151"/>
                </a:cxn>
                <a:cxn ang="0">
                  <a:pos x="0" y="103"/>
                </a:cxn>
                <a:cxn ang="0">
                  <a:pos x="32" y="35"/>
                </a:cxn>
                <a:cxn ang="0">
                  <a:pos x="60" y="0"/>
                </a:cxn>
                <a:cxn ang="0">
                  <a:pos x="60" y="0"/>
                </a:cxn>
              </a:cxnLst>
              <a:rect l="0" t="0" r="r" b="b"/>
              <a:pathLst>
                <a:path w="145" h="162">
                  <a:moveTo>
                    <a:pt x="60" y="0"/>
                  </a:moveTo>
                  <a:lnTo>
                    <a:pt x="56" y="91"/>
                  </a:lnTo>
                  <a:lnTo>
                    <a:pt x="145" y="119"/>
                  </a:lnTo>
                  <a:lnTo>
                    <a:pt x="70" y="162"/>
                  </a:lnTo>
                  <a:lnTo>
                    <a:pt x="17" y="151"/>
                  </a:lnTo>
                  <a:lnTo>
                    <a:pt x="0" y="103"/>
                  </a:lnTo>
                  <a:lnTo>
                    <a:pt x="32" y="35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56" name="Freeform 48"/>
            <p:cNvSpPr>
              <a:spLocks/>
            </p:cNvSpPr>
            <p:nvPr/>
          </p:nvSpPr>
          <p:spPr bwMode="auto">
            <a:xfrm flipH="1">
              <a:off x="3812" y="2694"/>
              <a:ext cx="147" cy="285"/>
            </a:xfrm>
            <a:custGeom>
              <a:avLst/>
              <a:gdLst/>
              <a:ahLst/>
              <a:cxnLst>
                <a:cxn ang="0">
                  <a:pos x="395" y="564"/>
                </a:cxn>
                <a:cxn ang="0">
                  <a:pos x="368" y="591"/>
                </a:cxn>
                <a:cxn ang="0">
                  <a:pos x="317" y="634"/>
                </a:cxn>
                <a:cxn ang="0">
                  <a:pos x="237" y="637"/>
                </a:cxn>
                <a:cxn ang="0">
                  <a:pos x="178" y="536"/>
                </a:cxn>
                <a:cxn ang="0">
                  <a:pos x="167" y="484"/>
                </a:cxn>
                <a:cxn ang="0">
                  <a:pos x="220" y="509"/>
                </a:cxn>
                <a:cxn ang="0">
                  <a:pos x="312" y="500"/>
                </a:cxn>
                <a:cxn ang="0">
                  <a:pos x="196" y="441"/>
                </a:cxn>
                <a:cxn ang="0">
                  <a:pos x="100" y="343"/>
                </a:cxn>
                <a:cxn ang="0">
                  <a:pos x="132" y="282"/>
                </a:cxn>
                <a:cxn ang="0">
                  <a:pos x="75" y="245"/>
                </a:cxn>
                <a:cxn ang="0">
                  <a:pos x="96" y="150"/>
                </a:cxn>
                <a:cxn ang="0">
                  <a:pos x="150" y="146"/>
                </a:cxn>
                <a:cxn ang="0">
                  <a:pos x="193" y="180"/>
                </a:cxn>
                <a:cxn ang="0">
                  <a:pos x="185" y="79"/>
                </a:cxn>
                <a:cxn ang="0">
                  <a:pos x="217" y="0"/>
                </a:cxn>
                <a:cxn ang="0">
                  <a:pos x="64" y="52"/>
                </a:cxn>
                <a:cxn ang="0">
                  <a:pos x="40" y="89"/>
                </a:cxn>
                <a:cxn ang="0">
                  <a:pos x="0" y="163"/>
                </a:cxn>
                <a:cxn ang="0">
                  <a:pos x="3" y="288"/>
                </a:cxn>
                <a:cxn ang="0">
                  <a:pos x="53" y="389"/>
                </a:cxn>
                <a:cxn ang="0">
                  <a:pos x="46" y="487"/>
                </a:cxn>
                <a:cxn ang="0">
                  <a:pos x="60" y="570"/>
                </a:cxn>
                <a:cxn ang="0">
                  <a:pos x="127" y="655"/>
                </a:cxn>
                <a:cxn ang="0">
                  <a:pos x="256" y="702"/>
                </a:cxn>
                <a:cxn ang="0">
                  <a:pos x="341" y="677"/>
                </a:cxn>
                <a:cxn ang="0">
                  <a:pos x="395" y="564"/>
                </a:cxn>
                <a:cxn ang="0">
                  <a:pos x="395" y="564"/>
                </a:cxn>
              </a:cxnLst>
              <a:rect l="0" t="0" r="r" b="b"/>
              <a:pathLst>
                <a:path w="395" h="702">
                  <a:moveTo>
                    <a:pt x="395" y="564"/>
                  </a:moveTo>
                  <a:lnTo>
                    <a:pt x="368" y="591"/>
                  </a:lnTo>
                  <a:lnTo>
                    <a:pt x="317" y="634"/>
                  </a:lnTo>
                  <a:lnTo>
                    <a:pt x="237" y="637"/>
                  </a:lnTo>
                  <a:lnTo>
                    <a:pt x="178" y="536"/>
                  </a:lnTo>
                  <a:lnTo>
                    <a:pt x="167" y="484"/>
                  </a:lnTo>
                  <a:lnTo>
                    <a:pt x="220" y="509"/>
                  </a:lnTo>
                  <a:lnTo>
                    <a:pt x="312" y="500"/>
                  </a:lnTo>
                  <a:lnTo>
                    <a:pt x="196" y="441"/>
                  </a:lnTo>
                  <a:lnTo>
                    <a:pt x="100" y="343"/>
                  </a:lnTo>
                  <a:lnTo>
                    <a:pt x="132" y="282"/>
                  </a:lnTo>
                  <a:lnTo>
                    <a:pt x="75" y="245"/>
                  </a:lnTo>
                  <a:lnTo>
                    <a:pt x="96" y="150"/>
                  </a:lnTo>
                  <a:lnTo>
                    <a:pt x="150" y="146"/>
                  </a:lnTo>
                  <a:lnTo>
                    <a:pt x="193" y="180"/>
                  </a:lnTo>
                  <a:lnTo>
                    <a:pt x="185" y="79"/>
                  </a:lnTo>
                  <a:lnTo>
                    <a:pt x="217" y="0"/>
                  </a:lnTo>
                  <a:lnTo>
                    <a:pt x="64" y="52"/>
                  </a:lnTo>
                  <a:lnTo>
                    <a:pt x="40" y="89"/>
                  </a:lnTo>
                  <a:lnTo>
                    <a:pt x="0" y="163"/>
                  </a:lnTo>
                  <a:lnTo>
                    <a:pt x="3" y="288"/>
                  </a:lnTo>
                  <a:lnTo>
                    <a:pt x="53" y="389"/>
                  </a:lnTo>
                  <a:lnTo>
                    <a:pt x="46" y="487"/>
                  </a:lnTo>
                  <a:lnTo>
                    <a:pt x="60" y="570"/>
                  </a:lnTo>
                  <a:lnTo>
                    <a:pt x="127" y="655"/>
                  </a:lnTo>
                  <a:lnTo>
                    <a:pt x="256" y="702"/>
                  </a:lnTo>
                  <a:lnTo>
                    <a:pt x="341" y="677"/>
                  </a:lnTo>
                  <a:lnTo>
                    <a:pt x="395" y="564"/>
                  </a:lnTo>
                  <a:lnTo>
                    <a:pt x="395" y="5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57" name="Freeform 49"/>
            <p:cNvSpPr>
              <a:spLocks/>
            </p:cNvSpPr>
            <p:nvPr/>
          </p:nvSpPr>
          <p:spPr bwMode="auto">
            <a:xfrm flipH="1">
              <a:off x="3799" y="2560"/>
              <a:ext cx="194" cy="179"/>
            </a:xfrm>
            <a:custGeom>
              <a:avLst/>
              <a:gdLst/>
              <a:ahLst/>
              <a:cxnLst>
                <a:cxn ang="0">
                  <a:pos x="145" y="435"/>
                </a:cxn>
                <a:cxn ang="0">
                  <a:pos x="84" y="441"/>
                </a:cxn>
                <a:cxn ang="0">
                  <a:pos x="49" y="385"/>
                </a:cxn>
                <a:cxn ang="0">
                  <a:pos x="14" y="312"/>
                </a:cxn>
                <a:cxn ang="0">
                  <a:pos x="0" y="196"/>
                </a:cxn>
                <a:cxn ang="0">
                  <a:pos x="78" y="141"/>
                </a:cxn>
                <a:cxn ang="0">
                  <a:pos x="148" y="91"/>
                </a:cxn>
                <a:cxn ang="0">
                  <a:pos x="216" y="46"/>
                </a:cxn>
                <a:cxn ang="0">
                  <a:pos x="299" y="5"/>
                </a:cxn>
                <a:cxn ang="0">
                  <a:pos x="369" y="0"/>
                </a:cxn>
                <a:cxn ang="0">
                  <a:pos x="498" y="34"/>
                </a:cxn>
                <a:cxn ang="0">
                  <a:pos x="490" y="82"/>
                </a:cxn>
                <a:cxn ang="0">
                  <a:pos x="522" y="125"/>
                </a:cxn>
                <a:cxn ang="0">
                  <a:pos x="469" y="146"/>
                </a:cxn>
                <a:cxn ang="0">
                  <a:pos x="430" y="94"/>
                </a:cxn>
                <a:cxn ang="0">
                  <a:pos x="441" y="42"/>
                </a:cxn>
                <a:cxn ang="0">
                  <a:pos x="359" y="30"/>
                </a:cxn>
                <a:cxn ang="0">
                  <a:pos x="246" y="75"/>
                </a:cxn>
                <a:cxn ang="0">
                  <a:pos x="199" y="103"/>
                </a:cxn>
                <a:cxn ang="0">
                  <a:pos x="135" y="166"/>
                </a:cxn>
                <a:cxn ang="0">
                  <a:pos x="210" y="175"/>
                </a:cxn>
                <a:cxn ang="0">
                  <a:pos x="262" y="226"/>
                </a:cxn>
                <a:cxn ang="0">
                  <a:pos x="329" y="210"/>
                </a:cxn>
                <a:cxn ang="0">
                  <a:pos x="340" y="235"/>
                </a:cxn>
                <a:cxn ang="0">
                  <a:pos x="294" y="289"/>
                </a:cxn>
                <a:cxn ang="0">
                  <a:pos x="229" y="355"/>
                </a:cxn>
                <a:cxn ang="0">
                  <a:pos x="170" y="412"/>
                </a:cxn>
                <a:cxn ang="0">
                  <a:pos x="145" y="435"/>
                </a:cxn>
                <a:cxn ang="0">
                  <a:pos x="145" y="435"/>
                </a:cxn>
              </a:cxnLst>
              <a:rect l="0" t="0" r="r" b="b"/>
              <a:pathLst>
                <a:path w="522" h="441">
                  <a:moveTo>
                    <a:pt x="145" y="435"/>
                  </a:moveTo>
                  <a:lnTo>
                    <a:pt x="84" y="441"/>
                  </a:lnTo>
                  <a:lnTo>
                    <a:pt x="49" y="385"/>
                  </a:lnTo>
                  <a:lnTo>
                    <a:pt x="14" y="312"/>
                  </a:lnTo>
                  <a:lnTo>
                    <a:pt x="0" y="196"/>
                  </a:lnTo>
                  <a:lnTo>
                    <a:pt x="78" y="141"/>
                  </a:lnTo>
                  <a:lnTo>
                    <a:pt x="148" y="91"/>
                  </a:lnTo>
                  <a:lnTo>
                    <a:pt x="216" y="46"/>
                  </a:lnTo>
                  <a:lnTo>
                    <a:pt x="299" y="5"/>
                  </a:lnTo>
                  <a:lnTo>
                    <a:pt x="369" y="0"/>
                  </a:lnTo>
                  <a:lnTo>
                    <a:pt x="498" y="34"/>
                  </a:lnTo>
                  <a:lnTo>
                    <a:pt x="490" y="82"/>
                  </a:lnTo>
                  <a:lnTo>
                    <a:pt x="522" y="125"/>
                  </a:lnTo>
                  <a:lnTo>
                    <a:pt x="469" y="146"/>
                  </a:lnTo>
                  <a:lnTo>
                    <a:pt x="430" y="94"/>
                  </a:lnTo>
                  <a:lnTo>
                    <a:pt x="441" y="42"/>
                  </a:lnTo>
                  <a:lnTo>
                    <a:pt x="359" y="30"/>
                  </a:lnTo>
                  <a:lnTo>
                    <a:pt x="246" y="75"/>
                  </a:lnTo>
                  <a:lnTo>
                    <a:pt x="199" y="103"/>
                  </a:lnTo>
                  <a:lnTo>
                    <a:pt x="135" y="166"/>
                  </a:lnTo>
                  <a:lnTo>
                    <a:pt x="210" y="175"/>
                  </a:lnTo>
                  <a:lnTo>
                    <a:pt x="262" y="226"/>
                  </a:lnTo>
                  <a:lnTo>
                    <a:pt x="329" y="210"/>
                  </a:lnTo>
                  <a:lnTo>
                    <a:pt x="340" y="235"/>
                  </a:lnTo>
                  <a:lnTo>
                    <a:pt x="294" y="289"/>
                  </a:lnTo>
                  <a:lnTo>
                    <a:pt x="229" y="355"/>
                  </a:lnTo>
                  <a:lnTo>
                    <a:pt x="170" y="412"/>
                  </a:lnTo>
                  <a:lnTo>
                    <a:pt x="145" y="435"/>
                  </a:lnTo>
                  <a:lnTo>
                    <a:pt x="145" y="4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58" name="Freeform 50"/>
            <p:cNvSpPr>
              <a:spLocks/>
            </p:cNvSpPr>
            <p:nvPr/>
          </p:nvSpPr>
          <p:spPr bwMode="auto">
            <a:xfrm flipH="1">
              <a:off x="3707" y="2588"/>
              <a:ext cx="211" cy="127"/>
            </a:xfrm>
            <a:custGeom>
              <a:avLst/>
              <a:gdLst/>
              <a:ahLst/>
              <a:cxnLst>
                <a:cxn ang="0">
                  <a:pos x="259" y="56"/>
                </a:cxn>
                <a:cxn ang="0">
                  <a:pos x="325" y="33"/>
                </a:cxn>
                <a:cxn ang="0">
                  <a:pos x="404" y="6"/>
                </a:cxn>
                <a:cxn ang="0">
                  <a:pos x="466" y="0"/>
                </a:cxn>
                <a:cxn ang="0">
                  <a:pos x="533" y="40"/>
                </a:cxn>
                <a:cxn ang="0">
                  <a:pos x="565" y="117"/>
                </a:cxn>
                <a:cxn ang="0">
                  <a:pos x="570" y="190"/>
                </a:cxn>
                <a:cxn ang="0">
                  <a:pos x="517" y="222"/>
                </a:cxn>
                <a:cxn ang="0">
                  <a:pos x="447" y="266"/>
                </a:cxn>
                <a:cxn ang="0">
                  <a:pos x="409" y="190"/>
                </a:cxn>
                <a:cxn ang="0">
                  <a:pos x="360" y="141"/>
                </a:cxn>
                <a:cxn ang="0">
                  <a:pos x="342" y="206"/>
                </a:cxn>
                <a:cxn ang="0">
                  <a:pos x="8" y="313"/>
                </a:cxn>
                <a:cxn ang="0">
                  <a:pos x="0" y="266"/>
                </a:cxn>
                <a:cxn ang="0">
                  <a:pos x="309" y="181"/>
                </a:cxn>
                <a:cxn ang="0">
                  <a:pos x="312" y="133"/>
                </a:cxn>
                <a:cxn ang="0">
                  <a:pos x="333" y="88"/>
                </a:cxn>
                <a:cxn ang="0">
                  <a:pos x="377" y="43"/>
                </a:cxn>
                <a:cxn ang="0">
                  <a:pos x="293" y="83"/>
                </a:cxn>
                <a:cxn ang="0">
                  <a:pos x="180" y="136"/>
                </a:cxn>
                <a:cxn ang="0">
                  <a:pos x="259" y="56"/>
                </a:cxn>
                <a:cxn ang="0">
                  <a:pos x="259" y="56"/>
                </a:cxn>
              </a:cxnLst>
              <a:rect l="0" t="0" r="r" b="b"/>
              <a:pathLst>
                <a:path w="570" h="313">
                  <a:moveTo>
                    <a:pt x="259" y="56"/>
                  </a:moveTo>
                  <a:lnTo>
                    <a:pt x="325" y="33"/>
                  </a:lnTo>
                  <a:lnTo>
                    <a:pt x="404" y="6"/>
                  </a:lnTo>
                  <a:lnTo>
                    <a:pt x="466" y="0"/>
                  </a:lnTo>
                  <a:lnTo>
                    <a:pt x="533" y="40"/>
                  </a:lnTo>
                  <a:lnTo>
                    <a:pt x="565" y="117"/>
                  </a:lnTo>
                  <a:lnTo>
                    <a:pt x="570" y="190"/>
                  </a:lnTo>
                  <a:lnTo>
                    <a:pt x="517" y="222"/>
                  </a:lnTo>
                  <a:lnTo>
                    <a:pt x="447" y="266"/>
                  </a:lnTo>
                  <a:lnTo>
                    <a:pt x="409" y="190"/>
                  </a:lnTo>
                  <a:lnTo>
                    <a:pt x="360" y="141"/>
                  </a:lnTo>
                  <a:lnTo>
                    <a:pt x="342" y="206"/>
                  </a:lnTo>
                  <a:lnTo>
                    <a:pt x="8" y="313"/>
                  </a:lnTo>
                  <a:lnTo>
                    <a:pt x="0" y="266"/>
                  </a:lnTo>
                  <a:lnTo>
                    <a:pt x="309" y="181"/>
                  </a:lnTo>
                  <a:lnTo>
                    <a:pt x="312" y="133"/>
                  </a:lnTo>
                  <a:lnTo>
                    <a:pt x="333" y="88"/>
                  </a:lnTo>
                  <a:lnTo>
                    <a:pt x="377" y="43"/>
                  </a:lnTo>
                  <a:lnTo>
                    <a:pt x="293" y="83"/>
                  </a:lnTo>
                  <a:lnTo>
                    <a:pt x="180" y="136"/>
                  </a:lnTo>
                  <a:lnTo>
                    <a:pt x="259" y="56"/>
                  </a:lnTo>
                  <a:lnTo>
                    <a:pt x="259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59" name="Freeform 51"/>
            <p:cNvSpPr>
              <a:spLocks/>
            </p:cNvSpPr>
            <p:nvPr/>
          </p:nvSpPr>
          <p:spPr bwMode="auto">
            <a:xfrm flipH="1">
              <a:off x="3757" y="2704"/>
              <a:ext cx="58" cy="104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86" y="123"/>
                </a:cxn>
                <a:cxn ang="0">
                  <a:pos x="130" y="175"/>
                </a:cxn>
                <a:cxn ang="0">
                  <a:pos x="158" y="193"/>
                </a:cxn>
                <a:cxn ang="0">
                  <a:pos x="97" y="243"/>
                </a:cxn>
                <a:cxn ang="0">
                  <a:pos x="0" y="255"/>
                </a:cxn>
                <a:cxn ang="0">
                  <a:pos x="43" y="205"/>
                </a:cxn>
                <a:cxn ang="0">
                  <a:pos x="78" y="186"/>
                </a:cxn>
                <a:cxn ang="0">
                  <a:pos x="43" y="114"/>
                </a:cxn>
                <a:cxn ang="0">
                  <a:pos x="57" y="0"/>
                </a:cxn>
                <a:cxn ang="0">
                  <a:pos x="57" y="0"/>
                </a:cxn>
              </a:cxnLst>
              <a:rect l="0" t="0" r="r" b="b"/>
              <a:pathLst>
                <a:path w="158" h="255">
                  <a:moveTo>
                    <a:pt x="57" y="0"/>
                  </a:moveTo>
                  <a:lnTo>
                    <a:pt x="86" y="123"/>
                  </a:lnTo>
                  <a:lnTo>
                    <a:pt x="130" y="175"/>
                  </a:lnTo>
                  <a:lnTo>
                    <a:pt x="158" y="193"/>
                  </a:lnTo>
                  <a:lnTo>
                    <a:pt x="97" y="243"/>
                  </a:lnTo>
                  <a:lnTo>
                    <a:pt x="0" y="255"/>
                  </a:lnTo>
                  <a:lnTo>
                    <a:pt x="43" y="205"/>
                  </a:lnTo>
                  <a:lnTo>
                    <a:pt x="78" y="186"/>
                  </a:lnTo>
                  <a:lnTo>
                    <a:pt x="43" y="114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60" name="Freeform 52"/>
            <p:cNvSpPr>
              <a:spLocks/>
            </p:cNvSpPr>
            <p:nvPr/>
          </p:nvSpPr>
          <p:spPr bwMode="auto">
            <a:xfrm flipH="1">
              <a:off x="3776" y="2758"/>
              <a:ext cx="106" cy="102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2" y="73"/>
                </a:cxn>
                <a:cxn ang="0">
                  <a:pos x="104" y="153"/>
                </a:cxn>
                <a:cxn ang="0">
                  <a:pos x="168" y="200"/>
                </a:cxn>
                <a:cxn ang="0">
                  <a:pos x="289" y="227"/>
                </a:cxn>
                <a:cxn ang="0">
                  <a:pos x="150" y="252"/>
                </a:cxn>
                <a:cxn ang="0">
                  <a:pos x="78" y="209"/>
                </a:cxn>
                <a:cxn ang="0">
                  <a:pos x="0" y="227"/>
                </a:cxn>
                <a:cxn ang="0">
                  <a:pos x="62" y="153"/>
                </a:cxn>
                <a:cxn ang="0">
                  <a:pos x="75" y="80"/>
                </a:cxn>
                <a:cxn ang="0">
                  <a:pos x="78" y="0"/>
                </a:cxn>
                <a:cxn ang="0">
                  <a:pos x="78" y="0"/>
                </a:cxn>
              </a:cxnLst>
              <a:rect l="0" t="0" r="r" b="b"/>
              <a:pathLst>
                <a:path w="289" h="252">
                  <a:moveTo>
                    <a:pt x="78" y="0"/>
                  </a:moveTo>
                  <a:lnTo>
                    <a:pt x="112" y="73"/>
                  </a:lnTo>
                  <a:lnTo>
                    <a:pt x="104" y="153"/>
                  </a:lnTo>
                  <a:lnTo>
                    <a:pt x="168" y="200"/>
                  </a:lnTo>
                  <a:lnTo>
                    <a:pt x="289" y="227"/>
                  </a:lnTo>
                  <a:lnTo>
                    <a:pt x="150" y="252"/>
                  </a:lnTo>
                  <a:lnTo>
                    <a:pt x="78" y="209"/>
                  </a:lnTo>
                  <a:lnTo>
                    <a:pt x="0" y="227"/>
                  </a:lnTo>
                  <a:lnTo>
                    <a:pt x="62" y="153"/>
                  </a:lnTo>
                  <a:lnTo>
                    <a:pt x="75" y="80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61" name="Freeform 53"/>
            <p:cNvSpPr>
              <a:spLocks/>
            </p:cNvSpPr>
            <p:nvPr/>
          </p:nvSpPr>
          <p:spPr bwMode="auto">
            <a:xfrm flipH="1">
              <a:off x="3393" y="4086"/>
              <a:ext cx="163" cy="107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86" y="0"/>
                </a:cxn>
                <a:cxn ang="0">
                  <a:pos x="242" y="9"/>
                </a:cxn>
                <a:cxn ang="0">
                  <a:pos x="374" y="88"/>
                </a:cxn>
                <a:cxn ang="0">
                  <a:pos x="431" y="198"/>
                </a:cxn>
                <a:cxn ang="0">
                  <a:pos x="439" y="264"/>
                </a:cxn>
                <a:cxn ang="0">
                  <a:pos x="213" y="261"/>
                </a:cxn>
                <a:cxn ang="0">
                  <a:pos x="387" y="213"/>
                </a:cxn>
                <a:cxn ang="0">
                  <a:pos x="342" y="120"/>
                </a:cxn>
                <a:cxn ang="0">
                  <a:pos x="229" y="57"/>
                </a:cxn>
                <a:cxn ang="0">
                  <a:pos x="100" y="43"/>
                </a:cxn>
                <a:cxn ang="0">
                  <a:pos x="0" y="97"/>
                </a:cxn>
                <a:cxn ang="0">
                  <a:pos x="0" y="97"/>
                </a:cxn>
              </a:cxnLst>
              <a:rect l="0" t="0" r="r" b="b"/>
              <a:pathLst>
                <a:path w="439" h="264">
                  <a:moveTo>
                    <a:pt x="0" y="97"/>
                  </a:moveTo>
                  <a:lnTo>
                    <a:pt x="86" y="0"/>
                  </a:lnTo>
                  <a:lnTo>
                    <a:pt x="242" y="9"/>
                  </a:lnTo>
                  <a:lnTo>
                    <a:pt x="374" y="88"/>
                  </a:lnTo>
                  <a:lnTo>
                    <a:pt x="431" y="198"/>
                  </a:lnTo>
                  <a:lnTo>
                    <a:pt x="439" y="264"/>
                  </a:lnTo>
                  <a:lnTo>
                    <a:pt x="213" y="261"/>
                  </a:lnTo>
                  <a:lnTo>
                    <a:pt x="387" y="213"/>
                  </a:lnTo>
                  <a:lnTo>
                    <a:pt x="342" y="120"/>
                  </a:lnTo>
                  <a:lnTo>
                    <a:pt x="229" y="57"/>
                  </a:lnTo>
                  <a:lnTo>
                    <a:pt x="100" y="43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62" name="Freeform 54"/>
            <p:cNvSpPr>
              <a:spLocks/>
            </p:cNvSpPr>
            <p:nvPr/>
          </p:nvSpPr>
          <p:spPr bwMode="auto">
            <a:xfrm flipH="1">
              <a:off x="3731" y="2713"/>
              <a:ext cx="50" cy="34"/>
            </a:xfrm>
            <a:custGeom>
              <a:avLst/>
              <a:gdLst/>
              <a:ahLst/>
              <a:cxnLst>
                <a:cxn ang="0">
                  <a:pos x="109" y="9"/>
                </a:cxn>
                <a:cxn ang="0">
                  <a:pos x="136" y="43"/>
                </a:cxn>
                <a:cxn ang="0">
                  <a:pos x="104" y="77"/>
                </a:cxn>
                <a:cxn ang="0">
                  <a:pos x="54" y="84"/>
                </a:cxn>
                <a:cxn ang="0">
                  <a:pos x="0" y="68"/>
                </a:cxn>
                <a:cxn ang="0">
                  <a:pos x="5" y="25"/>
                </a:cxn>
                <a:cxn ang="0">
                  <a:pos x="58" y="0"/>
                </a:cxn>
                <a:cxn ang="0">
                  <a:pos x="109" y="9"/>
                </a:cxn>
                <a:cxn ang="0">
                  <a:pos x="109" y="9"/>
                </a:cxn>
              </a:cxnLst>
              <a:rect l="0" t="0" r="r" b="b"/>
              <a:pathLst>
                <a:path w="136" h="84">
                  <a:moveTo>
                    <a:pt x="109" y="9"/>
                  </a:moveTo>
                  <a:lnTo>
                    <a:pt x="136" y="43"/>
                  </a:lnTo>
                  <a:lnTo>
                    <a:pt x="104" y="77"/>
                  </a:lnTo>
                  <a:lnTo>
                    <a:pt x="54" y="84"/>
                  </a:lnTo>
                  <a:lnTo>
                    <a:pt x="0" y="68"/>
                  </a:lnTo>
                  <a:lnTo>
                    <a:pt x="5" y="25"/>
                  </a:lnTo>
                  <a:lnTo>
                    <a:pt x="58" y="0"/>
                  </a:lnTo>
                  <a:lnTo>
                    <a:pt x="109" y="9"/>
                  </a:lnTo>
                  <a:lnTo>
                    <a:pt x="109" y="9"/>
                  </a:lnTo>
                  <a:close/>
                </a:path>
              </a:pathLst>
            </a:custGeom>
            <a:solidFill>
              <a:srgbClr val="FF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63" name="Freeform 55"/>
            <p:cNvSpPr>
              <a:spLocks/>
            </p:cNvSpPr>
            <p:nvPr/>
          </p:nvSpPr>
          <p:spPr bwMode="auto">
            <a:xfrm flipH="1">
              <a:off x="3817" y="2709"/>
              <a:ext cx="36" cy="34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97" y="41"/>
                </a:cxn>
                <a:cxn ang="0">
                  <a:pos x="86" y="73"/>
                </a:cxn>
                <a:cxn ang="0">
                  <a:pos x="53" y="83"/>
                </a:cxn>
                <a:cxn ang="0">
                  <a:pos x="0" y="42"/>
                </a:cxn>
                <a:cxn ang="0">
                  <a:pos x="38" y="9"/>
                </a:cxn>
                <a:cxn ang="0">
                  <a:pos x="92" y="0"/>
                </a:cxn>
                <a:cxn ang="0">
                  <a:pos x="92" y="0"/>
                </a:cxn>
              </a:cxnLst>
              <a:rect l="0" t="0" r="r" b="b"/>
              <a:pathLst>
                <a:path w="97" h="83">
                  <a:moveTo>
                    <a:pt x="92" y="0"/>
                  </a:moveTo>
                  <a:lnTo>
                    <a:pt x="97" y="41"/>
                  </a:lnTo>
                  <a:lnTo>
                    <a:pt x="86" y="73"/>
                  </a:lnTo>
                  <a:lnTo>
                    <a:pt x="53" y="83"/>
                  </a:lnTo>
                  <a:lnTo>
                    <a:pt x="0" y="42"/>
                  </a:lnTo>
                  <a:lnTo>
                    <a:pt x="38" y="9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64" name="Freeform 56"/>
            <p:cNvSpPr>
              <a:spLocks/>
            </p:cNvSpPr>
            <p:nvPr/>
          </p:nvSpPr>
          <p:spPr bwMode="auto">
            <a:xfrm flipH="1">
              <a:off x="3731" y="2711"/>
              <a:ext cx="56" cy="40"/>
            </a:xfrm>
            <a:custGeom>
              <a:avLst/>
              <a:gdLst/>
              <a:ahLst/>
              <a:cxnLst>
                <a:cxn ang="0">
                  <a:pos x="152" y="50"/>
                </a:cxn>
                <a:cxn ang="0">
                  <a:pos x="131" y="9"/>
                </a:cxn>
                <a:cxn ang="0">
                  <a:pos x="62" y="0"/>
                </a:cxn>
                <a:cxn ang="0">
                  <a:pos x="0" y="52"/>
                </a:cxn>
                <a:cxn ang="0">
                  <a:pos x="8" y="89"/>
                </a:cxn>
                <a:cxn ang="0">
                  <a:pos x="62" y="98"/>
                </a:cxn>
                <a:cxn ang="0">
                  <a:pos x="80" y="75"/>
                </a:cxn>
                <a:cxn ang="0">
                  <a:pos x="51" y="48"/>
                </a:cxn>
                <a:cxn ang="0">
                  <a:pos x="94" y="31"/>
                </a:cxn>
                <a:cxn ang="0">
                  <a:pos x="152" y="50"/>
                </a:cxn>
                <a:cxn ang="0">
                  <a:pos x="152" y="50"/>
                </a:cxn>
              </a:cxnLst>
              <a:rect l="0" t="0" r="r" b="b"/>
              <a:pathLst>
                <a:path w="152" h="98">
                  <a:moveTo>
                    <a:pt x="152" y="50"/>
                  </a:moveTo>
                  <a:lnTo>
                    <a:pt x="131" y="9"/>
                  </a:lnTo>
                  <a:lnTo>
                    <a:pt x="62" y="0"/>
                  </a:lnTo>
                  <a:lnTo>
                    <a:pt x="0" y="52"/>
                  </a:lnTo>
                  <a:lnTo>
                    <a:pt x="8" y="89"/>
                  </a:lnTo>
                  <a:lnTo>
                    <a:pt x="62" y="98"/>
                  </a:lnTo>
                  <a:lnTo>
                    <a:pt x="80" y="75"/>
                  </a:lnTo>
                  <a:lnTo>
                    <a:pt x="51" y="48"/>
                  </a:lnTo>
                  <a:lnTo>
                    <a:pt x="94" y="31"/>
                  </a:lnTo>
                  <a:lnTo>
                    <a:pt x="152" y="50"/>
                  </a:lnTo>
                  <a:lnTo>
                    <a:pt x="152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65" name="Freeform 57"/>
            <p:cNvSpPr>
              <a:spLocks/>
            </p:cNvSpPr>
            <p:nvPr/>
          </p:nvSpPr>
          <p:spPr bwMode="auto">
            <a:xfrm flipH="1">
              <a:off x="3815" y="2704"/>
              <a:ext cx="38" cy="39"/>
            </a:xfrm>
            <a:custGeom>
              <a:avLst/>
              <a:gdLst/>
              <a:ahLst/>
              <a:cxnLst>
                <a:cxn ang="0">
                  <a:pos x="100" y="7"/>
                </a:cxn>
                <a:cxn ang="0">
                  <a:pos x="61" y="0"/>
                </a:cxn>
                <a:cxn ang="0">
                  <a:pos x="25" y="16"/>
                </a:cxn>
                <a:cxn ang="0">
                  <a:pos x="0" y="53"/>
                </a:cxn>
                <a:cxn ang="0">
                  <a:pos x="6" y="89"/>
                </a:cxn>
                <a:cxn ang="0">
                  <a:pos x="53" y="94"/>
                </a:cxn>
                <a:cxn ang="0">
                  <a:pos x="68" y="66"/>
                </a:cxn>
                <a:cxn ang="0">
                  <a:pos x="38" y="50"/>
                </a:cxn>
                <a:cxn ang="0">
                  <a:pos x="64" y="28"/>
                </a:cxn>
                <a:cxn ang="0">
                  <a:pos x="102" y="43"/>
                </a:cxn>
                <a:cxn ang="0">
                  <a:pos x="100" y="7"/>
                </a:cxn>
                <a:cxn ang="0">
                  <a:pos x="100" y="7"/>
                </a:cxn>
              </a:cxnLst>
              <a:rect l="0" t="0" r="r" b="b"/>
              <a:pathLst>
                <a:path w="102" h="94">
                  <a:moveTo>
                    <a:pt x="100" y="7"/>
                  </a:moveTo>
                  <a:lnTo>
                    <a:pt x="61" y="0"/>
                  </a:lnTo>
                  <a:lnTo>
                    <a:pt x="25" y="16"/>
                  </a:lnTo>
                  <a:lnTo>
                    <a:pt x="0" y="53"/>
                  </a:lnTo>
                  <a:lnTo>
                    <a:pt x="6" y="89"/>
                  </a:lnTo>
                  <a:lnTo>
                    <a:pt x="53" y="94"/>
                  </a:lnTo>
                  <a:lnTo>
                    <a:pt x="68" y="66"/>
                  </a:lnTo>
                  <a:lnTo>
                    <a:pt x="38" y="50"/>
                  </a:lnTo>
                  <a:lnTo>
                    <a:pt x="64" y="28"/>
                  </a:lnTo>
                  <a:lnTo>
                    <a:pt x="102" y="43"/>
                  </a:lnTo>
                  <a:lnTo>
                    <a:pt x="100" y="7"/>
                  </a:lnTo>
                  <a:lnTo>
                    <a:pt x="10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66" name="Freeform 58"/>
            <p:cNvSpPr>
              <a:spLocks/>
            </p:cNvSpPr>
            <p:nvPr/>
          </p:nvSpPr>
          <p:spPr bwMode="auto">
            <a:xfrm flipH="1">
              <a:off x="3728" y="2640"/>
              <a:ext cx="77" cy="273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24" y="48"/>
                </a:cxn>
                <a:cxn ang="0">
                  <a:pos x="178" y="159"/>
                </a:cxn>
                <a:cxn ang="0">
                  <a:pos x="207" y="407"/>
                </a:cxn>
                <a:cxn ang="0">
                  <a:pos x="187" y="496"/>
                </a:cxn>
                <a:cxn ang="0">
                  <a:pos x="151" y="571"/>
                </a:cxn>
                <a:cxn ang="0">
                  <a:pos x="78" y="646"/>
                </a:cxn>
                <a:cxn ang="0">
                  <a:pos x="0" y="671"/>
                </a:cxn>
                <a:cxn ang="0">
                  <a:pos x="12" y="618"/>
                </a:cxn>
                <a:cxn ang="0">
                  <a:pos x="92" y="580"/>
                </a:cxn>
                <a:cxn ang="0">
                  <a:pos x="152" y="489"/>
                </a:cxn>
                <a:cxn ang="0">
                  <a:pos x="175" y="428"/>
                </a:cxn>
                <a:cxn ang="0">
                  <a:pos x="175" y="248"/>
                </a:cxn>
                <a:cxn ang="0">
                  <a:pos x="125" y="84"/>
                </a:cxn>
                <a:cxn ang="0">
                  <a:pos x="92" y="0"/>
                </a:cxn>
                <a:cxn ang="0">
                  <a:pos x="92" y="0"/>
                </a:cxn>
              </a:cxnLst>
              <a:rect l="0" t="0" r="r" b="b"/>
              <a:pathLst>
                <a:path w="207" h="671">
                  <a:moveTo>
                    <a:pt x="92" y="0"/>
                  </a:moveTo>
                  <a:lnTo>
                    <a:pt x="124" y="48"/>
                  </a:lnTo>
                  <a:lnTo>
                    <a:pt x="178" y="159"/>
                  </a:lnTo>
                  <a:lnTo>
                    <a:pt x="207" y="407"/>
                  </a:lnTo>
                  <a:lnTo>
                    <a:pt x="187" y="496"/>
                  </a:lnTo>
                  <a:lnTo>
                    <a:pt x="151" y="571"/>
                  </a:lnTo>
                  <a:lnTo>
                    <a:pt x="78" y="646"/>
                  </a:lnTo>
                  <a:lnTo>
                    <a:pt x="0" y="671"/>
                  </a:lnTo>
                  <a:lnTo>
                    <a:pt x="12" y="618"/>
                  </a:lnTo>
                  <a:lnTo>
                    <a:pt x="92" y="580"/>
                  </a:lnTo>
                  <a:lnTo>
                    <a:pt x="152" y="489"/>
                  </a:lnTo>
                  <a:lnTo>
                    <a:pt x="175" y="428"/>
                  </a:lnTo>
                  <a:lnTo>
                    <a:pt x="175" y="248"/>
                  </a:lnTo>
                  <a:lnTo>
                    <a:pt x="125" y="84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67" name="Freeform 59"/>
            <p:cNvSpPr>
              <a:spLocks/>
            </p:cNvSpPr>
            <p:nvPr/>
          </p:nvSpPr>
          <p:spPr bwMode="auto">
            <a:xfrm>
              <a:off x="4132" y="3475"/>
              <a:ext cx="79" cy="12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06" y="136"/>
                </a:cxn>
                <a:cxn ang="0">
                  <a:pos x="15" y="136"/>
                </a:cxn>
                <a:cxn ang="0">
                  <a:pos x="15" y="0"/>
                </a:cxn>
              </a:cxnLst>
              <a:rect l="0" t="0" r="r" b="b"/>
              <a:pathLst>
                <a:path w="106" h="159">
                  <a:moveTo>
                    <a:pt x="15" y="0"/>
                  </a:moveTo>
                  <a:cubicBezTo>
                    <a:pt x="30" y="0"/>
                    <a:pt x="106" y="113"/>
                    <a:pt x="106" y="136"/>
                  </a:cubicBezTo>
                  <a:cubicBezTo>
                    <a:pt x="106" y="159"/>
                    <a:pt x="30" y="159"/>
                    <a:pt x="15" y="136"/>
                  </a:cubicBezTo>
                  <a:cubicBezTo>
                    <a:pt x="0" y="113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pic>
        <p:nvPicPr>
          <p:cNvPr id="168" name="Picture 5" descr="Rado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5456" y="3188568"/>
            <a:ext cx="1300163" cy="17526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70" name="Picture 2" descr="http://swwpicture.suvanet.ch/Website/Download.aspx?Purpose=AssetManager&amp;Random=cf84abfe-2805-45f0-ab1c-dbf680230591&amp;RelativeDownloadPath=\141010\2vbggcuf\43uvtgyt\03_1729-02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4536" y="4365104"/>
            <a:ext cx="648072" cy="560723"/>
          </a:xfrm>
          <a:prstGeom prst="rect">
            <a:avLst/>
          </a:prstGeom>
          <a:noFill/>
        </p:spPr>
      </p:pic>
      <p:pic>
        <p:nvPicPr>
          <p:cNvPr id="171" name="Picture 5" descr="Strahlenpropell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75938" y="2821940"/>
            <a:ext cx="333452" cy="288032"/>
          </a:xfrm>
          <a:prstGeom prst="rect">
            <a:avLst/>
          </a:prstGeom>
          <a:noFill/>
        </p:spPr>
      </p:pic>
      <p:sp>
        <p:nvSpPr>
          <p:cNvPr id="172" name="Rectangle 4"/>
          <p:cNvSpPr>
            <a:spLocks noChangeArrowheads="1"/>
          </p:cNvSpPr>
          <p:nvPr/>
        </p:nvSpPr>
        <p:spPr bwMode="auto">
          <a:xfrm>
            <a:off x="3831923" y="2541472"/>
            <a:ext cx="632574" cy="614354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CH"/>
          </a:p>
        </p:txBody>
      </p:sp>
      <p:sp>
        <p:nvSpPr>
          <p:cNvPr id="173" name="AutoShape 6"/>
          <p:cNvSpPr>
            <a:spLocks noChangeArrowheads="1"/>
          </p:cNvSpPr>
          <p:nvPr/>
        </p:nvSpPr>
        <p:spPr bwMode="auto">
          <a:xfrm>
            <a:off x="5868144" y="3356992"/>
            <a:ext cx="2915816" cy="1856710"/>
          </a:xfrm>
          <a:prstGeom prst="cloudCallout">
            <a:avLst>
              <a:gd name="adj1" fmla="val -72248"/>
              <a:gd name="adj2" fmla="val -34341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dirty="0" smtClean="0">
                <a:solidFill>
                  <a:schemeClr val="bg1"/>
                </a:solidFill>
              </a:rPr>
              <a:t>farblos</a:t>
            </a:r>
          </a:p>
          <a:p>
            <a:pPr algn="ctr"/>
            <a:r>
              <a:rPr lang="de-CH" dirty="0" smtClean="0">
                <a:solidFill>
                  <a:schemeClr val="bg1"/>
                </a:solidFill>
              </a:rPr>
              <a:t>geruchlos</a:t>
            </a:r>
          </a:p>
          <a:p>
            <a:pPr algn="ctr"/>
            <a:r>
              <a:rPr lang="de-CH" dirty="0" smtClean="0">
                <a:solidFill>
                  <a:schemeClr val="bg1"/>
                </a:solidFill>
              </a:rPr>
              <a:t>wasserlöslich</a:t>
            </a:r>
          </a:p>
          <a:p>
            <a:pPr algn="ctr"/>
            <a:r>
              <a:rPr lang="de-CH" dirty="0" smtClean="0">
                <a:solidFill>
                  <a:schemeClr val="bg1"/>
                </a:solidFill>
              </a:rPr>
              <a:t>chemisch inaktiv</a:t>
            </a:r>
          </a:p>
          <a:p>
            <a:pPr algn="ctr"/>
            <a:r>
              <a:rPr lang="de-CH" dirty="0" smtClean="0">
                <a:solidFill>
                  <a:schemeClr val="bg1"/>
                </a:solidFill>
              </a:rPr>
              <a:t>radioaktiv!!</a:t>
            </a:r>
          </a:p>
        </p:txBody>
      </p:sp>
      <p:pic>
        <p:nvPicPr>
          <p:cNvPr id="174" name="Picture 5" descr="Strahlenpropell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9431" y="2821940"/>
            <a:ext cx="333452" cy="288032"/>
          </a:xfrm>
          <a:prstGeom prst="rect">
            <a:avLst/>
          </a:prstGeom>
          <a:noFill/>
        </p:spPr>
      </p:pic>
      <p:pic>
        <p:nvPicPr>
          <p:cNvPr id="175" name="Picture 5" descr="Strahlenpropell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6061" y="2821940"/>
            <a:ext cx="333452" cy="288032"/>
          </a:xfrm>
          <a:prstGeom prst="rect">
            <a:avLst/>
          </a:prstGeom>
          <a:noFill/>
        </p:spPr>
      </p:pic>
      <p:pic>
        <p:nvPicPr>
          <p:cNvPr id="176" name="Picture 5" descr="Strahlenpropell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4457" y="3421251"/>
            <a:ext cx="333452" cy="288032"/>
          </a:xfrm>
          <a:prstGeom prst="rect">
            <a:avLst/>
          </a:prstGeom>
          <a:noFill/>
        </p:spPr>
      </p:pic>
      <p:pic>
        <p:nvPicPr>
          <p:cNvPr id="177" name="Picture 5" descr="Strahlenpropell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58836" y="3421251"/>
            <a:ext cx="333452" cy="288032"/>
          </a:xfrm>
          <a:prstGeom prst="rect">
            <a:avLst/>
          </a:prstGeom>
          <a:noFill/>
        </p:spPr>
      </p:pic>
      <p:pic>
        <p:nvPicPr>
          <p:cNvPr id="178" name="Picture 5" descr="Strahlenpropell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07623" y="3421251"/>
            <a:ext cx="333452" cy="288032"/>
          </a:xfrm>
          <a:prstGeom prst="rect">
            <a:avLst/>
          </a:prstGeom>
          <a:noFill/>
        </p:spPr>
      </p:pic>
      <p:pic>
        <p:nvPicPr>
          <p:cNvPr id="179" name="Picture 5" descr="Strahlenpropell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0644" y="4020562"/>
            <a:ext cx="333452" cy="288032"/>
          </a:xfrm>
          <a:prstGeom prst="rect">
            <a:avLst/>
          </a:prstGeom>
          <a:noFill/>
        </p:spPr>
      </p:pic>
      <p:pic>
        <p:nvPicPr>
          <p:cNvPr id="180" name="Picture 5" descr="Strahlenpropell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0521" y="4020562"/>
            <a:ext cx="333452" cy="288032"/>
          </a:xfrm>
          <a:prstGeom prst="rect">
            <a:avLst/>
          </a:prstGeom>
          <a:noFill/>
        </p:spPr>
      </p:pic>
      <p:pic>
        <p:nvPicPr>
          <p:cNvPr id="181" name="Picture 5" descr="Strahlenpropell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23810" y="4020562"/>
            <a:ext cx="333452" cy="288032"/>
          </a:xfrm>
          <a:prstGeom prst="rect">
            <a:avLst/>
          </a:prstGeom>
          <a:noFill/>
        </p:spPr>
      </p:pic>
      <p:pic>
        <p:nvPicPr>
          <p:cNvPr id="182" name="Picture 5" descr="Strahlenpropell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8865" y="4612124"/>
            <a:ext cx="333452" cy="288032"/>
          </a:xfrm>
          <a:prstGeom prst="rect">
            <a:avLst/>
          </a:prstGeom>
          <a:noFill/>
        </p:spPr>
      </p:pic>
      <p:pic>
        <p:nvPicPr>
          <p:cNvPr id="183" name="Picture 5" descr="Strahlenpropell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6585" y="4612124"/>
            <a:ext cx="333452" cy="288032"/>
          </a:xfrm>
          <a:prstGeom prst="rect">
            <a:avLst/>
          </a:prstGeom>
          <a:noFill/>
        </p:spPr>
      </p:pic>
      <p:pic>
        <p:nvPicPr>
          <p:cNvPr id="185" name="Picture 5" descr="Strahlenpropell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1575" y="5213702"/>
            <a:ext cx="333452" cy="288032"/>
          </a:xfrm>
          <a:prstGeom prst="rect">
            <a:avLst/>
          </a:prstGeom>
          <a:noFill/>
        </p:spPr>
      </p:pic>
      <p:grpSp>
        <p:nvGrpSpPr>
          <p:cNvPr id="186" name="Group 70"/>
          <p:cNvGrpSpPr>
            <a:grpSpLocks noChangeAspect="1"/>
          </p:cNvGrpSpPr>
          <p:nvPr/>
        </p:nvGrpSpPr>
        <p:grpSpPr bwMode="auto">
          <a:xfrm>
            <a:off x="1440160" y="3140968"/>
            <a:ext cx="1512408" cy="1864678"/>
            <a:chOff x="3169" y="2552"/>
            <a:chExt cx="1361" cy="1678"/>
          </a:xfrm>
        </p:grpSpPr>
        <p:sp>
          <p:nvSpPr>
            <p:cNvPr id="187" name="AutoShape 10"/>
            <p:cNvSpPr>
              <a:spLocks noChangeAspect="1" noChangeArrowheads="1" noTextEdit="1"/>
            </p:cNvSpPr>
            <p:nvPr/>
          </p:nvSpPr>
          <p:spPr bwMode="auto">
            <a:xfrm flipH="1">
              <a:off x="3169" y="2552"/>
              <a:ext cx="1361" cy="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88" name="Freeform 12"/>
            <p:cNvSpPr>
              <a:spLocks/>
            </p:cNvSpPr>
            <p:nvPr/>
          </p:nvSpPr>
          <p:spPr bwMode="auto">
            <a:xfrm flipH="1">
              <a:off x="3599" y="2862"/>
              <a:ext cx="741" cy="496"/>
            </a:xfrm>
            <a:custGeom>
              <a:avLst/>
              <a:gdLst/>
              <a:ahLst/>
              <a:cxnLst>
                <a:cxn ang="0">
                  <a:pos x="177" y="1136"/>
                </a:cxn>
                <a:cxn ang="0">
                  <a:pos x="319" y="1136"/>
                </a:cxn>
                <a:cxn ang="0">
                  <a:pos x="427" y="1128"/>
                </a:cxn>
                <a:cxn ang="0">
                  <a:pos x="457" y="809"/>
                </a:cxn>
                <a:cxn ang="0">
                  <a:pos x="379" y="766"/>
                </a:cxn>
                <a:cxn ang="0">
                  <a:pos x="389" y="704"/>
                </a:cxn>
                <a:cxn ang="0">
                  <a:pos x="658" y="691"/>
                </a:cxn>
                <a:cxn ang="0">
                  <a:pos x="868" y="602"/>
                </a:cxn>
                <a:cxn ang="0">
                  <a:pos x="843" y="1098"/>
                </a:cxn>
                <a:cxn ang="0">
                  <a:pos x="1631" y="1143"/>
                </a:cxn>
                <a:cxn ang="0">
                  <a:pos x="1811" y="1218"/>
                </a:cxn>
                <a:cxn ang="0">
                  <a:pos x="2000" y="1109"/>
                </a:cxn>
                <a:cxn ang="0">
                  <a:pos x="1946" y="796"/>
                </a:cxn>
                <a:cxn ang="0">
                  <a:pos x="1862" y="771"/>
                </a:cxn>
                <a:cxn ang="0">
                  <a:pos x="1725" y="188"/>
                </a:cxn>
                <a:cxn ang="0">
                  <a:pos x="1535" y="70"/>
                </a:cxn>
                <a:cxn ang="0">
                  <a:pos x="1142" y="0"/>
                </a:cxn>
                <a:cxn ang="0">
                  <a:pos x="925" y="18"/>
                </a:cxn>
                <a:cxn ang="0">
                  <a:pos x="578" y="132"/>
                </a:cxn>
                <a:cxn ang="0">
                  <a:pos x="169" y="314"/>
                </a:cxn>
                <a:cxn ang="0">
                  <a:pos x="89" y="402"/>
                </a:cxn>
                <a:cxn ang="0">
                  <a:pos x="56" y="743"/>
                </a:cxn>
                <a:cxn ang="0">
                  <a:pos x="0" y="809"/>
                </a:cxn>
                <a:cxn ang="0">
                  <a:pos x="82" y="1068"/>
                </a:cxn>
                <a:cxn ang="0">
                  <a:pos x="177" y="1136"/>
                </a:cxn>
                <a:cxn ang="0">
                  <a:pos x="177" y="1136"/>
                </a:cxn>
              </a:cxnLst>
              <a:rect l="0" t="0" r="r" b="b"/>
              <a:pathLst>
                <a:path w="2000" h="1218">
                  <a:moveTo>
                    <a:pt x="177" y="1136"/>
                  </a:moveTo>
                  <a:lnTo>
                    <a:pt x="319" y="1136"/>
                  </a:lnTo>
                  <a:lnTo>
                    <a:pt x="427" y="1128"/>
                  </a:lnTo>
                  <a:lnTo>
                    <a:pt x="457" y="809"/>
                  </a:lnTo>
                  <a:lnTo>
                    <a:pt x="379" y="766"/>
                  </a:lnTo>
                  <a:lnTo>
                    <a:pt x="389" y="704"/>
                  </a:lnTo>
                  <a:lnTo>
                    <a:pt x="658" y="691"/>
                  </a:lnTo>
                  <a:lnTo>
                    <a:pt x="868" y="602"/>
                  </a:lnTo>
                  <a:lnTo>
                    <a:pt x="843" y="1098"/>
                  </a:lnTo>
                  <a:lnTo>
                    <a:pt x="1631" y="1143"/>
                  </a:lnTo>
                  <a:lnTo>
                    <a:pt x="1811" y="1218"/>
                  </a:lnTo>
                  <a:lnTo>
                    <a:pt x="2000" y="1109"/>
                  </a:lnTo>
                  <a:lnTo>
                    <a:pt x="1946" y="796"/>
                  </a:lnTo>
                  <a:lnTo>
                    <a:pt x="1862" y="771"/>
                  </a:lnTo>
                  <a:lnTo>
                    <a:pt x="1725" y="188"/>
                  </a:lnTo>
                  <a:lnTo>
                    <a:pt x="1535" y="70"/>
                  </a:lnTo>
                  <a:lnTo>
                    <a:pt x="1142" y="0"/>
                  </a:lnTo>
                  <a:lnTo>
                    <a:pt x="925" y="18"/>
                  </a:lnTo>
                  <a:lnTo>
                    <a:pt x="578" y="132"/>
                  </a:lnTo>
                  <a:lnTo>
                    <a:pt x="169" y="314"/>
                  </a:lnTo>
                  <a:lnTo>
                    <a:pt x="89" y="402"/>
                  </a:lnTo>
                  <a:lnTo>
                    <a:pt x="56" y="743"/>
                  </a:lnTo>
                  <a:lnTo>
                    <a:pt x="0" y="809"/>
                  </a:lnTo>
                  <a:lnTo>
                    <a:pt x="82" y="1068"/>
                  </a:lnTo>
                  <a:lnTo>
                    <a:pt x="177" y="1136"/>
                  </a:lnTo>
                  <a:lnTo>
                    <a:pt x="177" y="1136"/>
                  </a:lnTo>
                  <a:close/>
                </a:path>
              </a:pathLst>
            </a:custGeom>
            <a:solidFill>
              <a:srgbClr val="F0EA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89" name="Freeform 13"/>
            <p:cNvSpPr>
              <a:spLocks/>
            </p:cNvSpPr>
            <p:nvPr/>
          </p:nvSpPr>
          <p:spPr bwMode="auto">
            <a:xfrm flipH="1">
              <a:off x="3808" y="2860"/>
              <a:ext cx="507" cy="323"/>
            </a:xfrm>
            <a:custGeom>
              <a:avLst/>
              <a:gdLst/>
              <a:ahLst/>
              <a:cxnLst>
                <a:cxn ang="0">
                  <a:pos x="103" y="348"/>
                </a:cxn>
                <a:cxn ang="0">
                  <a:pos x="63" y="448"/>
                </a:cxn>
                <a:cxn ang="0">
                  <a:pos x="70" y="494"/>
                </a:cxn>
                <a:cxn ang="0">
                  <a:pos x="92" y="501"/>
                </a:cxn>
                <a:cxn ang="0">
                  <a:pos x="121" y="451"/>
                </a:cxn>
                <a:cxn ang="0">
                  <a:pos x="141" y="480"/>
                </a:cxn>
                <a:cxn ang="0">
                  <a:pos x="224" y="537"/>
                </a:cxn>
                <a:cxn ang="0">
                  <a:pos x="387" y="583"/>
                </a:cxn>
                <a:cxn ang="0">
                  <a:pos x="568" y="571"/>
                </a:cxn>
                <a:cxn ang="0">
                  <a:pos x="697" y="473"/>
                </a:cxn>
                <a:cxn ang="0">
                  <a:pos x="766" y="344"/>
                </a:cxn>
                <a:cxn ang="0">
                  <a:pos x="777" y="185"/>
                </a:cxn>
                <a:cxn ang="0">
                  <a:pos x="738" y="123"/>
                </a:cxn>
                <a:cxn ang="0">
                  <a:pos x="815" y="148"/>
                </a:cxn>
                <a:cxn ang="0">
                  <a:pos x="826" y="87"/>
                </a:cxn>
                <a:cxn ang="0">
                  <a:pos x="836" y="55"/>
                </a:cxn>
                <a:cxn ang="0">
                  <a:pos x="888" y="28"/>
                </a:cxn>
                <a:cxn ang="0">
                  <a:pos x="1049" y="0"/>
                </a:cxn>
                <a:cxn ang="0">
                  <a:pos x="1071" y="151"/>
                </a:cxn>
                <a:cxn ang="0">
                  <a:pos x="1141" y="244"/>
                </a:cxn>
                <a:cxn ang="0">
                  <a:pos x="1267" y="264"/>
                </a:cxn>
                <a:cxn ang="0">
                  <a:pos x="1286" y="323"/>
                </a:cxn>
                <a:cxn ang="0">
                  <a:pos x="1371" y="525"/>
                </a:cxn>
                <a:cxn ang="0">
                  <a:pos x="1210" y="360"/>
                </a:cxn>
                <a:cxn ang="0">
                  <a:pos x="1106" y="416"/>
                </a:cxn>
                <a:cxn ang="0">
                  <a:pos x="1028" y="519"/>
                </a:cxn>
                <a:cxn ang="0">
                  <a:pos x="734" y="721"/>
                </a:cxn>
                <a:cxn ang="0">
                  <a:pos x="277" y="657"/>
                </a:cxn>
                <a:cxn ang="0">
                  <a:pos x="172" y="778"/>
                </a:cxn>
                <a:cxn ang="0">
                  <a:pos x="0" y="790"/>
                </a:cxn>
                <a:cxn ang="0">
                  <a:pos x="3" y="446"/>
                </a:cxn>
                <a:cxn ang="0">
                  <a:pos x="103" y="348"/>
                </a:cxn>
                <a:cxn ang="0">
                  <a:pos x="103" y="348"/>
                </a:cxn>
              </a:cxnLst>
              <a:rect l="0" t="0" r="r" b="b"/>
              <a:pathLst>
                <a:path w="1371" h="790">
                  <a:moveTo>
                    <a:pt x="103" y="348"/>
                  </a:moveTo>
                  <a:lnTo>
                    <a:pt x="63" y="448"/>
                  </a:lnTo>
                  <a:lnTo>
                    <a:pt x="70" y="494"/>
                  </a:lnTo>
                  <a:lnTo>
                    <a:pt x="92" y="501"/>
                  </a:lnTo>
                  <a:lnTo>
                    <a:pt x="121" y="451"/>
                  </a:lnTo>
                  <a:lnTo>
                    <a:pt x="141" y="480"/>
                  </a:lnTo>
                  <a:lnTo>
                    <a:pt x="224" y="537"/>
                  </a:lnTo>
                  <a:lnTo>
                    <a:pt x="387" y="583"/>
                  </a:lnTo>
                  <a:lnTo>
                    <a:pt x="568" y="571"/>
                  </a:lnTo>
                  <a:lnTo>
                    <a:pt x="697" y="473"/>
                  </a:lnTo>
                  <a:lnTo>
                    <a:pt x="766" y="344"/>
                  </a:lnTo>
                  <a:lnTo>
                    <a:pt x="777" y="185"/>
                  </a:lnTo>
                  <a:lnTo>
                    <a:pt x="738" y="123"/>
                  </a:lnTo>
                  <a:lnTo>
                    <a:pt x="815" y="148"/>
                  </a:lnTo>
                  <a:lnTo>
                    <a:pt x="826" y="87"/>
                  </a:lnTo>
                  <a:lnTo>
                    <a:pt x="836" y="55"/>
                  </a:lnTo>
                  <a:lnTo>
                    <a:pt x="888" y="28"/>
                  </a:lnTo>
                  <a:lnTo>
                    <a:pt x="1049" y="0"/>
                  </a:lnTo>
                  <a:lnTo>
                    <a:pt x="1071" y="151"/>
                  </a:lnTo>
                  <a:lnTo>
                    <a:pt x="1141" y="244"/>
                  </a:lnTo>
                  <a:lnTo>
                    <a:pt x="1267" y="264"/>
                  </a:lnTo>
                  <a:lnTo>
                    <a:pt x="1286" y="323"/>
                  </a:lnTo>
                  <a:lnTo>
                    <a:pt x="1371" y="525"/>
                  </a:lnTo>
                  <a:lnTo>
                    <a:pt x="1210" y="360"/>
                  </a:lnTo>
                  <a:lnTo>
                    <a:pt x="1106" y="416"/>
                  </a:lnTo>
                  <a:lnTo>
                    <a:pt x="1028" y="519"/>
                  </a:lnTo>
                  <a:lnTo>
                    <a:pt x="734" y="721"/>
                  </a:lnTo>
                  <a:lnTo>
                    <a:pt x="277" y="657"/>
                  </a:lnTo>
                  <a:lnTo>
                    <a:pt x="172" y="778"/>
                  </a:lnTo>
                  <a:lnTo>
                    <a:pt x="0" y="790"/>
                  </a:lnTo>
                  <a:lnTo>
                    <a:pt x="3" y="446"/>
                  </a:lnTo>
                  <a:lnTo>
                    <a:pt x="103" y="348"/>
                  </a:lnTo>
                  <a:lnTo>
                    <a:pt x="103" y="348"/>
                  </a:lnTo>
                  <a:close/>
                </a:path>
              </a:pathLst>
            </a:custGeom>
            <a:solidFill>
              <a:srgbClr val="CCC4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0" name="Freeform 14"/>
            <p:cNvSpPr>
              <a:spLocks/>
            </p:cNvSpPr>
            <p:nvPr/>
          </p:nvSpPr>
          <p:spPr bwMode="auto">
            <a:xfrm flipH="1">
              <a:off x="3503" y="2912"/>
              <a:ext cx="800" cy="1163"/>
            </a:xfrm>
            <a:custGeom>
              <a:avLst/>
              <a:gdLst/>
              <a:ahLst/>
              <a:cxnLst>
                <a:cxn ang="0">
                  <a:pos x="0" y="2579"/>
                </a:cxn>
                <a:cxn ang="0">
                  <a:pos x="153" y="1967"/>
                </a:cxn>
                <a:cxn ang="0">
                  <a:pos x="433" y="1674"/>
                </a:cxn>
                <a:cxn ang="0">
                  <a:pos x="460" y="1303"/>
                </a:cxn>
                <a:cxn ang="0">
                  <a:pos x="697" y="1092"/>
                </a:cxn>
                <a:cxn ang="0">
                  <a:pos x="818" y="466"/>
                </a:cxn>
                <a:cxn ang="0">
                  <a:pos x="826" y="283"/>
                </a:cxn>
                <a:cxn ang="0">
                  <a:pos x="821" y="1"/>
                </a:cxn>
                <a:cxn ang="0">
                  <a:pos x="883" y="0"/>
                </a:cxn>
                <a:cxn ang="0">
                  <a:pos x="952" y="182"/>
                </a:cxn>
                <a:cxn ang="0">
                  <a:pos x="1004" y="548"/>
                </a:cxn>
                <a:cxn ang="0">
                  <a:pos x="981" y="885"/>
                </a:cxn>
                <a:cxn ang="0">
                  <a:pos x="1299" y="890"/>
                </a:cxn>
                <a:cxn ang="0">
                  <a:pos x="1391" y="394"/>
                </a:cxn>
                <a:cxn ang="0">
                  <a:pos x="1391" y="35"/>
                </a:cxn>
                <a:cxn ang="0">
                  <a:pos x="1431" y="73"/>
                </a:cxn>
                <a:cxn ang="0">
                  <a:pos x="1509" y="403"/>
                </a:cxn>
                <a:cxn ang="0">
                  <a:pos x="1465" y="933"/>
                </a:cxn>
                <a:cxn ang="0">
                  <a:pos x="1371" y="1337"/>
                </a:cxn>
                <a:cxn ang="0">
                  <a:pos x="1621" y="1458"/>
                </a:cxn>
                <a:cxn ang="0">
                  <a:pos x="1871" y="1737"/>
                </a:cxn>
                <a:cxn ang="0">
                  <a:pos x="2044" y="2122"/>
                </a:cxn>
                <a:cxn ang="0">
                  <a:pos x="2117" y="2486"/>
                </a:cxn>
                <a:cxn ang="0">
                  <a:pos x="2157" y="2829"/>
                </a:cxn>
                <a:cxn ang="0">
                  <a:pos x="1812" y="2858"/>
                </a:cxn>
                <a:cxn ang="0">
                  <a:pos x="1638" y="2170"/>
                </a:cxn>
                <a:cxn ang="0">
                  <a:pos x="1492" y="1992"/>
                </a:cxn>
                <a:cxn ang="0">
                  <a:pos x="1129" y="1819"/>
                </a:cxn>
                <a:cxn ang="0">
                  <a:pos x="976" y="1833"/>
                </a:cxn>
                <a:cxn ang="0">
                  <a:pos x="766" y="1992"/>
                </a:cxn>
                <a:cxn ang="0">
                  <a:pos x="560" y="2256"/>
                </a:cxn>
                <a:cxn ang="0">
                  <a:pos x="433" y="2470"/>
                </a:cxn>
                <a:cxn ang="0">
                  <a:pos x="379" y="2795"/>
                </a:cxn>
                <a:cxn ang="0">
                  <a:pos x="117" y="2818"/>
                </a:cxn>
                <a:cxn ang="0">
                  <a:pos x="0" y="2579"/>
                </a:cxn>
                <a:cxn ang="0">
                  <a:pos x="0" y="2579"/>
                </a:cxn>
              </a:cxnLst>
              <a:rect l="0" t="0" r="r" b="b"/>
              <a:pathLst>
                <a:path w="2157" h="2858">
                  <a:moveTo>
                    <a:pt x="0" y="2579"/>
                  </a:moveTo>
                  <a:lnTo>
                    <a:pt x="153" y="1967"/>
                  </a:lnTo>
                  <a:lnTo>
                    <a:pt x="433" y="1674"/>
                  </a:lnTo>
                  <a:lnTo>
                    <a:pt x="460" y="1303"/>
                  </a:lnTo>
                  <a:lnTo>
                    <a:pt x="697" y="1092"/>
                  </a:lnTo>
                  <a:lnTo>
                    <a:pt x="818" y="466"/>
                  </a:lnTo>
                  <a:lnTo>
                    <a:pt x="826" y="283"/>
                  </a:lnTo>
                  <a:lnTo>
                    <a:pt x="821" y="1"/>
                  </a:lnTo>
                  <a:lnTo>
                    <a:pt x="883" y="0"/>
                  </a:lnTo>
                  <a:lnTo>
                    <a:pt x="952" y="182"/>
                  </a:lnTo>
                  <a:lnTo>
                    <a:pt x="1004" y="548"/>
                  </a:lnTo>
                  <a:lnTo>
                    <a:pt x="981" y="885"/>
                  </a:lnTo>
                  <a:lnTo>
                    <a:pt x="1299" y="890"/>
                  </a:lnTo>
                  <a:lnTo>
                    <a:pt x="1391" y="394"/>
                  </a:lnTo>
                  <a:lnTo>
                    <a:pt x="1391" y="35"/>
                  </a:lnTo>
                  <a:lnTo>
                    <a:pt x="1431" y="73"/>
                  </a:lnTo>
                  <a:lnTo>
                    <a:pt x="1509" y="403"/>
                  </a:lnTo>
                  <a:lnTo>
                    <a:pt x="1465" y="933"/>
                  </a:lnTo>
                  <a:lnTo>
                    <a:pt x="1371" y="1337"/>
                  </a:lnTo>
                  <a:lnTo>
                    <a:pt x="1621" y="1458"/>
                  </a:lnTo>
                  <a:lnTo>
                    <a:pt x="1871" y="1737"/>
                  </a:lnTo>
                  <a:lnTo>
                    <a:pt x="2044" y="2122"/>
                  </a:lnTo>
                  <a:lnTo>
                    <a:pt x="2117" y="2486"/>
                  </a:lnTo>
                  <a:lnTo>
                    <a:pt x="2157" y="2829"/>
                  </a:lnTo>
                  <a:lnTo>
                    <a:pt x="1812" y="2858"/>
                  </a:lnTo>
                  <a:lnTo>
                    <a:pt x="1638" y="2170"/>
                  </a:lnTo>
                  <a:lnTo>
                    <a:pt x="1492" y="1992"/>
                  </a:lnTo>
                  <a:lnTo>
                    <a:pt x="1129" y="1819"/>
                  </a:lnTo>
                  <a:lnTo>
                    <a:pt x="976" y="1833"/>
                  </a:lnTo>
                  <a:lnTo>
                    <a:pt x="766" y="1992"/>
                  </a:lnTo>
                  <a:lnTo>
                    <a:pt x="560" y="2256"/>
                  </a:lnTo>
                  <a:lnTo>
                    <a:pt x="433" y="2470"/>
                  </a:lnTo>
                  <a:lnTo>
                    <a:pt x="379" y="2795"/>
                  </a:lnTo>
                  <a:lnTo>
                    <a:pt x="117" y="2818"/>
                  </a:lnTo>
                  <a:lnTo>
                    <a:pt x="0" y="2579"/>
                  </a:lnTo>
                  <a:lnTo>
                    <a:pt x="0" y="2579"/>
                  </a:lnTo>
                  <a:close/>
                </a:path>
              </a:pathLst>
            </a:custGeom>
            <a:solidFill>
              <a:srgbClr val="857D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1" name="Freeform 15"/>
            <p:cNvSpPr>
              <a:spLocks/>
            </p:cNvSpPr>
            <p:nvPr/>
          </p:nvSpPr>
          <p:spPr bwMode="auto">
            <a:xfrm flipH="1">
              <a:off x="4191" y="3324"/>
              <a:ext cx="128" cy="286"/>
            </a:xfrm>
            <a:custGeom>
              <a:avLst/>
              <a:gdLst/>
              <a:ahLst/>
              <a:cxnLst>
                <a:cxn ang="0">
                  <a:pos x="76" y="10"/>
                </a:cxn>
                <a:cxn ang="0">
                  <a:pos x="263" y="0"/>
                </a:cxn>
                <a:cxn ang="0">
                  <a:pos x="250" y="246"/>
                </a:cxn>
                <a:cxn ang="0">
                  <a:pos x="336" y="333"/>
                </a:cxn>
                <a:cxn ang="0">
                  <a:pos x="307" y="399"/>
                </a:cxn>
                <a:cxn ang="0">
                  <a:pos x="291" y="501"/>
                </a:cxn>
                <a:cxn ang="0">
                  <a:pos x="344" y="683"/>
                </a:cxn>
                <a:cxn ang="0">
                  <a:pos x="212" y="701"/>
                </a:cxn>
                <a:cxn ang="0">
                  <a:pos x="198" y="578"/>
                </a:cxn>
                <a:cxn ang="0">
                  <a:pos x="134" y="639"/>
                </a:cxn>
                <a:cxn ang="0">
                  <a:pos x="0" y="587"/>
                </a:cxn>
                <a:cxn ang="0">
                  <a:pos x="0" y="405"/>
                </a:cxn>
                <a:cxn ang="0">
                  <a:pos x="81" y="280"/>
                </a:cxn>
                <a:cxn ang="0">
                  <a:pos x="76" y="10"/>
                </a:cxn>
                <a:cxn ang="0">
                  <a:pos x="76" y="10"/>
                </a:cxn>
              </a:cxnLst>
              <a:rect l="0" t="0" r="r" b="b"/>
              <a:pathLst>
                <a:path w="344" h="701">
                  <a:moveTo>
                    <a:pt x="76" y="10"/>
                  </a:moveTo>
                  <a:lnTo>
                    <a:pt x="263" y="0"/>
                  </a:lnTo>
                  <a:lnTo>
                    <a:pt x="250" y="246"/>
                  </a:lnTo>
                  <a:lnTo>
                    <a:pt x="336" y="333"/>
                  </a:lnTo>
                  <a:lnTo>
                    <a:pt x="307" y="399"/>
                  </a:lnTo>
                  <a:lnTo>
                    <a:pt x="291" y="501"/>
                  </a:lnTo>
                  <a:lnTo>
                    <a:pt x="344" y="683"/>
                  </a:lnTo>
                  <a:lnTo>
                    <a:pt x="212" y="701"/>
                  </a:lnTo>
                  <a:lnTo>
                    <a:pt x="198" y="578"/>
                  </a:lnTo>
                  <a:lnTo>
                    <a:pt x="134" y="639"/>
                  </a:lnTo>
                  <a:lnTo>
                    <a:pt x="0" y="587"/>
                  </a:lnTo>
                  <a:lnTo>
                    <a:pt x="0" y="405"/>
                  </a:lnTo>
                  <a:lnTo>
                    <a:pt x="81" y="280"/>
                  </a:lnTo>
                  <a:lnTo>
                    <a:pt x="76" y="10"/>
                  </a:lnTo>
                  <a:lnTo>
                    <a:pt x="76" y="10"/>
                  </a:lnTo>
                  <a:close/>
                </a:path>
              </a:pathLst>
            </a:custGeom>
            <a:solidFill>
              <a:srgbClr val="FF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2" name="Freeform 16"/>
            <p:cNvSpPr>
              <a:spLocks/>
            </p:cNvSpPr>
            <p:nvPr/>
          </p:nvSpPr>
          <p:spPr bwMode="auto">
            <a:xfrm flipH="1">
              <a:off x="3286" y="3313"/>
              <a:ext cx="383" cy="153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189" y="0"/>
                </a:cxn>
                <a:cxn ang="0">
                  <a:pos x="481" y="94"/>
                </a:cxn>
                <a:cxn ang="0">
                  <a:pos x="613" y="46"/>
                </a:cxn>
                <a:cxn ang="0">
                  <a:pos x="618" y="162"/>
                </a:cxn>
                <a:cxn ang="0">
                  <a:pos x="763" y="177"/>
                </a:cxn>
                <a:cxn ang="0">
                  <a:pos x="786" y="71"/>
                </a:cxn>
                <a:cxn ang="0">
                  <a:pos x="928" y="71"/>
                </a:cxn>
                <a:cxn ang="0">
                  <a:pos x="831" y="182"/>
                </a:cxn>
                <a:cxn ang="0">
                  <a:pos x="997" y="225"/>
                </a:cxn>
                <a:cxn ang="0">
                  <a:pos x="1033" y="321"/>
                </a:cxn>
                <a:cxn ang="0">
                  <a:pos x="944" y="364"/>
                </a:cxn>
                <a:cxn ang="0">
                  <a:pos x="642" y="375"/>
                </a:cxn>
                <a:cxn ang="0">
                  <a:pos x="428" y="250"/>
                </a:cxn>
                <a:cxn ang="0">
                  <a:pos x="84" y="278"/>
                </a:cxn>
                <a:cxn ang="0">
                  <a:pos x="0" y="109"/>
                </a:cxn>
                <a:cxn ang="0">
                  <a:pos x="0" y="109"/>
                </a:cxn>
              </a:cxnLst>
              <a:rect l="0" t="0" r="r" b="b"/>
              <a:pathLst>
                <a:path w="1033" h="375">
                  <a:moveTo>
                    <a:pt x="0" y="109"/>
                  </a:moveTo>
                  <a:lnTo>
                    <a:pt x="189" y="0"/>
                  </a:lnTo>
                  <a:lnTo>
                    <a:pt x="481" y="94"/>
                  </a:lnTo>
                  <a:lnTo>
                    <a:pt x="613" y="46"/>
                  </a:lnTo>
                  <a:lnTo>
                    <a:pt x="618" y="162"/>
                  </a:lnTo>
                  <a:lnTo>
                    <a:pt x="763" y="177"/>
                  </a:lnTo>
                  <a:lnTo>
                    <a:pt x="786" y="71"/>
                  </a:lnTo>
                  <a:lnTo>
                    <a:pt x="928" y="71"/>
                  </a:lnTo>
                  <a:lnTo>
                    <a:pt x="831" y="182"/>
                  </a:lnTo>
                  <a:lnTo>
                    <a:pt x="997" y="225"/>
                  </a:lnTo>
                  <a:lnTo>
                    <a:pt x="1033" y="321"/>
                  </a:lnTo>
                  <a:lnTo>
                    <a:pt x="944" y="364"/>
                  </a:lnTo>
                  <a:lnTo>
                    <a:pt x="642" y="375"/>
                  </a:lnTo>
                  <a:lnTo>
                    <a:pt x="428" y="250"/>
                  </a:lnTo>
                  <a:lnTo>
                    <a:pt x="84" y="278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3" name="Freeform 17"/>
            <p:cNvSpPr>
              <a:spLocks/>
            </p:cNvSpPr>
            <p:nvPr/>
          </p:nvSpPr>
          <p:spPr bwMode="auto">
            <a:xfrm flipH="1">
              <a:off x="4205" y="3328"/>
              <a:ext cx="118" cy="269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292" y="9"/>
                </a:cxn>
                <a:cxn ang="0">
                  <a:pos x="263" y="236"/>
                </a:cxn>
                <a:cxn ang="0">
                  <a:pos x="206" y="191"/>
                </a:cxn>
                <a:cxn ang="0">
                  <a:pos x="142" y="227"/>
                </a:cxn>
                <a:cxn ang="0">
                  <a:pos x="168" y="323"/>
                </a:cxn>
                <a:cxn ang="0">
                  <a:pos x="128" y="364"/>
                </a:cxn>
                <a:cxn ang="0">
                  <a:pos x="86" y="400"/>
                </a:cxn>
                <a:cxn ang="0">
                  <a:pos x="94" y="431"/>
                </a:cxn>
                <a:cxn ang="0">
                  <a:pos x="126" y="452"/>
                </a:cxn>
                <a:cxn ang="0">
                  <a:pos x="175" y="448"/>
                </a:cxn>
                <a:cxn ang="0">
                  <a:pos x="201" y="411"/>
                </a:cxn>
                <a:cxn ang="0">
                  <a:pos x="223" y="414"/>
                </a:cxn>
                <a:cxn ang="0">
                  <a:pos x="244" y="568"/>
                </a:cxn>
                <a:cxn ang="0">
                  <a:pos x="273" y="525"/>
                </a:cxn>
                <a:cxn ang="0">
                  <a:pos x="304" y="491"/>
                </a:cxn>
                <a:cxn ang="0">
                  <a:pos x="320" y="645"/>
                </a:cxn>
                <a:cxn ang="0">
                  <a:pos x="247" y="659"/>
                </a:cxn>
                <a:cxn ang="0">
                  <a:pos x="199" y="600"/>
                </a:cxn>
                <a:cxn ang="0">
                  <a:pos x="134" y="650"/>
                </a:cxn>
                <a:cxn ang="0">
                  <a:pos x="45" y="591"/>
                </a:cxn>
                <a:cxn ang="0">
                  <a:pos x="0" y="368"/>
                </a:cxn>
                <a:cxn ang="0">
                  <a:pos x="94" y="27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320" h="659">
                  <a:moveTo>
                    <a:pt x="89" y="0"/>
                  </a:moveTo>
                  <a:lnTo>
                    <a:pt x="292" y="9"/>
                  </a:lnTo>
                  <a:lnTo>
                    <a:pt x="263" y="236"/>
                  </a:lnTo>
                  <a:lnTo>
                    <a:pt x="206" y="191"/>
                  </a:lnTo>
                  <a:lnTo>
                    <a:pt x="142" y="227"/>
                  </a:lnTo>
                  <a:lnTo>
                    <a:pt x="168" y="323"/>
                  </a:lnTo>
                  <a:lnTo>
                    <a:pt x="128" y="364"/>
                  </a:lnTo>
                  <a:lnTo>
                    <a:pt x="86" y="400"/>
                  </a:lnTo>
                  <a:lnTo>
                    <a:pt x="94" y="431"/>
                  </a:lnTo>
                  <a:lnTo>
                    <a:pt x="126" y="452"/>
                  </a:lnTo>
                  <a:lnTo>
                    <a:pt x="175" y="448"/>
                  </a:lnTo>
                  <a:lnTo>
                    <a:pt x="201" y="411"/>
                  </a:lnTo>
                  <a:lnTo>
                    <a:pt x="223" y="414"/>
                  </a:lnTo>
                  <a:lnTo>
                    <a:pt x="244" y="568"/>
                  </a:lnTo>
                  <a:lnTo>
                    <a:pt x="273" y="525"/>
                  </a:lnTo>
                  <a:lnTo>
                    <a:pt x="304" y="491"/>
                  </a:lnTo>
                  <a:lnTo>
                    <a:pt x="320" y="645"/>
                  </a:lnTo>
                  <a:lnTo>
                    <a:pt x="247" y="659"/>
                  </a:lnTo>
                  <a:lnTo>
                    <a:pt x="199" y="600"/>
                  </a:lnTo>
                  <a:lnTo>
                    <a:pt x="134" y="650"/>
                  </a:lnTo>
                  <a:lnTo>
                    <a:pt x="45" y="591"/>
                  </a:lnTo>
                  <a:lnTo>
                    <a:pt x="0" y="368"/>
                  </a:lnTo>
                  <a:lnTo>
                    <a:pt x="94" y="270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896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4" name="Freeform 18"/>
            <p:cNvSpPr>
              <a:spLocks/>
            </p:cNvSpPr>
            <p:nvPr/>
          </p:nvSpPr>
          <p:spPr bwMode="auto">
            <a:xfrm flipH="1">
              <a:off x="3325" y="3315"/>
              <a:ext cx="356" cy="152"/>
            </a:xfrm>
            <a:custGeom>
              <a:avLst/>
              <a:gdLst/>
              <a:ahLst/>
              <a:cxnLst>
                <a:cxn ang="0">
                  <a:pos x="266" y="0"/>
                </a:cxn>
                <a:cxn ang="0">
                  <a:pos x="202" y="54"/>
                </a:cxn>
                <a:cxn ang="0">
                  <a:pos x="210" y="131"/>
                </a:cxn>
                <a:cxn ang="0">
                  <a:pos x="252" y="170"/>
                </a:cxn>
                <a:cxn ang="0">
                  <a:pos x="331" y="193"/>
                </a:cxn>
                <a:cxn ang="0">
                  <a:pos x="510" y="179"/>
                </a:cxn>
                <a:cxn ang="0">
                  <a:pos x="540" y="236"/>
                </a:cxn>
                <a:cxn ang="0">
                  <a:pos x="592" y="227"/>
                </a:cxn>
                <a:cxn ang="0">
                  <a:pos x="638" y="184"/>
                </a:cxn>
                <a:cxn ang="0">
                  <a:pos x="758" y="131"/>
                </a:cxn>
                <a:cxn ang="0">
                  <a:pos x="927" y="207"/>
                </a:cxn>
                <a:cxn ang="0">
                  <a:pos x="931" y="265"/>
                </a:cxn>
                <a:cxn ang="0">
                  <a:pos x="818" y="257"/>
                </a:cxn>
                <a:cxn ang="0">
                  <a:pos x="849" y="302"/>
                </a:cxn>
                <a:cxn ang="0">
                  <a:pos x="936" y="327"/>
                </a:cxn>
                <a:cxn ang="0">
                  <a:pos x="960" y="375"/>
                </a:cxn>
                <a:cxn ang="0">
                  <a:pos x="616" y="352"/>
                </a:cxn>
                <a:cxn ang="0">
                  <a:pos x="460" y="247"/>
                </a:cxn>
                <a:cxn ang="0">
                  <a:pos x="137" y="290"/>
                </a:cxn>
                <a:cxn ang="0">
                  <a:pos x="0" y="125"/>
                </a:cxn>
                <a:cxn ang="0">
                  <a:pos x="86" y="56"/>
                </a:cxn>
                <a:cxn ang="0">
                  <a:pos x="193" y="0"/>
                </a:cxn>
                <a:cxn ang="0">
                  <a:pos x="266" y="0"/>
                </a:cxn>
                <a:cxn ang="0">
                  <a:pos x="266" y="0"/>
                </a:cxn>
              </a:cxnLst>
              <a:rect l="0" t="0" r="r" b="b"/>
              <a:pathLst>
                <a:path w="960" h="375">
                  <a:moveTo>
                    <a:pt x="266" y="0"/>
                  </a:moveTo>
                  <a:lnTo>
                    <a:pt x="202" y="54"/>
                  </a:lnTo>
                  <a:lnTo>
                    <a:pt x="210" y="131"/>
                  </a:lnTo>
                  <a:lnTo>
                    <a:pt x="252" y="170"/>
                  </a:lnTo>
                  <a:lnTo>
                    <a:pt x="331" y="193"/>
                  </a:lnTo>
                  <a:lnTo>
                    <a:pt x="510" y="179"/>
                  </a:lnTo>
                  <a:lnTo>
                    <a:pt x="540" y="236"/>
                  </a:lnTo>
                  <a:lnTo>
                    <a:pt x="592" y="227"/>
                  </a:lnTo>
                  <a:lnTo>
                    <a:pt x="638" y="184"/>
                  </a:lnTo>
                  <a:lnTo>
                    <a:pt x="758" y="131"/>
                  </a:lnTo>
                  <a:lnTo>
                    <a:pt x="927" y="207"/>
                  </a:lnTo>
                  <a:lnTo>
                    <a:pt x="931" y="265"/>
                  </a:lnTo>
                  <a:lnTo>
                    <a:pt x="818" y="257"/>
                  </a:lnTo>
                  <a:lnTo>
                    <a:pt x="849" y="302"/>
                  </a:lnTo>
                  <a:lnTo>
                    <a:pt x="936" y="327"/>
                  </a:lnTo>
                  <a:lnTo>
                    <a:pt x="960" y="375"/>
                  </a:lnTo>
                  <a:lnTo>
                    <a:pt x="616" y="352"/>
                  </a:lnTo>
                  <a:lnTo>
                    <a:pt x="460" y="247"/>
                  </a:lnTo>
                  <a:lnTo>
                    <a:pt x="137" y="290"/>
                  </a:lnTo>
                  <a:lnTo>
                    <a:pt x="0" y="125"/>
                  </a:lnTo>
                  <a:lnTo>
                    <a:pt x="86" y="56"/>
                  </a:lnTo>
                  <a:lnTo>
                    <a:pt x="193" y="0"/>
                  </a:lnTo>
                  <a:lnTo>
                    <a:pt x="266" y="0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E896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5" name="Freeform 19"/>
            <p:cNvSpPr>
              <a:spLocks/>
            </p:cNvSpPr>
            <p:nvPr/>
          </p:nvSpPr>
          <p:spPr bwMode="auto">
            <a:xfrm flipH="1">
              <a:off x="3734" y="2628"/>
              <a:ext cx="219" cy="340"/>
            </a:xfrm>
            <a:custGeom>
              <a:avLst/>
              <a:gdLst/>
              <a:ahLst/>
              <a:cxnLst>
                <a:cxn ang="0">
                  <a:pos x="118" y="178"/>
                </a:cxn>
                <a:cxn ang="0">
                  <a:pos x="409" y="96"/>
                </a:cxn>
                <a:cxn ang="0">
                  <a:pos x="465" y="0"/>
                </a:cxn>
                <a:cxn ang="0">
                  <a:pos x="533" y="105"/>
                </a:cxn>
                <a:cxn ang="0">
                  <a:pos x="581" y="257"/>
                </a:cxn>
                <a:cxn ang="0">
                  <a:pos x="591" y="464"/>
                </a:cxn>
                <a:cxn ang="0">
                  <a:pos x="529" y="598"/>
                </a:cxn>
                <a:cxn ang="0">
                  <a:pos x="425" y="671"/>
                </a:cxn>
                <a:cxn ang="0">
                  <a:pos x="304" y="817"/>
                </a:cxn>
                <a:cxn ang="0">
                  <a:pos x="258" y="837"/>
                </a:cxn>
                <a:cxn ang="0">
                  <a:pos x="142" y="776"/>
                </a:cxn>
                <a:cxn ang="0">
                  <a:pos x="97" y="576"/>
                </a:cxn>
                <a:cxn ang="0">
                  <a:pos x="0" y="369"/>
                </a:cxn>
                <a:cxn ang="0">
                  <a:pos x="118" y="178"/>
                </a:cxn>
                <a:cxn ang="0">
                  <a:pos x="118" y="178"/>
                </a:cxn>
              </a:cxnLst>
              <a:rect l="0" t="0" r="r" b="b"/>
              <a:pathLst>
                <a:path w="591" h="837">
                  <a:moveTo>
                    <a:pt x="118" y="178"/>
                  </a:moveTo>
                  <a:lnTo>
                    <a:pt x="409" y="96"/>
                  </a:lnTo>
                  <a:lnTo>
                    <a:pt x="465" y="0"/>
                  </a:lnTo>
                  <a:lnTo>
                    <a:pt x="533" y="105"/>
                  </a:lnTo>
                  <a:lnTo>
                    <a:pt x="581" y="257"/>
                  </a:lnTo>
                  <a:lnTo>
                    <a:pt x="591" y="464"/>
                  </a:lnTo>
                  <a:lnTo>
                    <a:pt x="529" y="598"/>
                  </a:lnTo>
                  <a:lnTo>
                    <a:pt x="425" y="671"/>
                  </a:lnTo>
                  <a:lnTo>
                    <a:pt x="304" y="817"/>
                  </a:lnTo>
                  <a:lnTo>
                    <a:pt x="258" y="837"/>
                  </a:lnTo>
                  <a:lnTo>
                    <a:pt x="142" y="776"/>
                  </a:lnTo>
                  <a:lnTo>
                    <a:pt x="97" y="576"/>
                  </a:lnTo>
                  <a:lnTo>
                    <a:pt x="0" y="369"/>
                  </a:lnTo>
                  <a:lnTo>
                    <a:pt x="118" y="178"/>
                  </a:lnTo>
                  <a:lnTo>
                    <a:pt x="118" y="178"/>
                  </a:lnTo>
                  <a:close/>
                </a:path>
              </a:pathLst>
            </a:custGeom>
            <a:solidFill>
              <a:srgbClr val="FF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6" name="Freeform 20"/>
            <p:cNvSpPr>
              <a:spLocks/>
            </p:cNvSpPr>
            <p:nvPr/>
          </p:nvSpPr>
          <p:spPr bwMode="auto">
            <a:xfrm flipH="1">
              <a:off x="3749" y="2632"/>
              <a:ext cx="196" cy="339"/>
            </a:xfrm>
            <a:custGeom>
              <a:avLst/>
              <a:gdLst/>
              <a:ahLst/>
              <a:cxnLst>
                <a:cxn ang="0">
                  <a:pos x="530" y="131"/>
                </a:cxn>
                <a:cxn ang="0">
                  <a:pos x="462" y="107"/>
                </a:cxn>
                <a:cxn ang="0">
                  <a:pos x="320" y="140"/>
                </a:cxn>
                <a:cxn ang="0">
                  <a:pos x="250" y="202"/>
                </a:cxn>
                <a:cxn ang="0">
                  <a:pos x="325" y="191"/>
                </a:cxn>
                <a:cxn ang="0">
                  <a:pos x="390" y="188"/>
                </a:cxn>
                <a:cxn ang="0">
                  <a:pos x="379" y="297"/>
                </a:cxn>
                <a:cxn ang="0">
                  <a:pos x="398" y="361"/>
                </a:cxn>
                <a:cxn ang="0">
                  <a:pos x="355" y="366"/>
                </a:cxn>
                <a:cxn ang="0">
                  <a:pos x="330" y="418"/>
                </a:cxn>
                <a:cxn ang="0">
                  <a:pos x="447" y="409"/>
                </a:cxn>
                <a:cxn ang="0">
                  <a:pos x="438" y="450"/>
                </a:cxn>
                <a:cxn ang="0">
                  <a:pos x="398" y="498"/>
                </a:cxn>
                <a:cxn ang="0">
                  <a:pos x="376" y="502"/>
                </a:cxn>
                <a:cxn ang="0">
                  <a:pos x="366" y="477"/>
                </a:cxn>
                <a:cxn ang="0">
                  <a:pos x="317" y="470"/>
                </a:cxn>
                <a:cxn ang="0">
                  <a:pos x="264" y="366"/>
                </a:cxn>
                <a:cxn ang="0">
                  <a:pos x="248" y="311"/>
                </a:cxn>
                <a:cxn ang="0">
                  <a:pos x="202" y="290"/>
                </a:cxn>
                <a:cxn ang="0">
                  <a:pos x="217" y="377"/>
                </a:cxn>
                <a:cxn ang="0">
                  <a:pos x="169" y="504"/>
                </a:cxn>
                <a:cxn ang="0">
                  <a:pos x="221" y="541"/>
                </a:cxn>
                <a:cxn ang="0">
                  <a:pos x="234" y="581"/>
                </a:cxn>
                <a:cxn ang="0">
                  <a:pos x="323" y="611"/>
                </a:cxn>
                <a:cxn ang="0">
                  <a:pos x="318" y="641"/>
                </a:cxn>
                <a:cxn ang="0">
                  <a:pos x="234" y="675"/>
                </a:cxn>
                <a:cxn ang="0">
                  <a:pos x="223" y="711"/>
                </a:cxn>
                <a:cxn ang="0">
                  <a:pos x="255" y="766"/>
                </a:cxn>
                <a:cxn ang="0">
                  <a:pos x="275" y="798"/>
                </a:cxn>
                <a:cxn ang="0">
                  <a:pos x="189" y="834"/>
                </a:cxn>
                <a:cxn ang="0">
                  <a:pos x="107" y="723"/>
                </a:cxn>
                <a:cxn ang="0">
                  <a:pos x="83" y="602"/>
                </a:cxn>
                <a:cxn ang="0">
                  <a:pos x="6" y="459"/>
                </a:cxn>
                <a:cxn ang="0">
                  <a:pos x="0" y="307"/>
                </a:cxn>
                <a:cxn ang="0">
                  <a:pos x="32" y="238"/>
                </a:cxn>
                <a:cxn ang="0">
                  <a:pos x="65" y="175"/>
                </a:cxn>
                <a:cxn ang="0">
                  <a:pos x="330" y="104"/>
                </a:cxn>
                <a:cxn ang="0">
                  <a:pos x="408" y="77"/>
                </a:cxn>
                <a:cxn ang="0">
                  <a:pos x="443" y="0"/>
                </a:cxn>
                <a:cxn ang="0">
                  <a:pos x="518" y="59"/>
                </a:cxn>
                <a:cxn ang="0">
                  <a:pos x="530" y="131"/>
                </a:cxn>
                <a:cxn ang="0">
                  <a:pos x="530" y="131"/>
                </a:cxn>
              </a:cxnLst>
              <a:rect l="0" t="0" r="r" b="b"/>
              <a:pathLst>
                <a:path w="530" h="834">
                  <a:moveTo>
                    <a:pt x="530" y="131"/>
                  </a:moveTo>
                  <a:lnTo>
                    <a:pt x="462" y="107"/>
                  </a:lnTo>
                  <a:lnTo>
                    <a:pt x="320" y="140"/>
                  </a:lnTo>
                  <a:lnTo>
                    <a:pt x="250" y="202"/>
                  </a:lnTo>
                  <a:lnTo>
                    <a:pt x="325" y="191"/>
                  </a:lnTo>
                  <a:lnTo>
                    <a:pt x="390" y="188"/>
                  </a:lnTo>
                  <a:lnTo>
                    <a:pt x="379" y="297"/>
                  </a:lnTo>
                  <a:lnTo>
                    <a:pt x="398" y="361"/>
                  </a:lnTo>
                  <a:lnTo>
                    <a:pt x="355" y="366"/>
                  </a:lnTo>
                  <a:lnTo>
                    <a:pt x="330" y="418"/>
                  </a:lnTo>
                  <a:lnTo>
                    <a:pt x="447" y="409"/>
                  </a:lnTo>
                  <a:lnTo>
                    <a:pt x="438" y="450"/>
                  </a:lnTo>
                  <a:lnTo>
                    <a:pt x="398" y="498"/>
                  </a:lnTo>
                  <a:lnTo>
                    <a:pt x="376" y="502"/>
                  </a:lnTo>
                  <a:lnTo>
                    <a:pt x="366" y="477"/>
                  </a:lnTo>
                  <a:lnTo>
                    <a:pt x="317" y="470"/>
                  </a:lnTo>
                  <a:lnTo>
                    <a:pt x="264" y="366"/>
                  </a:lnTo>
                  <a:lnTo>
                    <a:pt x="248" y="311"/>
                  </a:lnTo>
                  <a:lnTo>
                    <a:pt x="202" y="290"/>
                  </a:lnTo>
                  <a:lnTo>
                    <a:pt x="217" y="377"/>
                  </a:lnTo>
                  <a:lnTo>
                    <a:pt x="169" y="504"/>
                  </a:lnTo>
                  <a:lnTo>
                    <a:pt x="221" y="541"/>
                  </a:lnTo>
                  <a:lnTo>
                    <a:pt x="234" y="581"/>
                  </a:lnTo>
                  <a:lnTo>
                    <a:pt x="323" y="611"/>
                  </a:lnTo>
                  <a:lnTo>
                    <a:pt x="318" y="641"/>
                  </a:lnTo>
                  <a:lnTo>
                    <a:pt x="234" y="675"/>
                  </a:lnTo>
                  <a:lnTo>
                    <a:pt x="223" y="711"/>
                  </a:lnTo>
                  <a:lnTo>
                    <a:pt x="255" y="766"/>
                  </a:lnTo>
                  <a:lnTo>
                    <a:pt x="275" y="798"/>
                  </a:lnTo>
                  <a:lnTo>
                    <a:pt x="189" y="834"/>
                  </a:lnTo>
                  <a:lnTo>
                    <a:pt x="107" y="723"/>
                  </a:lnTo>
                  <a:lnTo>
                    <a:pt x="83" y="602"/>
                  </a:lnTo>
                  <a:lnTo>
                    <a:pt x="6" y="459"/>
                  </a:lnTo>
                  <a:lnTo>
                    <a:pt x="0" y="307"/>
                  </a:lnTo>
                  <a:lnTo>
                    <a:pt x="32" y="238"/>
                  </a:lnTo>
                  <a:lnTo>
                    <a:pt x="65" y="175"/>
                  </a:lnTo>
                  <a:lnTo>
                    <a:pt x="330" y="104"/>
                  </a:lnTo>
                  <a:lnTo>
                    <a:pt x="408" y="77"/>
                  </a:lnTo>
                  <a:lnTo>
                    <a:pt x="443" y="0"/>
                  </a:lnTo>
                  <a:lnTo>
                    <a:pt x="518" y="59"/>
                  </a:lnTo>
                  <a:lnTo>
                    <a:pt x="530" y="131"/>
                  </a:lnTo>
                  <a:lnTo>
                    <a:pt x="530" y="131"/>
                  </a:lnTo>
                  <a:close/>
                </a:path>
              </a:pathLst>
            </a:custGeom>
            <a:solidFill>
              <a:srgbClr val="E896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7" name="Freeform 21"/>
            <p:cNvSpPr>
              <a:spLocks/>
            </p:cNvSpPr>
            <p:nvPr/>
          </p:nvSpPr>
          <p:spPr bwMode="auto">
            <a:xfrm flipH="1">
              <a:off x="3945" y="2904"/>
              <a:ext cx="187" cy="586"/>
            </a:xfrm>
            <a:custGeom>
              <a:avLst/>
              <a:gdLst/>
              <a:ahLst/>
              <a:cxnLst>
                <a:cxn ang="0">
                  <a:pos x="353" y="3"/>
                </a:cxn>
                <a:cxn ang="0">
                  <a:pos x="371" y="102"/>
                </a:cxn>
                <a:cxn ang="0">
                  <a:pos x="355" y="614"/>
                </a:cxn>
                <a:cxn ang="0">
                  <a:pos x="263" y="1098"/>
                </a:cxn>
                <a:cxn ang="0">
                  <a:pos x="8" y="1280"/>
                </a:cxn>
                <a:cxn ang="0">
                  <a:pos x="0" y="1440"/>
                </a:cxn>
                <a:cxn ang="0">
                  <a:pos x="105" y="1371"/>
                </a:cxn>
                <a:cxn ang="0">
                  <a:pos x="310" y="1428"/>
                </a:cxn>
                <a:cxn ang="0">
                  <a:pos x="307" y="1346"/>
                </a:cxn>
                <a:cxn ang="0">
                  <a:pos x="492" y="1333"/>
                </a:cxn>
                <a:cxn ang="0">
                  <a:pos x="473" y="1301"/>
                </a:cxn>
                <a:cxn ang="0">
                  <a:pos x="407" y="1258"/>
                </a:cxn>
                <a:cxn ang="0">
                  <a:pos x="379" y="1148"/>
                </a:cxn>
                <a:cxn ang="0">
                  <a:pos x="401" y="825"/>
                </a:cxn>
                <a:cxn ang="0">
                  <a:pos x="425" y="514"/>
                </a:cxn>
                <a:cxn ang="0">
                  <a:pos x="431" y="382"/>
                </a:cxn>
                <a:cxn ang="0">
                  <a:pos x="505" y="344"/>
                </a:cxn>
                <a:cxn ang="0">
                  <a:pos x="481" y="178"/>
                </a:cxn>
                <a:cxn ang="0">
                  <a:pos x="468" y="100"/>
                </a:cxn>
                <a:cxn ang="0">
                  <a:pos x="428" y="0"/>
                </a:cxn>
                <a:cxn ang="0">
                  <a:pos x="353" y="3"/>
                </a:cxn>
                <a:cxn ang="0">
                  <a:pos x="353" y="3"/>
                </a:cxn>
              </a:cxnLst>
              <a:rect l="0" t="0" r="r" b="b"/>
              <a:pathLst>
                <a:path w="505" h="1440">
                  <a:moveTo>
                    <a:pt x="353" y="3"/>
                  </a:moveTo>
                  <a:lnTo>
                    <a:pt x="371" y="102"/>
                  </a:lnTo>
                  <a:lnTo>
                    <a:pt x="355" y="614"/>
                  </a:lnTo>
                  <a:lnTo>
                    <a:pt x="263" y="1098"/>
                  </a:lnTo>
                  <a:lnTo>
                    <a:pt x="8" y="1280"/>
                  </a:lnTo>
                  <a:lnTo>
                    <a:pt x="0" y="1440"/>
                  </a:lnTo>
                  <a:lnTo>
                    <a:pt x="105" y="1371"/>
                  </a:lnTo>
                  <a:lnTo>
                    <a:pt x="310" y="1428"/>
                  </a:lnTo>
                  <a:lnTo>
                    <a:pt x="307" y="1346"/>
                  </a:lnTo>
                  <a:lnTo>
                    <a:pt x="492" y="1333"/>
                  </a:lnTo>
                  <a:lnTo>
                    <a:pt x="473" y="1301"/>
                  </a:lnTo>
                  <a:lnTo>
                    <a:pt x="407" y="1258"/>
                  </a:lnTo>
                  <a:lnTo>
                    <a:pt x="379" y="1148"/>
                  </a:lnTo>
                  <a:lnTo>
                    <a:pt x="401" y="825"/>
                  </a:lnTo>
                  <a:lnTo>
                    <a:pt x="425" y="514"/>
                  </a:lnTo>
                  <a:lnTo>
                    <a:pt x="431" y="382"/>
                  </a:lnTo>
                  <a:lnTo>
                    <a:pt x="505" y="344"/>
                  </a:lnTo>
                  <a:lnTo>
                    <a:pt x="481" y="178"/>
                  </a:lnTo>
                  <a:lnTo>
                    <a:pt x="468" y="100"/>
                  </a:lnTo>
                  <a:lnTo>
                    <a:pt x="428" y="0"/>
                  </a:lnTo>
                  <a:lnTo>
                    <a:pt x="353" y="3"/>
                  </a:lnTo>
                  <a:lnTo>
                    <a:pt x="353" y="3"/>
                  </a:lnTo>
                  <a:close/>
                </a:path>
              </a:pathLst>
            </a:custGeom>
            <a:solidFill>
              <a:srgbClr val="665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8" name="Freeform 22"/>
            <p:cNvSpPr>
              <a:spLocks/>
            </p:cNvSpPr>
            <p:nvPr/>
          </p:nvSpPr>
          <p:spPr bwMode="auto">
            <a:xfrm flipH="1">
              <a:off x="3602" y="3225"/>
              <a:ext cx="165" cy="136"/>
            </a:xfrm>
            <a:custGeom>
              <a:avLst/>
              <a:gdLst/>
              <a:ahLst/>
              <a:cxnLst>
                <a:cxn ang="0">
                  <a:pos x="37" y="61"/>
                </a:cxn>
                <a:cxn ang="0">
                  <a:pos x="85" y="36"/>
                </a:cxn>
                <a:cxn ang="0">
                  <a:pos x="179" y="0"/>
                </a:cxn>
                <a:cxn ang="0">
                  <a:pos x="292" y="25"/>
                </a:cxn>
                <a:cxn ang="0">
                  <a:pos x="327" y="148"/>
                </a:cxn>
                <a:cxn ang="0">
                  <a:pos x="399" y="189"/>
                </a:cxn>
                <a:cxn ang="0">
                  <a:pos x="445" y="204"/>
                </a:cxn>
                <a:cxn ang="0">
                  <a:pos x="278" y="336"/>
                </a:cxn>
                <a:cxn ang="0">
                  <a:pos x="0" y="266"/>
                </a:cxn>
                <a:cxn ang="0">
                  <a:pos x="37" y="61"/>
                </a:cxn>
                <a:cxn ang="0">
                  <a:pos x="37" y="61"/>
                </a:cxn>
              </a:cxnLst>
              <a:rect l="0" t="0" r="r" b="b"/>
              <a:pathLst>
                <a:path w="445" h="336">
                  <a:moveTo>
                    <a:pt x="37" y="61"/>
                  </a:moveTo>
                  <a:lnTo>
                    <a:pt x="85" y="36"/>
                  </a:lnTo>
                  <a:lnTo>
                    <a:pt x="179" y="0"/>
                  </a:lnTo>
                  <a:lnTo>
                    <a:pt x="292" y="25"/>
                  </a:lnTo>
                  <a:lnTo>
                    <a:pt x="327" y="148"/>
                  </a:lnTo>
                  <a:lnTo>
                    <a:pt x="399" y="189"/>
                  </a:lnTo>
                  <a:lnTo>
                    <a:pt x="445" y="204"/>
                  </a:lnTo>
                  <a:lnTo>
                    <a:pt x="278" y="336"/>
                  </a:lnTo>
                  <a:lnTo>
                    <a:pt x="0" y="266"/>
                  </a:lnTo>
                  <a:lnTo>
                    <a:pt x="37" y="61"/>
                  </a:lnTo>
                  <a:lnTo>
                    <a:pt x="37" y="61"/>
                  </a:lnTo>
                  <a:close/>
                </a:path>
              </a:pathLst>
            </a:custGeom>
            <a:solidFill>
              <a:srgbClr val="CCC4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9" name="Freeform 23"/>
            <p:cNvSpPr>
              <a:spLocks/>
            </p:cNvSpPr>
            <p:nvPr/>
          </p:nvSpPr>
          <p:spPr bwMode="auto">
            <a:xfrm flipH="1">
              <a:off x="3764" y="2566"/>
              <a:ext cx="206" cy="149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129" y="61"/>
                </a:cxn>
                <a:cxn ang="0">
                  <a:pos x="276" y="0"/>
                </a:cxn>
                <a:cxn ang="0">
                  <a:pos x="403" y="16"/>
                </a:cxn>
                <a:cxn ang="0">
                  <a:pos x="417" y="111"/>
                </a:cxn>
                <a:cxn ang="0">
                  <a:pos x="557" y="73"/>
                </a:cxn>
                <a:cxn ang="0">
                  <a:pos x="457" y="248"/>
                </a:cxn>
                <a:cxn ang="0">
                  <a:pos x="150" y="366"/>
                </a:cxn>
                <a:cxn ang="0">
                  <a:pos x="0" y="177"/>
                </a:cxn>
                <a:cxn ang="0">
                  <a:pos x="0" y="177"/>
                </a:cxn>
              </a:cxnLst>
              <a:rect l="0" t="0" r="r" b="b"/>
              <a:pathLst>
                <a:path w="557" h="366">
                  <a:moveTo>
                    <a:pt x="0" y="177"/>
                  </a:moveTo>
                  <a:lnTo>
                    <a:pt x="129" y="61"/>
                  </a:lnTo>
                  <a:lnTo>
                    <a:pt x="276" y="0"/>
                  </a:lnTo>
                  <a:lnTo>
                    <a:pt x="403" y="16"/>
                  </a:lnTo>
                  <a:lnTo>
                    <a:pt x="417" y="111"/>
                  </a:lnTo>
                  <a:lnTo>
                    <a:pt x="557" y="73"/>
                  </a:lnTo>
                  <a:lnTo>
                    <a:pt x="457" y="248"/>
                  </a:lnTo>
                  <a:lnTo>
                    <a:pt x="150" y="366"/>
                  </a:lnTo>
                  <a:lnTo>
                    <a:pt x="0" y="177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665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00" name="Freeform 24"/>
            <p:cNvSpPr>
              <a:spLocks/>
            </p:cNvSpPr>
            <p:nvPr/>
          </p:nvSpPr>
          <p:spPr bwMode="auto">
            <a:xfrm flipH="1">
              <a:off x="4060" y="3939"/>
              <a:ext cx="243" cy="26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32" y="0"/>
                </a:cxn>
                <a:cxn ang="0">
                  <a:pos x="369" y="42"/>
                </a:cxn>
                <a:cxn ang="0">
                  <a:pos x="325" y="221"/>
                </a:cxn>
                <a:cxn ang="0">
                  <a:pos x="342" y="383"/>
                </a:cxn>
                <a:cxn ang="0">
                  <a:pos x="474" y="380"/>
                </a:cxn>
                <a:cxn ang="0">
                  <a:pos x="600" y="437"/>
                </a:cxn>
                <a:cxn ang="0">
                  <a:pos x="656" y="610"/>
                </a:cxn>
                <a:cxn ang="0">
                  <a:pos x="495" y="621"/>
                </a:cxn>
                <a:cxn ang="0">
                  <a:pos x="36" y="658"/>
                </a:cxn>
                <a:cxn ang="0">
                  <a:pos x="41" y="512"/>
                </a:cxn>
                <a:cxn ang="0">
                  <a:pos x="156" y="326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656" h="658">
                  <a:moveTo>
                    <a:pt x="0" y="7"/>
                  </a:moveTo>
                  <a:lnTo>
                    <a:pt x="232" y="0"/>
                  </a:lnTo>
                  <a:lnTo>
                    <a:pt x="369" y="42"/>
                  </a:lnTo>
                  <a:lnTo>
                    <a:pt x="325" y="221"/>
                  </a:lnTo>
                  <a:lnTo>
                    <a:pt x="342" y="383"/>
                  </a:lnTo>
                  <a:lnTo>
                    <a:pt x="474" y="380"/>
                  </a:lnTo>
                  <a:lnTo>
                    <a:pt x="600" y="437"/>
                  </a:lnTo>
                  <a:lnTo>
                    <a:pt x="656" y="610"/>
                  </a:lnTo>
                  <a:lnTo>
                    <a:pt x="495" y="621"/>
                  </a:lnTo>
                  <a:lnTo>
                    <a:pt x="36" y="658"/>
                  </a:lnTo>
                  <a:lnTo>
                    <a:pt x="41" y="512"/>
                  </a:lnTo>
                  <a:lnTo>
                    <a:pt x="156" y="326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E082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01" name="Freeform 25"/>
            <p:cNvSpPr>
              <a:spLocks/>
            </p:cNvSpPr>
            <p:nvPr/>
          </p:nvSpPr>
          <p:spPr bwMode="auto">
            <a:xfrm flipH="1">
              <a:off x="3405" y="3962"/>
              <a:ext cx="252" cy="2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5" y="19"/>
                </a:cxn>
                <a:cxn ang="0">
                  <a:pos x="334" y="298"/>
                </a:cxn>
                <a:cxn ang="0">
                  <a:pos x="503" y="337"/>
                </a:cxn>
                <a:cxn ang="0">
                  <a:pos x="640" y="391"/>
                </a:cxn>
                <a:cxn ang="0">
                  <a:pos x="676" y="519"/>
                </a:cxn>
                <a:cxn ang="0">
                  <a:pos x="500" y="548"/>
                </a:cxn>
                <a:cxn ang="0">
                  <a:pos x="184" y="573"/>
                </a:cxn>
                <a:cxn ang="0">
                  <a:pos x="55" y="564"/>
                </a:cxn>
                <a:cxn ang="0">
                  <a:pos x="51" y="489"/>
                </a:cxn>
                <a:cxn ang="0">
                  <a:pos x="145" y="33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76" h="573">
                  <a:moveTo>
                    <a:pt x="0" y="0"/>
                  </a:moveTo>
                  <a:lnTo>
                    <a:pt x="395" y="19"/>
                  </a:lnTo>
                  <a:lnTo>
                    <a:pt x="334" y="298"/>
                  </a:lnTo>
                  <a:lnTo>
                    <a:pt x="503" y="337"/>
                  </a:lnTo>
                  <a:lnTo>
                    <a:pt x="640" y="391"/>
                  </a:lnTo>
                  <a:lnTo>
                    <a:pt x="676" y="519"/>
                  </a:lnTo>
                  <a:lnTo>
                    <a:pt x="500" y="548"/>
                  </a:lnTo>
                  <a:lnTo>
                    <a:pt x="184" y="573"/>
                  </a:lnTo>
                  <a:lnTo>
                    <a:pt x="55" y="564"/>
                  </a:lnTo>
                  <a:lnTo>
                    <a:pt x="51" y="489"/>
                  </a:lnTo>
                  <a:lnTo>
                    <a:pt x="145" y="33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82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02" name="Freeform 26"/>
            <p:cNvSpPr>
              <a:spLocks/>
            </p:cNvSpPr>
            <p:nvPr/>
          </p:nvSpPr>
          <p:spPr bwMode="auto">
            <a:xfrm flipH="1">
              <a:off x="3281" y="3311"/>
              <a:ext cx="427" cy="169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61" y="33"/>
                </a:cxn>
                <a:cxn ang="0">
                  <a:pos x="209" y="95"/>
                </a:cxn>
                <a:cxn ang="0">
                  <a:pos x="196" y="147"/>
                </a:cxn>
                <a:cxn ang="0">
                  <a:pos x="218" y="184"/>
                </a:cxn>
                <a:cxn ang="0">
                  <a:pos x="330" y="227"/>
                </a:cxn>
                <a:cxn ang="0">
                  <a:pos x="449" y="243"/>
                </a:cxn>
                <a:cxn ang="0">
                  <a:pos x="506" y="240"/>
                </a:cxn>
                <a:cxn ang="0">
                  <a:pos x="503" y="200"/>
                </a:cxn>
                <a:cxn ang="0">
                  <a:pos x="548" y="166"/>
                </a:cxn>
                <a:cxn ang="0">
                  <a:pos x="628" y="156"/>
                </a:cxn>
                <a:cxn ang="0">
                  <a:pos x="585" y="188"/>
                </a:cxn>
                <a:cxn ang="0">
                  <a:pos x="581" y="252"/>
                </a:cxn>
                <a:cxn ang="0">
                  <a:pos x="628" y="290"/>
                </a:cxn>
                <a:cxn ang="0">
                  <a:pos x="682" y="307"/>
                </a:cxn>
                <a:cxn ang="0">
                  <a:pos x="736" y="279"/>
                </a:cxn>
                <a:cxn ang="0">
                  <a:pos x="799" y="245"/>
                </a:cxn>
                <a:cxn ang="0">
                  <a:pos x="871" y="254"/>
                </a:cxn>
                <a:cxn ang="0">
                  <a:pos x="806" y="318"/>
                </a:cxn>
                <a:cxn ang="0">
                  <a:pos x="881" y="327"/>
                </a:cxn>
                <a:cxn ang="0">
                  <a:pos x="1006" y="363"/>
                </a:cxn>
                <a:cxn ang="0">
                  <a:pos x="1061" y="356"/>
                </a:cxn>
                <a:cxn ang="0">
                  <a:pos x="1081" y="322"/>
                </a:cxn>
                <a:cxn ang="0">
                  <a:pos x="927" y="270"/>
                </a:cxn>
                <a:cxn ang="0">
                  <a:pos x="984" y="261"/>
                </a:cxn>
                <a:cxn ang="0">
                  <a:pos x="1118" y="295"/>
                </a:cxn>
                <a:cxn ang="0">
                  <a:pos x="1094" y="252"/>
                </a:cxn>
                <a:cxn ang="0">
                  <a:pos x="879" y="184"/>
                </a:cxn>
                <a:cxn ang="0">
                  <a:pos x="954" y="181"/>
                </a:cxn>
                <a:cxn ang="0">
                  <a:pos x="1123" y="236"/>
                </a:cxn>
                <a:cxn ang="0">
                  <a:pos x="1135" y="279"/>
                </a:cxn>
                <a:cxn ang="0">
                  <a:pos x="1155" y="307"/>
                </a:cxn>
                <a:cxn ang="0">
                  <a:pos x="1139" y="359"/>
                </a:cxn>
                <a:cxn ang="0">
                  <a:pos x="1100" y="356"/>
                </a:cxn>
                <a:cxn ang="0">
                  <a:pos x="1081" y="393"/>
                </a:cxn>
                <a:cxn ang="0">
                  <a:pos x="994" y="393"/>
                </a:cxn>
                <a:cxn ang="0">
                  <a:pos x="936" y="415"/>
                </a:cxn>
                <a:cxn ang="0">
                  <a:pos x="830" y="406"/>
                </a:cxn>
                <a:cxn ang="0">
                  <a:pos x="658" y="381"/>
                </a:cxn>
                <a:cxn ang="0">
                  <a:pos x="597" y="327"/>
                </a:cxn>
                <a:cxn ang="0">
                  <a:pos x="545" y="286"/>
                </a:cxn>
                <a:cxn ang="0">
                  <a:pos x="457" y="313"/>
                </a:cxn>
                <a:cxn ang="0">
                  <a:pos x="339" y="329"/>
                </a:cxn>
                <a:cxn ang="0">
                  <a:pos x="151" y="313"/>
                </a:cxn>
                <a:cxn ang="0">
                  <a:pos x="45" y="279"/>
                </a:cxn>
                <a:cxn ang="0">
                  <a:pos x="0" y="175"/>
                </a:cxn>
                <a:cxn ang="0">
                  <a:pos x="128" y="43"/>
                </a:cxn>
                <a:cxn ang="0">
                  <a:pos x="296" y="0"/>
                </a:cxn>
                <a:cxn ang="0">
                  <a:pos x="296" y="0"/>
                </a:cxn>
              </a:cxnLst>
              <a:rect l="0" t="0" r="r" b="b"/>
              <a:pathLst>
                <a:path w="1155" h="415">
                  <a:moveTo>
                    <a:pt x="296" y="0"/>
                  </a:moveTo>
                  <a:lnTo>
                    <a:pt x="261" y="33"/>
                  </a:lnTo>
                  <a:lnTo>
                    <a:pt x="209" y="95"/>
                  </a:lnTo>
                  <a:lnTo>
                    <a:pt x="196" y="147"/>
                  </a:lnTo>
                  <a:lnTo>
                    <a:pt x="218" y="184"/>
                  </a:lnTo>
                  <a:lnTo>
                    <a:pt x="330" y="227"/>
                  </a:lnTo>
                  <a:lnTo>
                    <a:pt x="449" y="243"/>
                  </a:lnTo>
                  <a:lnTo>
                    <a:pt x="506" y="240"/>
                  </a:lnTo>
                  <a:lnTo>
                    <a:pt x="503" y="200"/>
                  </a:lnTo>
                  <a:lnTo>
                    <a:pt x="548" y="166"/>
                  </a:lnTo>
                  <a:lnTo>
                    <a:pt x="628" y="156"/>
                  </a:lnTo>
                  <a:lnTo>
                    <a:pt x="585" y="188"/>
                  </a:lnTo>
                  <a:lnTo>
                    <a:pt x="581" y="252"/>
                  </a:lnTo>
                  <a:lnTo>
                    <a:pt x="628" y="290"/>
                  </a:lnTo>
                  <a:lnTo>
                    <a:pt x="682" y="307"/>
                  </a:lnTo>
                  <a:lnTo>
                    <a:pt x="736" y="279"/>
                  </a:lnTo>
                  <a:lnTo>
                    <a:pt x="799" y="245"/>
                  </a:lnTo>
                  <a:lnTo>
                    <a:pt x="871" y="254"/>
                  </a:lnTo>
                  <a:lnTo>
                    <a:pt x="806" y="318"/>
                  </a:lnTo>
                  <a:lnTo>
                    <a:pt x="881" y="327"/>
                  </a:lnTo>
                  <a:lnTo>
                    <a:pt x="1006" y="363"/>
                  </a:lnTo>
                  <a:lnTo>
                    <a:pt x="1061" y="356"/>
                  </a:lnTo>
                  <a:lnTo>
                    <a:pt x="1081" y="322"/>
                  </a:lnTo>
                  <a:lnTo>
                    <a:pt x="927" y="270"/>
                  </a:lnTo>
                  <a:lnTo>
                    <a:pt x="984" y="261"/>
                  </a:lnTo>
                  <a:lnTo>
                    <a:pt x="1118" y="295"/>
                  </a:lnTo>
                  <a:lnTo>
                    <a:pt x="1094" y="252"/>
                  </a:lnTo>
                  <a:lnTo>
                    <a:pt x="879" y="184"/>
                  </a:lnTo>
                  <a:lnTo>
                    <a:pt x="954" y="181"/>
                  </a:lnTo>
                  <a:lnTo>
                    <a:pt x="1123" y="236"/>
                  </a:lnTo>
                  <a:lnTo>
                    <a:pt x="1135" y="279"/>
                  </a:lnTo>
                  <a:lnTo>
                    <a:pt x="1155" y="307"/>
                  </a:lnTo>
                  <a:lnTo>
                    <a:pt x="1139" y="359"/>
                  </a:lnTo>
                  <a:lnTo>
                    <a:pt x="1100" y="356"/>
                  </a:lnTo>
                  <a:lnTo>
                    <a:pt x="1081" y="393"/>
                  </a:lnTo>
                  <a:lnTo>
                    <a:pt x="994" y="393"/>
                  </a:lnTo>
                  <a:lnTo>
                    <a:pt x="936" y="415"/>
                  </a:lnTo>
                  <a:lnTo>
                    <a:pt x="830" y="406"/>
                  </a:lnTo>
                  <a:lnTo>
                    <a:pt x="658" y="381"/>
                  </a:lnTo>
                  <a:lnTo>
                    <a:pt x="597" y="327"/>
                  </a:lnTo>
                  <a:lnTo>
                    <a:pt x="545" y="286"/>
                  </a:lnTo>
                  <a:lnTo>
                    <a:pt x="457" y="313"/>
                  </a:lnTo>
                  <a:lnTo>
                    <a:pt x="339" y="329"/>
                  </a:lnTo>
                  <a:lnTo>
                    <a:pt x="151" y="313"/>
                  </a:lnTo>
                  <a:lnTo>
                    <a:pt x="45" y="279"/>
                  </a:lnTo>
                  <a:lnTo>
                    <a:pt x="0" y="175"/>
                  </a:lnTo>
                  <a:lnTo>
                    <a:pt x="128" y="43"/>
                  </a:lnTo>
                  <a:lnTo>
                    <a:pt x="296" y="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03" name="Freeform 27"/>
            <p:cNvSpPr>
              <a:spLocks/>
            </p:cNvSpPr>
            <p:nvPr/>
          </p:nvSpPr>
          <p:spPr bwMode="auto">
            <a:xfrm flipH="1">
              <a:off x="3436" y="3301"/>
              <a:ext cx="186" cy="66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363" y="108"/>
                </a:cxn>
                <a:cxn ang="0">
                  <a:pos x="460" y="79"/>
                </a:cxn>
                <a:cxn ang="0">
                  <a:pos x="502" y="115"/>
                </a:cxn>
                <a:cxn ang="0">
                  <a:pos x="409" y="127"/>
                </a:cxn>
                <a:cxn ang="0">
                  <a:pos x="335" y="165"/>
                </a:cxn>
                <a:cxn ang="0">
                  <a:pos x="319" y="125"/>
                </a:cxn>
                <a:cxn ang="0">
                  <a:pos x="163" y="68"/>
                </a:cxn>
                <a:cxn ang="0">
                  <a:pos x="0" y="67"/>
                </a:cxn>
                <a:cxn ang="0">
                  <a:pos x="81" y="0"/>
                </a:cxn>
                <a:cxn ang="0">
                  <a:pos x="81" y="0"/>
                </a:cxn>
              </a:cxnLst>
              <a:rect l="0" t="0" r="r" b="b"/>
              <a:pathLst>
                <a:path w="502" h="165">
                  <a:moveTo>
                    <a:pt x="81" y="0"/>
                  </a:moveTo>
                  <a:lnTo>
                    <a:pt x="363" y="108"/>
                  </a:lnTo>
                  <a:lnTo>
                    <a:pt x="460" y="79"/>
                  </a:lnTo>
                  <a:lnTo>
                    <a:pt x="502" y="115"/>
                  </a:lnTo>
                  <a:lnTo>
                    <a:pt x="409" y="127"/>
                  </a:lnTo>
                  <a:lnTo>
                    <a:pt x="335" y="165"/>
                  </a:lnTo>
                  <a:lnTo>
                    <a:pt x="319" y="125"/>
                  </a:lnTo>
                  <a:lnTo>
                    <a:pt x="163" y="68"/>
                  </a:lnTo>
                  <a:lnTo>
                    <a:pt x="0" y="67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04" name="Freeform 28"/>
            <p:cNvSpPr>
              <a:spLocks/>
            </p:cNvSpPr>
            <p:nvPr/>
          </p:nvSpPr>
          <p:spPr bwMode="auto">
            <a:xfrm flipH="1">
              <a:off x="3329" y="3347"/>
              <a:ext cx="56" cy="47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51" y="64"/>
                </a:cxn>
                <a:cxn ang="0">
                  <a:pos x="127" y="0"/>
                </a:cxn>
                <a:cxn ang="0">
                  <a:pos x="151" y="26"/>
                </a:cxn>
                <a:cxn ang="0">
                  <a:pos x="87" y="116"/>
                </a:cxn>
                <a:cxn ang="0">
                  <a:pos x="6" y="94"/>
                </a:cxn>
                <a:cxn ang="0">
                  <a:pos x="0" y="69"/>
                </a:cxn>
                <a:cxn ang="0">
                  <a:pos x="0" y="69"/>
                </a:cxn>
              </a:cxnLst>
              <a:rect l="0" t="0" r="r" b="b"/>
              <a:pathLst>
                <a:path w="151" h="116">
                  <a:moveTo>
                    <a:pt x="0" y="69"/>
                  </a:moveTo>
                  <a:lnTo>
                    <a:pt x="51" y="64"/>
                  </a:lnTo>
                  <a:lnTo>
                    <a:pt x="127" y="0"/>
                  </a:lnTo>
                  <a:lnTo>
                    <a:pt x="151" y="26"/>
                  </a:lnTo>
                  <a:lnTo>
                    <a:pt x="87" y="116"/>
                  </a:lnTo>
                  <a:lnTo>
                    <a:pt x="6" y="94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05" name="Freeform 29"/>
            <p:cNvSpPr>
              <a:spLocks/>
            </p:cNvSpPr>
            <p:nvPr/>
          </p:nvSpPr>
          <p:spPr bwMode="auto">
            <a:xfrm flipH="1">
              <a:off x="3567" y="3603"/>
              <a:ext cx="518" cy="372"/>
            </a:xfrm>
            <a:custGeom>
              <a:avLst/>
              <a:gdLst/>
              <a:ahLst/>
              <a:cxnLst>
                <a:cxn ang="0">
                  <a:pos x="70" y="364"/>
                </a:cxn>
                <a:cxn ang="0">
                  <a:pos x="99" y="332"/>
                </a:cxn>
                <a:cxn ang="0">
                  <a:pos x="170" y="252"/>
                </a:cxn>
                <a:cxn ang="0">
                  <a:pos x="260" y="156"/>
                </a:cxn>
                <a:cxn ang="0">
                  <a:pos x="341" y="70"/>
                </a:cxn>
                <a:cxn ang="0">
                  <a:pos x="430" y="0"/>
                </a:cxn>
                <a:cxn ang="0">
                  <a:pos x="473" y="13"/>
                </a:cxn>
                <a:cxn ang="0">
                  <a:pos x="626" y="32"/>
                </a:cxn>
                <a:cxn ang="0">
                  <a:pos x="729" y="4"/>
                </a:cxn>
                <a:cxn ang="0">
                  <a:pos x="850" y="0"/>
                </a:cxn>
                <a:cxn ang="0">
                  <a:pos x="982" y="72"/>
                </a:cxn>
                <a:cxn ang="0">
                  <a:pos x="1056" y="190"/>
                </a:cxn>
                <a:cxn ang="0">
                  <a:pos x="1027" y="306"/>
                </a:cxn>
                <a:cxn ang="0">
                  <a:pos x="989" y="359"/>
                </a:cxn>
                <a:cxn ang="0">
                  <a:pos x="1167" y="339"/>
                </a:cxn>
                <a:cxn ang="0">
                  <a:pos x="1213" y="382"/>
                </a:cxn>
                <a:cxn ang="0">
                  <a:pos x="1309" y="522"/>
                </a:cxn>
                <a:cxn ang="0">
                  <a:pos x="1387" y="739"/>
                </a:cxn>
                <a:cxn ang="0">
                  <a:pos x="1401" y="838"/>
                </a:cxn>
                <a:cxn ang="0">
                  <a:pos x="1389" y="905"/>
                </a:cxn>
                <a:cxn ang="0">
                  <a:pos x="1293" y="918"/>
                </a:cxn>
                <a:cxn ang="0">
                  <a:pos x="1225" y="886"/>
                </a:cxn>
                <a:cxn ang="0">
                  <a:pos x="1062" y="502"/>
                </a:cxn>
                <a:cxn ang="0">
                  <a:pos x="846" y="277"/>
                </a:cxn>
                <a:cxn ang="0">
                  <a:pos x="635" y="138"/>
                </a:cxn>
                <a:cxn ang="0">
                  <a:pos x="436" y="132"/>
                </a:cxn>
                <a:cxn ang="0">
                  <a:pos x="256" y="202"/>
                </a:cxn>
                <a:cxn ang="0">
                  <a:pos x="0" y="500"/>
                </a:cxn>
                <a:cxn ang="0">
                  <a:pos x="70" y="364"/>
                </a:cxn>
                <a:cxn ang="0">
                  <a:pos x="70" y="364"/>
                </a:cxn>
              </a:cxnLst>
              <a:rect l="0" t="0" r="r" b="b"/>
              <a:pathLst>
                <a:path w="1401" h="918">
                  <a:moveTo>
                    <a:pt x="70" y="364"/>
                  </a:moveTo>
                  <a:lnTo>
                    <a:pt x="99" y="332"/>
                  </a:lnTo>
                  <a:lnTo>
                    <a:pt x="170" y="252"/>
                  </a:lnTo>
                  <a:lnTo>
                    <a:pt x="260" y="156"/>
                  </a:lnTo>
                  <a:lnTo>
                    <a:pt x="341" y="70"/>
                  </a:lnTo>
                  <a:lnTo>
                    <a:pt x="430" y="0"/>
                  </a:lnTo>
                  <a:lnTo>
                    <a:pt x="473" y="13"/>
                  </a:lnTo>
                  <a:lnTo>
                    <a:pt x="626" y="32"/>
                  </a:lnTo>
                  <a:lnTo>
                    <a:pt x="729" y="4"/>
                  </a:lnTo>
                  <a:lnTo>
                    <a:pt x="850" y="0"/>
                  </a:lnTo>
                  <a:lnTo>
                    <a:pt x="982" y="72"/>
                  </a:lnTo>
                  <a:lnTo>
                    <a:pt x="1056" y="190"/>
                  </a:lnTo>
                  <a:lnTo>
                    <a:pt x="1027" y="306"/>
                  </a:lnTo>
                  <a:lnTo>
                    <a:pt x="989" y="359"/>
                  </a:lnTo>
                  <a:lnTo>
                    <a:pt x="1167" y="339"/>
                  </a:lnTo>
                  <a:lnTo>
                    <a:pt x="1213" y="382"/>
                  </a:lnTo>
                  <a:lnTo>
                    <a:pt x="1309" y="522"/>
                  </a:lnTo>
                  <a:lnTo>
                    <a:pt x="1387" y="739"/>
                  </a:lnTo>
                  <a:lnTo>
                    <a:pt x="1401" y="838"/>
                  </a:lnTo>
                  <a:lnTo>
                    <a:pt x="1389" y="905"/>
                  </a:lnTo>
                  <a:lnTo>
                    <a:pt x="1293" y="918"/>
                  </a:lnTo>
                  <a:lnTo>
                    <a:pt x="1225" y="886"/>
                  </a:lnTo>
                  <a:lnTo>
                    <a:pt x="1062" y="502"/>
                  </a:lnTo>
                  <a:lnTo>
                    <a:pt x="846" y="277"/>
                  </a:lnTo>
                  <a:lnTo>
                    <a:pt x="635" y="138"/>
                  </a:lnTo>
                  <a:lnTo>
                    <a:pt x="436" y="132"/>
                  </a:lnTo>
                  <a:lnTo>
                    <a:pt x="256" y="202"/>
                  </a:lnTo>
                  <a:lnTo>
                    <a:pt x="0" y="500"/>
                  </a:lnTo>
                  <a:lnTo>
                    <a:pt x="70" y="364"/>
                  </a:lnTo>
                  <a:lnTo>
                    <a:pt x="70" y="364"/>
                  </a:lnTo>
                  <a:close/>
                </a:path>
              </a:pathLst>
            </a:custGeom>
            <a:solidFill>
              <a:srgbClr val="665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06" name="Freeform 30"/>
            <p:cNvSpPr>
              <a:spLocks/>
            </p:cNvSpPr>
            <p:nvPr/>
          </p:nvSpPr>
          <p:spPr bwMode="auto">
            <a:xfrm flipH="1">
              <a:off x="3984" y="2935"/>
              <a:ext cx="319" cy="562"/>
            </a:xfrm>
            <a:custGeom>
              <a:avLst/>
              <a:gdLst/>
              <a:ahLst/>
              <a:cxnLst>
                <a:cxn ang="0">
                  <a:pos x="97" y="323"/>
                </a:cxn>
                <a:cxn ang="0">
                  <a:pos x="165" y="369"/>
                </a:cxn>
                <a:cxn ang="0">
                  <a:pos x="326" y="439"/>
                </a:cxn>
                <a:cxn ang="0">
                  <a:pos x="512" y="455"/>
                </a:cxn>
                <a:cxn ang="0">
                  <a:pos x="667" y="408"/>
                </a:cxn>
                <a:cxn ang="0">
                  <a:pos x="754" y="317"/>
                </a:cxn>
                <a:cxn ang="0">
                  <a:pos x="794" y="192"/>
                </a:cxn>
                <a:cxn ang="0">
                  <a:pos x="828" y="0"/>
                </a:cxn>
                <a:cxn ang="0">
                  <a:pos x="860" y="262"/>
                </a:cxn>
                <a:cxn ang="0">
                  <a:pos x="839" y="548"/>
                </a:cxn>
                <a:cxn ang="0">
                  <a:pos x="794" y="831"/>
                </a:cxn>
                <a:cxn ang="0">
                  <a:pos x="751" y="1026"/>
                </a:cxn>
                <a:cxn ang="0">
                  <a:pos x="731" y="1094"/>
                </a:cxn>
                <a:cxn ang="0">
                  <a:pos x="481" y="1240"/>
                </a:cxn>
                <a:cxn ang="0">
                  <a:pos x="481" y="1379"/>
                </a:cxn>
                <a:cxn ang="0">
                  <a:pos x="430" y="1372"/>
                </a:cxn>
                <a:cxn ang="0">
                  <a:pos x="417" y="1203"/>
                </a:cxn>
                <a:cxn ang="0">
                  <a:pos x="500" y="1140"/>
                </a:cxn>
                <a:cxn ang="0">
                  <a:pos x="461" y="887"/>
                </a:cxn>
                <a:cxn ang="0">
                  <a:pos x="468" y="571"/>
                </a:cxn>
                <a:cxn ang="0">
                  <a:pos x="353" y="532"/>
                </a:cxn>
                <a:cxn ang="0">
                  <a:pos x="320" y="608"/>
                </a:cxn>
                <a:cxn ang="0">
                  <a:pos x="0" y="601"/>
                </a:cxn>
                <a:cxn ang="0">
                  <a:pos x="129" y="501"/>
                </a:cxn>
                <a:cxn ang="0">
                  <a:pos x="121" y="387"/>
                </a:cxn>
                <a:cxn ang="0">
                  <a:pos x="97" y="323"/>
                </a:cxn>
                <a:cxn ang="0">
                  <a:pos x="97" y="323"/>
                </a:cxn>
              </a:cxnLst>
              <a:rect l="0" t="0" r="r" b="b"/>
              <a:pathLst>
                <a:path w="860" h="1379">
                  <a:moveTo>
                    <a:pt x="97" y="323"/>
                  </a:moveTo>
                  <a:lnTo>
                    <a:pt x="165" y="369"/>
                  </a:lnTo>
                  <a:lnTo>
                    <a:pt x="326" y="439"/>
                  </a:lnTo>
                  <a:lnTo>
                    <a:pt x="512" y="455"/>
                  </a:lnTo>
                  <a:lnTo>
                    <a:pt x="667" y="408"/>
                  </a:lnTo>
                  <a:lnTo>
                    <a:pt x="754" y="317"/>
                  </a:lnTo>
                  <a:lnTo>
                    <a:pt x="794" y="192"/>
                  </a:lnTo>
                  <a:lnTo>
                    <a:pt x="828" y="0"/>
                  </a:lnTo>
                  <a:lnTo>
                    <a:pt x="860" y="262"/>
                  </a:lnTo>
                  <a:lnTo>
                    <a:pt x="839" y="548"/>
                  </a:lnTo>
                  <a:lnTo>
                    <a:pt x="794" y="831"/>
                  </a:lnTo>
                  <a:lnTo>
                    <a:pt x="751" y="1026"/>
                  </a:lnTo>
                  <a:lnTo>
                    <a:pt x="731" y="1094"/>
                  </a:lnTo>
                  <a:lnTo>
                    <a:pt x="481" y="1240"/>
                  </a:lnTo>
                  <a:lnTo>
                    <a:pt x="481" y="1379"/>
                  </a:lnTo>
                  <a:lnTo>
                    <a:pt x="430" y="1372"/>
                  </a:lnTo>
                  <a:lnTo>
                    <a:pt x="417" y="1203"/>
                  </a:lnTo>
                  <a:lnTo>
                    <a:pt x="500" y="1140"/>
                  </a:lnTo>
                  <a:lnTo>
                    <a:pt x="461" y="887"/>
                  </a:lnTo>
                  <a:lnTo>
                    <a:pt x="468" y="571"/>
                  </a:lnTo>
                  <a:lnTo>
                    <a:pt x="353" y="532"/>
                  </a:lnTo>
                  <a:lnTo>
                    <a:pt x="320" y="608"/>
                  </a:lnTo>
                  <a:lnTo>
                    <a:pt x="0" y="601"/>
                  </a:lnTo>
                  <a:lnTo>
                    <a:pt x="129" y="501"/>
                  </a:lnTo>
                  <a:lnTo>
                    <a:pt x="121" y="387"/>
                  </a:lnTo>
                  <a:lnTo>
                    <a:pt x="97" y="323"/>
                  </a:lnTo>
                  <a:lnTo>
                    <a:pt x="97" y="3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07" name="Freeform 31"/>
            <p:cNvSpPr>
              <a:spLocks/>
            </p:cNvSpPr>
            <p:nvPr/>
          </p:nvSpPr>
          <p:spPr bwMode="auto">
            <a:xfrm flipH="1">
              <a:off x="3934" y="2854"/>
              <a:ext cx="397" cy="326"/>
            </a:xfrm>
            <a:custGeom>
              <a:avLst/>
              <a:gdLst/>
              <a:ahLst/>
              <a:cxnLst>
                <a:cxn ang="0">
                  <a:pos x="1070" y="0"/>
                </a:cxn>
                <a:cxn ang="0">
                  <a:pos x="839" y="23"/>
                </a:cxn>
                <a:cxn ang="0">
                  <a:pos x="519" y="132"/>
                </a:cxn>
                <a:cxn ang="0">
                  <a:pos x="400" y="182"/>
                </a:cxn>
                <a:cxn ang="0">
                  <a:pos x="272" y="241"/>
                </a:cxn>
                <a:cxn ang="0">
                  <a:pos x="70" y="362"/>
                </a:cxn>
                <a:cxn ang="0">
                  <a:pos x="15" y="455"/>
                </a:cxn>
                <a:cxn ang="0">
                  <a:pos x="26" y="492"/>
                </a:cxn>
                <a:cxn ang="0">
                  <a:pos x="0" y="801"/>
                </a:cxn>
                <a:cxn ang="0">
                  <a:pos x="77" y="801"/>
                </a:cxn>
                <a:cxn ang="0">
                  <a:pos x="70" y="655"/>
                </a:cxn>
                <a:cxn ang="0">
                  <a:pos x="89" y="455"/>
                </a:cxn>
                <a:cxn ang="0">
                  <a:pos x="155" y="380"/>
                </a:cxn>
                <a:cxn ang="0">
                  <a:pos x="263" y="316"/>
                </a:cxn>
                <a:cxn ang="0">
                  <a:pos x="411" y="246"/>
                </a:cxn>
                <a:cxn ang="0">
                  <a:pos x="564" y="176"/>
                </a:cxn>
                <a:cxn ang="0">
                  <a:pos x="698" y="123"/>
                </a:cxn>
                <a:cxn ang="0">
                  <a:pos x="833" y="84"/>
                </a:cxn>
                <a:cxn ang="0">
                  <a:pos x="1058" y="53"/>
                </a:cxn>
                <a:cxn ang="0">
                  <a:pos x="1070" y="0"/>
                </a:cxn>
                <a:cxn ang="0">
                  <a:pos x="1070" y="0"/>
                </a:cxn>
              </a:cxnLst>
              <a:rect l="0" t="0" r="r" b="b"/>
              <a:pathLst>
                <a:path w="1070" h="801">
                  <a:moveTo>
                    <a:pt x="1070" y="0"/>
                  </a:moveTo>
                  <a:lnTo>
                    <a:pt x="839" y="23"/>
                  </a:lnTo>
                  <a:lnTo>
                    <a:pt x="519" y="132"/>
                  </a:lnTo>
                  <a:lnTo>
                    <a:pt x="400" y="182"/>
                  </a:lnTo>
                  <a:lnTo>
                    <a:pt x="272" y="241"/>
                  </a:lnTo>
                  <a:lnTo>
                    <a:pt x="70" y="362"/>
                  </a:lnTo>
                  <a:lnTo>
                    <a:pt x="15" y="455"/>
                  </a:lnTo>
                  <a:lnTo>
                    <a:pt x="26" y="492"/>
                  </a:lnTo>
                  <a:lnTo>
                    <a:pt x="0" y="801"/>
                  </a:lnTo>
                  <a:lnTo>
                    <a:pt x="77" y="801"/>
                  </a:lnTo>
                  <a:lnTo>
                    <a:pt x="70" y="655"/>
                  </a:lnTo>
                  <a:lnTo>
                    <a:pt x="89" y="455"/>
                  </a:lnTo>
                  <a:lnTo>
                    <a:pt x="155" y="380"/>
                  </a:lnTo>
                  <a:lnTo>
                    <a:pt x="263" y="316"/>
                  </a:lnTo>
                  <a:lnTo>
                    <a:pt x="411" y="246"/>
                  </a:lnTo>
                  <a:lnTo>
                    <a:pt x="564" y="176"/>
                  </a:lnTo>
                  <a:lnTo>
                    <a:pt x="698" y="123"/>
                  </a:lnTo>
                  <a:lnTo>
                    <a:pt x="833" y="84"/>
                  </a:lnTo>
                  <a:lnTo>
                    <a:pt x="1058" y="53"/>
                  </a:lnTo>
                  <a:lnTo>
                    <a:pt x="1070" y="0"/>
                  </a:lnTo>
                  <a:lnTo>
                    <a:pt x="10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08" name="Freeform 32"/>
            <p:cNvSpPr>
              <a:spLocks/>
            </p:cNvSpPr>
            <p:nvPr/>
          </p:nvSpPr>
          <p:spPr bwMode="auto">
            <a:xfrm flipH="1">
              <a:off x="4160" y="3164"/>
              <a:ext cx="192" cy="443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436" y="0"/>
                </a:cxn>
                <a:cxn ang="0">
                  <a:pos x="519" y="46"/>
                </a:cxn>
                <a:cxn ang="0">
                  <a:pos x="460" y="385"/>
                </a:cxn>
                <a:cxn ang="0">
                  <a:pos x="384" y="416"/>
                </a:cxn>
                <a:cxn ang="0">
                  <a:pos x="358" y="687"/>
                </a:cxn>
                <a:cxn ang="0">
                  <a:pos x="320" y="655"/>
                </a:cxn>
                <a:cxn ang="0">
                  <a:pos x="320" y="385"/>
                </a:cxn>
                <a:cxn ang="0">
                  <a:pos x="436" y="332"/>
                </a:cxn>
                <a:cxn ang="0">
                  <a:pos x="474" y="93"/>
                </a:cxn>
                <a:cxn ang="0">
                  <a:pos x="57" y="93"/>
                </a:cxn>
                <a:cxn ang="0">
                  <a:pos x="115" y="325"/>
                </a:cxn>
                <a:cxn ang="0">
                  <a:pos x="210" y="393"/>
                </a:cxn>
                <a:cxn ang="0">
                  <a:pos x="172" y="455"/>
                </a:cxn>
                <a:cxn ang="0">
                  <a:pos x="204" y="678"/>
                </a:cxn>
                <a:cxn ang="0">
                  <a:pos x="134" y="787"/>
                </a:cxn>
                <a:cxn ang="0">
                  <a:pos x="119" y="857"/>
                </a:cxn>
                <a:cxn ang="0">
                  <a:pos x="170" y="873"/>
                </a:cxn>
                <a:cxn ang="0">
                  <a:pos x="177" y="1005"/>
                </a:cxn>
                <a:cxn ang="0">
                  <a:pos x="223" y="1032"/>
                </a:cxn>
                <a:cxn ang="0">
                  <a:pos x="291" y="921"/>
                </a:cxn>
                <a:cxn ang="0">
                  <a:pos x="320" y="1041"/>
                </a:cxn>
                <a:cxn ang="0">
                  <a:pos x="269" y="1041"/>
                </a:cxn>
                <a:cxn ang="0">
                  <a:pos x="231" y="1087"/>
                </a:cxn>
                <a:cxn ang="0">
                  <a:pos x="134" y="1041"/>
                </a:cxn>
                <a:cxn ang="0">
                  <a:pos x="83" y="1003"/>
                </a:cxn>
                <a:cxn ang="0">
                  <a:pos x="76" y="771"/>
                </a:cxn>
                <a:cxn ang="0">
                  <a:pos x="153" y="664"/>
                </a:cxn>
                <a:cxn ang="0">
                  <a:pos x="140" y="409"/>
                </a:cxn>
                <a:cxn ang="0">
                  <a:pos x="83" y="402"/>
                </a:cxn>
                <a:cxn ang="0">
                  <a:pos x="0" y="39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519" h="1087">
                  <a:moveTo>
                    <a:pt x="89" y="0"/>
                  </a:moveTo>
                  <a:lnTo>
                    <a:pt x="436" y="0"/>
                  </a:lnTo>
                  <a:lnTo>
                    <a:pt x="519" y="46"/>
                  </a:lnTo>
                  <a:lnTo>
                    <a:pt x="460" y="385"/>
                  </a:lnTo>
                  <a:lnTo>
                    <a:pt x="384" y="416"/>
                  </a:lnTo>
                  <a:lnTo>
                    <a:pt x="358" y="687"/>
                  </a:lnTo>
                  <a:lnTo>
                    <a:pt x="320" y="655"/>
                  </a:lnTo>
                  <a:lnTo>
                    <a:pt x="320" y="385"/>
                  </a:lnTo>
                  <a:lnTo>
                    <a:pt x="436" y="332"/>
                  </a:lnTo>
                  <a:lnTo>
                    <a:pt x="474" y="93"/>
                  </a:lnTo>
                  <a:lnTo>
                    <a:pt x="57" y="93"/>
                  </a:lnTo>
                  <a:lnTo>
                    <a:pt x="115" y="325"/>
                  </a:lnTo>
                  <a:lnTo>
                    <a:pt x="210" y="393"/>
                  </a:lnTo>
                  <a:lnTo>
                    <a:pt x="172" y="455"/>
                  </a:lnTo>
                  <a:lnTo>
                    <a:pt x="204" y="678"/>
                  </a:lnTo>
                  <a:lnTo>
                    <a:pt x="134" y="787"/>
                  </a:lnTo>
                  <a:lnTo>
                    <a:pt x="119" y="857"/>
                  </a:lnTo>
                  <a:lnTo>
                    <a:pt x="170" y="873"/>
                  </a:lnTo>
                  <a:lnTo>
                    <a:pt x="177" y="1005"/>
                  </a:lnTo>
                  <a:lnTo>
                    <a:pt x="223" y="1032"/>
                  </a:lnTo>
                  <a:lnTo>
                    <a:pt x="291" y="921"/>
                  </a:lnTo>
                  <a:lnTo>
                    <a:pt x="320" y="1041"/>
                  </a:lnTo>
                  <a:lnTo>
                    <a:pt x="269" y="1041"/>
                  </a:lnTo>
                  <a:lnTo>
                    <a:pt x="231" y="1087"/>
                  </a:lnTo>
                  <a:lnTo>
                    <a:pt x="134" y="1041"/>
                  </a:lnTo>
                  <a:lnTo>
                    <a:pt x="83" y="1003"/>
                  </a:lnTo>
                  <a:lnTo>
                    <a:pt x="76" y="771"/>
                  </a:lnTo>
                  <a:lnTo>
                    <a:pt x="153" y="664"/>
                  </a:lnTo>
                  <a:lnTo>
                    <a:pt x="140" y="409"/>
                  </a:lnTo>
                  <a:lnTo>
                    <a:pt x="83" y="402"/>
                  </a:lnTo>
                  <a:lnTo>
                    <a:pt x="0" y="39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09" name="Freeform 33"/>
            <p:cNvSpPr>
              <a:spLocks/>
            </p:cNvSpPr>
            <p:nvPr/>
          </p:nvSpPr>
          <p:spPr bwMode="auto">
            <a:xfrm flipH="1">
              <a:off x="4176" y="3406"/>
              <a:ext cx="74" cy="21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74" y="93"/>
                </a:cxn>
                <a:cxn ang="0">
                  <a:pos x="199" y="207"/>
                </a:cxn>
                <a:cxn ang="0">
                  <a:pos x="153" y="200"/>
                </a:cxn>
                <a:cxn ang="0">
                  <a:pos x="121" y="316"/>
                </a:cxn>
                <a:cxn ang="0">
                  <a:pos x="174" y="454"/>
                </a:cxn>
                <a:cxn ang="0">
                  <a:pos x="121" y="516"/>
                </a:cxn>
                <a:cxn ang="0">
                  <a:pos x="26" y="500"/>
                </a:cxn>
                <a:cxn ang="0">
                  <a:pos x="0" y="409"/>
                </a:cxn>
                <a:cxn ang="0">
                  <a:pos x="19" y="270"/>
                </a:cxn>
                <a:cxn ang="0">
                  <a:pos x="45" y="447"/>
                </a:cxn>
                <a:cxn ang="0">
                  <a:pos x="121" y="454"/>
                </a:cxn>
                <a:cxn ang="0">
                  <a:pos x="77" y="331"/>
                </a:cxn>
                <a:cxn ang="0">
                  <a:pos x="90" y="177"/>
                </a:cxn>
                <a:cxn ang="0">
                  <a:pos x="128" y="131"/>
                </a:cxn>
                <a:cxn ang="0">
                  <a:pos x="45" y="6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99" h="516">
                  <a:moveTo>
                    <a:pt x="7" y="0"/>
                  </a:moveTo>
                  <a:lnTo>
                    <a:pt x="174" y="93"/>
                  </a:lnTo>
                  <a:lnTo>
                    <a:pt x="199" y="207"/>
                  </a:lnTo>
                  <a:lnTo>
                    <a:pt x="153" y="200"/>
                  </a:lnTo>
                  <a:lnTo>
                    <a:pt x="121" y="316"/>
                  </a:lnTo>
                  <a:lnTo>
                    <a:pt x="174" y="454"/>
                  </a:lnTo>
                  <a:lnTo>
                    <a:pt x="121" y="516"/>
                  </a:lnTo>
                  <a:lnTo>
                    <a:pt x="26" y="500"/>
                  </a:lnTo>
                  <a:lnTo>
                    <a:pt x="0" y="409"/>
                  </a:lnTo>
                  <a:lnTo>
                    <a:pt x="19" y="270"/>
                  </a:lnTo>
                  <a:lnTo>
                    <a:pt x="45" y="447"/>
                  </a:lnTo>
                  <a:lnTo>
                    <a:pt x="121" y="454"/>
                  </a:lnTo>
                  <a:lnTo>
                    <a:pt x="77" y="331"/>
                  </a:lnTo>
                  <a:lnTo>
                    <a:pt x="90" y="177"/>
                  </a:lnTo>
                  <a:lnTo>
                    <a:pt x="128" y="131"/>
                  </a:lnTo>
                  <a:lnTo>
                    <a:pt x="45" y="6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10" name="Freeform 34"/>
            <p:cNvSpPr>
              <a:spLocks/>
            </p:cNvSpPr>
            <p:nvPr/>
          </p:nvSpPr>
          <p:spPr bwMode="auto">
            <a:xfrm flipH="1">
              <a:off x="4198" y="3202"/>
              <a:ext cx="133" cy="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2" y="62"/>
                </a:cxn>
                <a:cxn ang="0">
                  <a:pos x="231" y="76"/>
                </a:cxn>
                <a:cxn ang="0">
                  <a:pos x="282" y="209"/>
                </a:cxn>
                <a:cxn ang="0">
                  <a:pos x="358" y="276"/>
                </a:cxn>
                <a:cxn ang="0">
                  <a:pos x="295" y="300"/>
                </a:cxn>
                <a:cxn ang="0">
                  <a:pos x="276" y="369"/>
                </a:cxn>
                <a:cxn ang="0">
                  <a:pos x="199" y="378"/>
                </a:cxn>
                <a:cxn ang="0">
                  <a:pos x="128" y="492"/>
                </a:cxn>
                <a:cxn ang="0">
                  <a:pos x="83" y="316"/>
                </a:cxn>
                <a:cxn ang="0">
                  <a:pos x="58" y="23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8" h="492">
                  <a:moveTo>
                    <a:pt x="0" y="0"/>
                  </a:moveTo>
                  <a:lnTo>
                    <a:pt x="102" y="62"/>
                  </a:lnTo>
                  <a:lnTo>
                    <a:pt x="231" y="76"/>
                  </a:lnTo>
                  <a:lnTo>
                    <a:pt x="282" y="209"/>
                  </a:lnTo>
                  <a:lnTo>
                    <a:pt x="358" y="276"/>
                  </a:lnTo>
                  <a:lnTo>
                    <a:pt x="295" y="300"/>
                  </a:lnTo>
                  <a:lnTo>
                    <a:pt x="276" y="369"/>
                  </a:lnTo>
                  <a:lnTo>
                    <a:pt x="199" y="378"/>
                  </a:lnTo>
                  <a:lnTo>
                    <a:pt x="128" y="492"/>
                  </a:lnTo>
                  <a:lnTo>
                    <a:pt x="83" y="316"/>
                  </a:lnTo>
                  <a:lnTo>
                    <a:pt x="58" y="2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11" name="Freeform 35"/>
            <p:cNvSpPr>
              <a:spLocks/>
            </p:cNvSpPr>
            <p:nvPr/>
          </p:nvSpPr>
          <p:spPr bwMode="auto">
            <a:xfrm flipH="1">
              <a:off x="3777" y="2913"/>
              <a:ext cx="192" cy="3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143"/>
                </a:cxn>
                <a:cxn ang="0">
                  <a:pos x="69" y="446"/>
                </a:cxn>
                <a:cxn ang="0">
                  <a:pos x="56" y="909"/>
                </a:cxn>
                <a:cxn ang="0">
                  <a:pos x="410" y="918"/>
                </a:cxn>
                <a:cxn ang="0">
                  <a:pos x="437" y="832"/>
                </a:cxn>
                <a:cxn ang="0">
                  <a:pos x="486" y="632"/>
                </a:cxn>
                <a:cxn ang="0">
                  <a:pos x="518" y="309"/>
                </a:cxn>
                <a:cxn ang="0">
                  <a:pos x="492" y="30"/>
                </a:cxn>
                <a:cxn ang="0">
                  <a:pos x="480" y="253"/>
                </a:cxn>
                <a:cxn ang="0">
                  <a:pos x="435" y="370"/>
                </a:cxn>
                <a:cxn ang="0">
                  <a:pos x="293" y="177"/>
                </a:cxn>
                <a:cxn ang="0">
                  <a:pos x="172" y="286"/>
                </a:cxn>
                <a:cxn ang="0">
                  <a:pos x="268" y="300"/>
                </a:cxn>
                <a:cxn ang="0">
                  <a:pos x="341" y="348"/>
                </a:cxn>
                <a:cxn ang="0">
                  <a:pos x="378" y="377"/>
                </a:cxn>
                <a:cxn ang="0">
                  <a:pos x="397" y="609"/>
                </a:cxn>
                <a:cxn ang="0">
                  <a:pos x="368" y="791"/>
                </a:cxn>
                <a:cxn ang="0">
                  <a:pos x="344" y="878"/>
                </a:cxn>
                <a:cxn ang="0">
                  <a:pos x="109" y="848"/>
                </a:cxn>
                <a:cxn ang="0">
                  <a:pos x="121" y="493"/>
                </a:cxn>
                <a:cxn ang="0">
                  <a:pos x="83" y="241"/>
                </a:cxn>
                <a:cxn ang="0">
                  <a:pos x="56" y="12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18" h="918">
                  <a:moveTo>
                    <a:pt x="0" y="0"/>
                  </a:moveTo>
                  <a:lnTo>
                    <a:pt x="31" y="143"/>
                  </a:lnTo>
                  <a:lnTo>
                    <a:pt x="69" y="446"/>
                  </a:lnTo>
                  <a:lnTo>
                    <a:pt x="56" y="909"/>
                  </a:lnTo>
                  <a:lnTo>
                    <a:pt x="410" y="918"/>
                  </a:lnTo>
                  <a:lnTo>
                    <a:pt x="437" y="832"/>
                  </a:lnTo>
                  <a:lnTo>
                    <a:pt x="486" y="632"/>
                  </a:lnTo>
                  <a:lnTo>
                    <a:pt x="518" y="309"/>
                  </a:lnTo>
                  <a:lnTo>
                    <a:pt x="492" y="30"/>
                  </a:lnTo>
                  <a:lnTo>
                    <a:pt x="480" y="253"/>
                  </a:lnTo>
                  <a:lnTo>
                    <a:pt x="435" y="370"/>
                  </a:lnTo>
                  <a:lnTo>
                    <a:pt x="293" y="177"/>
                  </a:lnTo>
                  <a:lnTo>
                    <a:pt x="172" y="286"/>
                  </a:lnTo>
                  <a:lnTo>
                    <a:pt x="268" y="300"/>
                  </a:lnTo>
                  <a:lnTo>
                    <a:pt x="341" y="348"/>
                  </a:lnTo>
                  <a:lnTo>
                    <a:pt x="378" y="377"/>
                  </a:lnTo>
                  <a:lnTo>
                    <a:pt x="397" y="609"/>
                  </a:lnTo>
                  <a:lnTo>
                    <a:pt x="368" y="791"/>
                  </a:lnTo>
                  <a:lnTo>
                    <a:pt x="344" y="878"/>
                  </a:lnTo>
                  <a:lnTo>
                    <a:pt x="109" y="848"/>
                  </a:lnTo>
                  <a:lnTo>
                    <a:pt x="121" y="493"/>
                  </a:lnTo>
                  <a:lnTo>
                    <a:pt x="83" y="241"/>
                  </a:lnTo>
                  <a:lnTo>
                    <a:pt x="56" y="1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12" name="Freeform 36"/>
            <p:cNvSpPr>
              <a:spLocks/>
            </p:cNvSpPr>
            <p:nvPr/>
          </p:nvSpPr>
          <p:spPr bwMode="auto">
            <a:xfrm flipH="1">
              <a:off x="3616" y="2947"/>
              <a:ext cx="212" cy="519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225" y="111"/>
                </a:cxn>
                <a:cxn ang="0">
                  <a:pos x="257" y="252"/>
                </a:cxn>
                <a:cxn ang="0">
                  <a:pos x="304" y="337"/>
                </a:cxn>
                <a:cxn ang="0">
                  <a:pos x="357" y="427"/>
                </a:cxn>
                <a:cxn ang="0">
                  <a:pos x="389" y="596"/>
                </a:cxn>
                <a:cxn ang="0">
                  <a:pos x="242" y="703"/>
                </a:cxn>
                <a:cxn ang="0">
                  <a:pos x="215" y="812"/>
                </a:cxn>
                <a:cxn ang="0">
                  <a:pos x="357" y="759"/>
                </a:cxn>
                <a:cxn ang="0">
                  <a:pos x="378" y="805"/>
                </a:cxn>
                <a:cxn ang="0">
                  <a:pos x="441" y="882"/>
                </a:cxn>
                <a:cxn ang="0">
                  <a:pos x="575" y="903"/>
                </a:cxn>
                <a:cxn ang="0">
                  <a:pos x="319" y="1128"/>
                </a:cxn>
                <a:cxn ang="0">
                  <a:pos x="203" y="1087"/>
                </a:cxn>
                <a:cxn ang="0">
                  <a:pos x="153" y="1275"/>
                </a:cxn>
                <a:cxn ang="0">
                  <a:pos x="0" y="1235"/>
                </a:cxn>
                <a:cxn ang="0">
                  <a:pos x="75" y="1068"/>
                </a:cxn>
                <a:cxn ang="0">
                  <a:pos x="139" y="878"/>
                </a:cxn>
                <a:cxn ang="0">
                  <a:pos x="198" y="452"/>
                </a:cxn>
                <a:cxn ang="0">
                  <a:pos x="201" y="350"/>
                </a:cxn>
                <a:cxn ang="0">
                  <a:pos x="199" y="221"/>
                </a:cxn>
                <a:cxn ang="0">
                  <a:pos x="167" y="0"/>
                </a:cxn>
                <a:cxn ang="0">
                  <a:pos x="167" y="0"/>
                </a:cxn>
              </a:cxnLst>
              <a:rect l="0" t="0" r="r" b="b"/>
              <a:pathLst>
                <a:path w="575" h="1275">
                  <a:moveTo>
                    <a:pt x="167" y="0"/>
                  </a:moveTo>
                  <a:lnTo>
                    <a:pt x="225" y="111"/>
                  </a:lnTo>
                  <a:lnTo>
                    <a:pt x="257" y="252"/>
                  </a:lnTo>
                  <a:lnTo>
                    <a:pt x="304" y="337"/>
                  </a:lnTo>
                  <a:lnTo>
                    <a:pt x="357" y="427"/>
                  </a:lnTo>
                  <a:lnTo>
                    <a:pt x="389" y="596"/>
                  </a:lnTo>
                  <a:lnTo>
                    <a:pt x="242" y="703"/>
                  </a:lnTo>
                  <a:lnTo>
                    <a:pt x="215" y="812"/>
                  </a:lnTo>
                  <a:lnTo>
                    <a:pt x="357" y="759"/>
                  </a:lnTo>
                  <a:lnTo>
                    <a:pt x="378" y="805"/>
                  </a:lnTo>
                  <a:lnTo>
                    <a:pt x="441" y="882"/>
                  </a:lnTo>
                  <a:lnTo>
                    <a:pt x="575" y="903"/>
                  </a:lnTo>
                  <a:lnTo>
                    <a:pt x="319" y="1128"/>
                  </a:lnTo>
                  <a:lnTo>
                    <a:pt x="203" y="1087"/>
                  </a:lnTo>
                  <a:lnTo>
                    <a:pt x="153" y="1275"/>
                  </a:lnTo>
                  <a:lnTo>
                    <a:pt x="0" y="1235"/>
                  </a:lnTo>
                  <a:lnTo>
                    <a:pt x="75" y="1068"/>
                  </a:lnTo>
                  <a:lnTo>
                    <a:pt x="139" y="878"/>
                  </a:lnTo>
                  <a:lnTo>
                    <a:pt x="198" y="452"/>
                  </a:lnTo>
                  <a:lnTo>
                    <a:pt x="201" y="350"/>
                  </a:lnTo>
                  <a:lnTo>
                    <a:pt x="199" y="221"/>
                  </a:lnTo>
                  <a:lnTo>
                    <a:pt x="167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13" name="Freeform 37"/>
            <p:cNvSpPr>
              <a:spLocks/>
            </p:cNvSpPr>
            <p:nvPr/>
          </p:nvSpPr>
          <p:spPr bwMode="auto">
            <a:xfrm flipH="1">
              <a:off x="3577" y="2880"/>
              <a:ext cx="208" cy="457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226" y="107"/>
                </a:cxn>
                <a:cxn ang="0">
                  <a:pos x="304" y="323"/>
                </a:cxn>
                <a:cxn ang="0">
                  <a:pos x="360" y="571"/>
                </a:cxn>
                <a:cxn ang="0">
                  <a:pos x="387" y="709"/>
                </a:cxn>
                <a:cxn ang="0">
                  <a:pos x="483" y="746"/>
                </a:cxn>
                <a:cxn ang="0">
                  <a:pos x="489" y="855"/>
                </a:cxn>
                <a:cxn ang="0">
                  <a:pos x="530" y="959"/>
                </a:cxn>
                <a:cxn ang="0">
                  <a:pos x="561" y="1016"/>
                </a:cxn>
                <a:cxn ang="0">
                  <a:pos x="548" y="1069"/>
                </a:cxn>
                <a:cxn ang="0">
                  <a:pos x="440" y="1107"/>
                </a:cxn>
                <a:cxn ang="0">
                  <a:pos x="368" y="1125"/>
                </a:cxn>
                <a:cxn ang="0">
                  <a:pos x="489" y="1025"/>
                </a:cxn>
                <a:cxn ang="0">
                  <a:pos x="432" y="886"/>
                </a:cxn>
                <a:cxn ang="0">
                  <a:pos x="413" y="778"/>
                </a:cxn>
                <a:cxn ang="0">
                  <a:pos x="336" y="793"/>
                </a:cxn>
                <a:cxn ang="0">
                  <a:pos x="226" y="823"/>
                </a:cxn>
                <a:cxn ang="0">
                  <a:pos x="86" y="909"/>
                </a:cxn>
                <a:cxn ang="0">
                  <a:pos x="163" y="786"/>
                </a:cxn>
                <a:cxn ang="0">
                  <a:pos x="330" y="709"/>
                </a:cxn>
                <a:cxn ang="0">
                  <a:pos x="271" y="377"/>
                </a:cxn>
                <a:cxn ang="0">
                  <a:pos x="201" y="170"/>
                </a:cxn>
                <a:cxn ang="0">
                  <a:pos x="0" y="50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561" h="1125">
                  <a:moveTo>
                    <a:pt x="46" y="0"/>
                  </a:moveTo>
                  <a:lnTo>
                    <a:pt x="226" y="107"/>
                  </a:lnTo>
                  <a:lnTo>
                    <a:pt x="304" y="323"/>
                  </a:lnTo>
                  <a:lnTo>
                    <a:pt x="360" y="571"/>
                  </a:lnTo>
                  <a:lnTo>
                    <a:pt x="387" y="709"/>
                  </a:lnTo>
                  <a:lnTo>
                    <a:pt x="483" y="746"/>
                  </a:lnTo>
                  <a:lnTo>
                    <a:pt x="489" y="855"/>
                  </a:lnTo>
                  <a:lnTo>
                    <a:pt x="530" y="959"/>
                  </a:lnTo>
                  <a:lnTo>
                    <a:pt x="561" y="1016"/>
                  </a:lnTo>
                  <a:lnTo>
                    <a:pt x="548" y="1069"/>
                  </a:lnTo>
                  <a:lnTo>
                    <a:pt x="440" y="1107"/>
                  </a:lnTo>
                  <a:lnTo>
                    <a:pt x="368" y="1125"/>
                  </a:lnTo>
                  <a:lnTo>
                    <a:pt x="489" y="1025"/>
                  </a:lnTo>
                  <a:lnTo>
                    <a:pt x="432" y="886"/>
                  </a:lnTo>
                  <a:lnTo>
                    <a:pt x="413" y="778"/>
                  </a:lnTo>
                  <a:lnTo>
                    <a:pt x="336" y="793"/>
                  </a:lnTo>
                  <a:lnTo>
                    <a:pt x="226" y="823"/>
                  </a:lnTo>
                  <a:lnTo>
                    <a:pt x="86" y="909"/>
                  </a:lnTo>
                  <a:lnTo>
                    <a:pt x="163" y="786"/>
                  </a:lnTo>
                  <a:lnTo>
                    <a:pt x="330" y="709"/>
                  </a:lnTo>
                  <a:lnTo>
                    <a:pt x="271" y="377"/>
                  </a:lnTo>
                  <a:lnTo>
                    <a:pt x="201" y="170"/>
                  </a:lnTo>
                  <a:lnTo>
                    <a:pt x="0" y="50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14" name="Freeform 38"/>
            <p:cNvSpPr>
              <a:spLocks/>
            </p:cNvSpPr>
            <p:nvPr/>
          </p:nvSpPr>
          <p:spPr bwMode="auto">
            <a:xfrm flipH="1">
              <a:off x="3490" y="3446"/>
              <a:ext cx="409" cy="640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412" y="40"/>
                </a:cxn>
                <a:cxn ang="0">
                  <a:pos x="613" y="175"/>
                </a:cxn>
                <a:cxn ang="0">
                  <a:pos x="705" y="274"/>
                </a:cxn>
                <a:cxn ang="0">
                  <a:pos x="790" y="395"/>
                </a:cxn>
                <a:cxn ang="0">
                  <a:pos x="869" y="540"/>
                </a:cxn>
                <a:cxn ang="0">
                  <a:pos x="941" y="702"/>
                </a:cxn>
                <a:cxn ang="0">
                  <a:pos x="1046" y="1057"/>
                </a:cxn>
                <a:cxn ang="0">
                  <a:pos x="1105" y="1543"/>
                </a:cxn>
                <a:cxn ang="0">
                  <a:pos x="841" y="1573"/>
                </a:cxn>
                <a:cxn ang="0">
                  <a:pos x="868" y="1482"/>
                </a:cxn>
                <a:cxn ang="0">
                  <a:pos x="1020" y="1496"/>
                </a:cxn>
                <a:cxn ang="0">
                  <a:pos x="995" y="1097"/>
                </a:cxn>
                <a:cxn ang="0">
                  <a:pos x="965" y="961"/>
                </a:cxn>
                <a:cxn ang="0">
                  <a:pos x="925" y="832"/>
                </a:cxn>
                <a:cxn ang="0">
                  <a:pos x="879" y="711"/>
                </a:cxn>
                <a:cxn ang="0">
                  <a:pos x="828" y="595"/>
                </a:cxn>
                <a:cxn ang="0">
                  <a:pos x="767" y="475"/>
                </a:cxn>
                <a:cxn ang="0">
                  <a:pos x="681" y="352"/>
                </a:cxn>
                <a:cxn ang="0">
                  <a:pos x="575" y="236"/>
                </a:cxn>
                <a:cxn ang="0">
                  <a:pos x="514" y="184"/>
                </a:cxn>
                <a:cxn ang="0">
                  <a:pos x="447" y="140"/>
                </a:cxn>
                <a:cxn ang="0">
                  <a:pos x="301" y="77"/>
                </a:cxn>
                <a:cxn ang="0">
                  <a:pos x="154" y="45"/>
                </a:cxn>
                <a:cxn ang="0">
                  <a:pos x="0" y="34"/>
                </a:cxn>
                <a:cxn ang="0">
                  <a:pos x="255" y="0"/>
                </a:cxn>
                <a:cxn ang="0">
                  <a:pos x="255" y="0"/>
                </a:cxn>
              </a:cxnLst>
              <a:rect l="0" t="0" r="r" b="b"/>
              <a:pathLst>
                <a:path w="1105" h="1573">
                  <a:moveTo>
                    <a:pt x="255" y="0"/>
                  </a:moveTo>
                  <a:lnTo>
                    <a:pt x="412" y="40"/>
                  </a:lnTo>
                  <a:lnTo>
                    <a:pt x="613" y="175"/>
                  </a:lnTo>
                  <a:lnTo>
                    <a:pt x="705" y="274"/>
                  </a:lnTo>
                  <a:lnTo>
                    <a:pt x="790" y="395"/>
                  </a:lnTo>
                  <a:lnTo>
                    <a:pt x="869" y="540"/>
                  </a:lnTo>
                  <a:lnTo>
                    <a:pt x="941" y="702"/>
                  </a:lnTo>
                  <a:lnTo>
                    <a:pt x="1046" y="1057"/>
                  </a:lnTo>
                  <a:lnTo>
                    <a:pt x="1105" y="1543"/>
                  </a:lnTo>
                  <a:lnTo>
                    <a:pt x="841" y="1573"/>
                  </a:lnTo>
                  <a:lnTo>
                    <a:pt x="868" y="1482"/>
                  </a:lnTo>
                  <a:lnTo>
                    <a:pt x="1020" y="1496"/>
                  </a:lnTo>
                  <a:lnTo>
                    <a:pt x="995" y="1097"/>
                  </a:lnTo>
                  <a:lnTo>
                    <a:pt x="965" y="961"/>
                  </a:lnTo>
                  <a:lnTo>
                    <a:pt x="925" y="832"/>
                  </a:lnTo>
                  <a:lnTo>
                    <a:pt x="879" y="711"/>
                  </a:lnTo>
                  <a:lnTo>
                    <a:pt x="828" y="595"/>
                  </a:lnTo>
                  <a:lnTo>
                    <a:pt x="767" y="475"/>
                  </a:lnTo>
                  <a:lnTo>
                    <a:pt x="681" y="352"/>
                  </a:lnTo>
                  <a:lnTo>
                    <a:pt x="575" y="236"/>
                  </a:lnTo>
                  <a:lnTo>
                    <a:pt x="514" y="184"/>
                  </a:lnTo>
                  <a:lnTo>
                    <a:pt x="447" y="140"/>
                  </a:lnTo>
                  <a:lnTo>
                    <a:pt x="301" y="77"/>
                  </a:lnTo>
                  <a:lnTo>
                    <a:pt x="154" y="45"/>
                  </a:lnTo>
                  <a:lnTo>
                    <a:pt x="0" y="34"/>
                  </a:lnTo>
                  <a:lnTo>
                    <a:pt x="255" y="0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15" name="Freeform 39"/>
            <p:cNvSpPr>
              <a:spLocks/>
            </p:cNvSpPr>
            <p:nvPr/>
          </p:nvSpPr>
          <p:spPr bwMode="auto">
            <a:xfrm flipH="1">
              <a:off x="3588" y="3644"/>
              <a:ext cx="657" cy="425"/>
            </a:xfrm>
            <a:custGeom>
              <a:avLst/>
              <a:gdLst/>
              <a:ahLst/>
              <a:cxnLst>
                <a:cxn ang="0">
                  <a:pos x="0" y="1041"/>
                </a:cxn>
                <a:cxn ang="0">
                  <a:pos x="266" y="1042"/>
                </a:cxn>
                <a:cxn ang="0">
                  <a:pos x="314" y="732"/>
                </a:cxn>
                <a:cxn ang="0">
                  <a:pos x="352" y="628"/>
                </a:cxn>
                <a:cxn ang="0">
                  <a:pos x="405" y="525"/>
                </a:cxn>
                <a:cxn ang="0">
                  <a:pos x="465" y="426"/>
                </a:cxn>
                <a:cxn ang="0">
                  <a:pos x="526" y="339"/>
                </a:cxn>
                <a:cxn ang="0">
                  <a:pos x="581" y="266"/>
                </a:cxn>
                <a:cxn ang="0">
                  <a:pos x="632" y="207"/>
                </a:cxn>
                <a:cxn ang="0">
                  <a:pos x="737" y="123"/>
                </a:cxn>
                <a:cxn ang="0">
                  <a:pos x="863" y="69"/>
                </a:cxn>
                <a:cxn ang="0">
                  <a:pos x="1006" y="69"/>
                </a:cxn>
                <a:cxn ang="0">
                  <a:pos x="1155" y="130"/>
                </a:cxn>
                <a:cxn ang="0">
                  <a:pos x="1282" y="216"/>
                </a:cxn>
                <a:cxn ang="0">
                  <a:pos x="1443" y="430"/>
                </a:cxn>
                <a:cxn ang="0">
                  <a:pos x="1511" y="671"/>
                </a:cxn>
                <a:cxn ang="0">
                  <a:pos x="1546" y="808"/>
                </a:cxn>
                <a:cxn ang="0">
                  <a:pos x="1776" y="816"/>
                </a:cxn>
                <a:cxn ang="0">
                  <a:pos x="1753" y="673"/>
                </a:cxn>
                <a:cxn ang="0">
                  <a:pos x="1725" y="546"/>
                </a:cxn>
                <a:cxn ang="0">
                  <a:pos x="1686" y="430"/>
                </a:cxn>
                <a:cxn ang="0">
                  <a:pos x="1623" y="303"/>
                </a:cxn>
                <a:cxn ang="0">
                  <a:pos x="1584" y="253"/>
                </a:cxn>
                <a:cxn ang="0">
                  <a:pos x="1546" y="228"/>
                </a:cxn>
                <a:cxn ang="0">
                  <a:pos x="1419" y="255"/>
                </a:cxn>
                <a:cxn ang="0">
                  <a:pos x="1465" y="164"/>
                </a:cxn>
                <a:cxn ang="0">
                  <a:pos x="1390" y="109"/>
                </a:cxn>
                <a:cxn ang="0">
                  <a:pos x="1303" y="64"/>
                </a:cxn>
                <a:cxn ang="0">
                  <a:pos x="1123" y="0"/>
                </a:cxn>
                <a:cxn ang="0">
                  <a:pos x="795" y="7"/>
                </a:cxn>
                <a:cxn ang="0">
                  <a:pos x="669" y="80"/>
                </a:cxn>
                <a:cxn ang="0">
                  <a:pos x="564" y="184"/>
                </a:cxn>
                <a:cxn ang="0">
                  <a:pos x="471" y="307"/>
                </a:cxn>
                <a:cxn ang="0">
                  <a:pos x="384" y="439"/>
                </a:cxn>
                <a:cxn ang="0">
                  <a:pos x="250" y="716"/>
                </a:cxn>
                <a:cxn ang="0">
                  <a:pos x="180" y="971"/>
                </a:cxn>
                <a:cxn ang="0">
                  <a:pos x="72" y="989"/>
                </a:cxn>
                <a:cxn ang="0">
                  <a:pos x="6" y="978"/>
                </a:cxn>
                <a:cxn ang="0">
                  <a:pos x="0" y="1041"/>
                </a:cxn>
                <a:cxn ang="0">
                  <a:pos x="0" y="1041"/>
                </a:cxn>
              </a:cxnLst>
              <a:rect l="0" t="0" r="r" b="b"/>
              <a:pathLst>
                <a:path w="1776" h="1042">
                  <a:moveTo>
                    <a:pt x="0" y="1041"/>
                  </a:moveTo>
                  <a:lnTo>
                    <a:pt x="266" y="1042"/>
                  </a:lnTo>
                  <a:lnTo>
                    <a:pt x="314" y="732"/>
                  </a:lnTo>
                  <a:lnTo>
                    <a:pt x="352" y="628"/>
                  </a:lnTo>
                  <a:lnTo>
                    <a:pt x="405" y="525"/>
                  </a:lnTo>
                  <a:lnTo>
                    <a:pt x="465" y="426"/>
                  </a:lnTo>
                  <a:lnTo>
                    <a:pt x="526" y="339"/>
                  </a:lnTo>
                  <a:lnTo>
                    <a:pt x="581" y="266"/>
                  </a:lnTo>
                  <a:lnTo>
                    <a:pt x="632" y="207"/>
                  </a:lnTo>
                  <a:lnTo>
                    <a:pt x="737" y="123"/>
                  </a:lnTo>
                  <a:lnTo>
                    <a:pt x="863" y="69"/>
                  </a:lnTo>
                  <a:lnTo>
                    <a:pt x="1006" y="69"/>
                  </a:lnTo>
                  <a:lnTo>
                    <a:pt x="1155" y="130"/>
                  </a:lnTo>
                  <a:lnTo>
                    <a:pt x="1282" y="216"/>
                  </a:lnTo>
                  <a:lnTo>
                    <a:pt x="1443" y="430"/>
                  </a:lnTo>
                  <a:lnTo>
                    <a:pt x="1511" y="671"/>
                  </a:lnTo>
                  <a:lnTo>
                    <a:pt x="1546" y="808"/>
                  </a:lnTo>
                  <a:lnTo>
                    <a:pt x="1776" y="816"/>
                  </a:lnTo>
                  <a:lnTo>
                    <a:pt x="1753" y="673"/>
                  </a:lnTo>
                  <a:lnTo>
                    <a:pt x="1725" y="546"/>
                  </a:lnTo>
                  <a:lnTo>
                    <a:pt x="1686" y="430"/>
                  </a:lnTo>
                  <a:lnTo>
                    <a:pt x="1623" y="303"/>
                  </a:lnTo>
                  <a:lnTo>
                    <a:pt x="1584" y="253"/>
                  </a:lnTo>
                  <a:lnTo>
                    <a:pt x="1546" y="228"/>
                  </a:lnTo>
                  <a:lnTo>
                    <a:pt x="1419" y="255"/>
                  </a:lnTo>
                  <a:lnTo>
                    <a:pt x="1465" y="164"/>
                  </a:lnTo>
                  <a:lnTo>
                    <a:pt x="1390" y="109"/>
                  </a:lnTo>
                  <a:lnTo>
                    <a:pt x="1303" y="64"/>
                  </a:lnTo>
                  <a:lnTo>
                    <a:pt x="1123" y="0"/>
                  </a:lnTo>
                  <a:lnTo>
                    <a:pt x="795" y="7"/>
                  </a:lnTo>
                  <a:lnTo>
                    <a:pt x="669" y="80"/>
                  </a:lnTo>
                  <a:lnTo>
                    <a:pt x="564" y="184"/>
                  </a:lnTo>
                  <a:lnTo>
                    <a:pt x="471" y="307"/>
                  </a:lnTo>
                  <a:lnTo>
                    <a:pt x="384" y="439"/>
                  </a:lnTo>
                  <a:lnTo>
                    <a:pt x="250" y="716"/>
                  </a:lnTo>
                  <a:lnTo>
                    <a:pt x="180" y="971"/>
                  </a:lnTo>
                  <a:lnTo>
                    <a:pt x="72" y="989"/>
                  </a:lnTo>
                  <a:lnTo>
                    <a:pt x="6" y="978"/>
                  </a:lnTo>
                  <a:lnTo>
                    <a:pt x="0" y="1041"/>
                  </a:lnTo>
                  <a:lnTo>
                    <a:pt x="0" y="10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16" name="Freeform 40"/>
            <p:cNvSpPr>
              <a:spLocks/>
            </p:cNvSpPr>
            <p:nvPr/>
          </p:nvSpPr>
          <p:spPr bwMode="auto">
            <a:xfrm flipH="1">
              <a:off x="3456" y="3948"/>
              <a:ext cx="234" cy="248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493" y="32"/>
                </a:cxn>
                <a:cxn ang="0">
                  <a:pos x="415" y="362"/>
                </a:cxn>
                <a:cxn ang="0">
                  <a:pos x="320" y="418"/>
                </a:cxn>
                <a:cxn ang="0">
                  <a:pos x="384" y="70"/>
                </a:cxn>
                <a:cxn ang="0">
                  <a:pos x="83" y="79"/>
                </a:cxn>
                <a:cxn ang="0">
                  <a:pos x="186" y="202"/>
                </a:cxn>
                <a:cxn ang="0">
                  <a:pos x="231" y="325"/>
                </a:cxn>
                <a:cxn ang="0">
                  <a:pos x="180" y="471"/>
                </a:cxn>
                <a:cxn ang="0">
                  <a:pos x="326" y="525"/>
                </a:cxn>
                <a:cxn ang="0">
                  <a:pos x="455" y="455"/>
                </a:cxn>
                <a:cxn ang="0">
                  <a:pos x="557" y="494"/>
                </a:cxn>
                <a:cxn ang="0">
                  <a:pos x="629" y="609"/>
                </a:cxn>
                <a:cxn ang="0">
                  <a:pos x="313" y="609"/>
                </a:cxn>
                <a:cxn ang="0">
                  <a:pos x="237" y="541"/>
                </a:cxn>
                <a:cxn ang="0">
                  <a:pos x="83" y="525"/>
                </a:cxn>
                <a:cxn ang="0">
                  <a:pos x="134" y="332"/>
                </a:cxn>
                <a:cxn ang="0">
                  <a:pos x="105" y="230"/>
                </a:cxn>
                <a:cxn ang="0">
                  <a:pos x="59" y="130"/>
                </a:cxn>
                <a:cxn ang="0">
                  <a:pos x="0" y="23"/>
                </a:cxn>
                <a:cxn ang="0">
                  <a:pos x="218" y="0"/>
                </a:cxn>
                <a:cxn ang="0">
                  <a:pos x="218" y="0"/>
                </a:cxn>
              </a:cxnLst>
              <a:rect l="0" t="0" r="r" b="b"/>
              <a:pathLst>
                <a:path w="629" h="609">
                  <a:moveTo>
                    <a:pt x="218" y="0"/>
                  </a:moveTo>
                  <a:lnTo>
                    <a:pt x="493" y="32"/>
                  </a:lnTo>
                  <a:lnTo>
                    <a:pt x="415" y="362"/>
                  </a:lnTo>
                  <a:lnTo>
                    <a:pt x="320" y="418"/>
                  </a:lnTo>
                  <a:lnTo>
                    <a:pt x="384" y="70"/>
                  </a:lnTo>
                  <a:lnTo>
                    <a:pt x="83" y="79"/>
                  </a:lnTo>
                  <a:lnTo>
                    <a:pt x="186" y="202"/>
                  </a:lnTo>
                  <a:lnTo>
                    <a:pt x="231" y="325"/>
                  </a:lnTo>
                  <a:lnTo>
                    <a:pt x="180" y="471"/>
                  </a:lnTo>
                  <a:lnTo>
                    <a:pt x="326" y="525"/>
                  </a:lnTo>
                  <a:lnTo>
                    <a:pt x="455" y="455"/>
                  </a:lnTo>
                  <a:lnTo>
                    <a:pt x="557" y="494"/>
                  </a:lnTo>
                  <a:lnTo>
                    <a:pt x="629" y="609"/>
                  </a:lnTo>
                  <a:lnTo>
                    <a:pt x="313" y="609"/>
                  </a:lnTo>
                  <a:lnTo>
                    <a:pt x="237" y="541"/>
                  </a:lnTo>
                  <a:lnTo>
                    <a:pt x="83" y="525"/>
                  </a:lnTo>
                  <a:lnTo>
                    <a:pt x="134" y="332"/>
                  </a:lnTo>
                  <a:lnTo>
                    <a:pt x="105" y="230"/>
                  </a:lnTo>
                  <a:lnTo>
                    <a:pt x="59" y="130"/>
                  </a:lnTo>
                  <a:lnTo>
                    <a:pt x="0" y="23"/>
                  </a:lnTo>
                  <a:lnTo>
                    <a:pt x="218" y="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17" name="Freeform 41"/>
            <p:cNvSpPr>
              <a:spLocks/>
            </p:cNvSpPr>
            <p:nvPr/>
          </p:nvSpPr>
          <p:spPr bwMode="auto">
            <a:xfrm flipH="1">
              <a:off x="4077" y="3577"/>
              <a:ext cx="240" cy="373"/>
            </a:xfrm>
            <a:custGeom>
              <a:avLst/>
              <a:gdLst/>
              <a:ahLst/>
              <a:cxnLst>
                <a:cxn ang="0">
                  <a:pos x="266" y="73"/>
                </a:cxn>
                <a:cxn ang="0">
                  <a:pos x="207" y="146"/>
                </a:cxn>
                <a:cxn ang="0">
                  <a:pos x="101" y="376"/>
                </a:cxn>
                <a:cxn ang="0">
                  <a:pos x="26" y="725"/>
                </a:cxn>
                <a:cxn ang="0">
                  <a:pos x="0" y="912"/>
                </a:cxn>
                <a:cxn ang="0">
                  <a:pos x="177" y="917"/>
                </a:cxn>
                <a:cxn ang="0">
                  <a:pos x="174" y="755"/>
                </a:cxn>
                <a:cxn ang="0">
                  <a:pos x="209" y="601"/>
                </a:cxn>
                <a:cxn ang="0">
                  <a:pos x="269" y="682"/>
                </a:cxn>
                <a:cxn ang="0">
                  <a:pos x="295" y="825"/>
                </a:cxn>
                <a:cxn ang="0">
                  <a:pos x="468" y="878"/>
                </a:cxn>
                <a:cxn ang="0">
                  <a:pos x="475" y="835"/>
                </a:cxn>
                <a:cxn ang="0">
                  <a:pos x="427" y="744"/>
                </a:cxn>
                <a:cxn ang="0">
                  <a:pos x="402" y="616"/>
                </a:cxn>
                <a:cxn ang="0">
                  <a:pos x="503" y="516"/>
                </a:cxn>
                <a:cxn ang="0">
                  <a:pos x="580" y="651"/>
                </a:cxn>
                <a:cxn ang="0">
                  <a:pos x="626" y="562"/>
                </a:cxn>
                <a:cxn ang="0">
                  <a:pos x="648" y="451"/>
                </a:cxn>
                <a:cxn ang="0">
                  <a:pos x="604" y="350"/>
                </a:cxn>
                <a:cxn ang="0">
                  <a:pos x="540" y="293"/>
                </a:cxn>
                <a:cxn ang="0">
                  <a:pos x="503" y="269"/>
                </a:cxn>
                <a:cxn ang="0">
                  <a:pos x="366" y="326"/>
                </a:cxn>
                <a:cxn ang="0">
                  <a:pos x="333" y="285"/>
                </a:cxn>
                <a:cxn ang="0">
                  <a:pos x="376" y="189"/>
                </a:cxn>
                <a:cxn ang="0">
                  <a:pos x="467" y="123"/>
                </a:cxn>
                <a:cxn ang="0">
                  <a:pos x="523" y="93"/>
                </a:cxn>
                <a:cxn ang="0">
                  <a:pos x="475" y="39"/>
                </a:cxn>
                <a:cxn ang="0">
                  <a:pos x="344" y="0"/>
                </a:cxn>
                <a:cxn ang="0">
                  <a:pos x="298" y="62"/>
                </a:cxn>
                <a:cxn ang="0">
                  <a:pos x="266" y="73"/>
                </a:cxn>
                <a:cxn ang="0">
                  <a:pos x="266" y="73"/>
                </a:cxn>
              </a:cxnLst>
              <a:rect l="0" t="0" r="r" b="b"/>
              <a:pathLst>
                <a:path w="648" h="917">
                  <a:moveTo>
                    <a:pt x="266" y="73"/>
                  </a:moveTo>
                  <a:lnTo>
                    <a:pt x="207" y="146"/>
                  </a:lnTo>
                  <a:lnTo>
                    <a:pt x="101" y="376"/>
                  </a:lnTo>
                  <a:lnTo>
                    <a:pt x="26" y="725"/>
                  </a:lnTo>
                  <a:lnTo>
                    <a:pt x="0" y="912"/>
                  </a:lnTo>
                  <a:lnTo>
                    <a:pt x="177" y="917"/>
                  </a:lnTo>
                  <a:lnTo>
                    <a:pt x="174" y="755"/>
                  </a:lnTo>
                  <a:lnTo>
                    <a:pt x="209" y="601"/>
                  </a:lnTo>
                  <a:lnTo>
                    <a:pt x="269" y="682"/>
                  </a:lnTo>
                  <a:lnTo>
                    <a:pt x="295" y="825"/>
                  </a:lnTo>
                  <a:lnTo>
                    <a:pt x="468" y="878"/>
                  </a:lnTo>
                  <a:lnTo>
                    <a:pt x="475" y="835"/>
                  </a:lnTo>
                  <a:lnTo>
                    <a:pt x="427" y="744"/>
                  </a:lnTo>
                  <a:lnTo>
                    <a:pt x="402" y="616"/>
                  </a:lnTo>
                  <a:lnTo>
                    <a:pt x="503" y="516"/>
                  </a:lnTo>
                  <a:lnTo>
                    <a:pt x="580" y="651"/>
                  </a:lnTo>
                  <a:lnTo>
                    <a:pt x="626" y="562"/>
                  </a:lnTo>
                  <a:lnTo>
                    <a:pt x="648" y="451"/>
                  </a:lnTo>
                  <a:lnTo>
                    <a:pt x="604" y="350"/>
                  </a:lnTo>
                  <a:lnTo>
                    <a:pt x="540" y="293"/>
                  </a:lnTo>
                  <a:lnTo>
                    <a:pt x="503" y="269"/>
                  </a:lnTo>
                  <a:lnTo>
                    <a:pt x="366" y="326"/>
                  </a:lnTo>
                  <a:lnTo>
                    <a:pt x="333" y="285"/>
                  </a:lnTo>
                  <a:lnTo>
                    <a:pt x="376" y="189"/>
                  </a:lnTo>
                  <a:lnTo>
                    <a:pt x="467" y="123"/>
                  </a:lnTo>
                  <a:lnTo>
                    <a:pt x="523" y="93"/>
                  </a:lnTo>
                  <a:lnTo>
                    <a:pt x="475" y="39"/>
                  </a:lnTo>
                  <a:lnTo>
                    <a:pt x="344" y="0"/>
                  </a:lnTo>
                  <a:lnTo>
                    <a:pt x="298" y="62"/>
                  </a:lnTo>
                  <a:lnTo>
                    <a:pt x="266" y="73"/>
                  </a:lnTo>
                  <a:lnTo>
                    <a:pt x="266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18" name="Freeform 42"/>
            <p:cNvSpPr>
              <a:spLocks/>
            </p:cNvSpPr>
            <p:nvPr/>
          </p:nvSpPr>
          <p:spPr bwMode="auto">
            <a:xfrm flipH="1">
              <a:off x="4094" y="3935"/>
              <a:ext cx="203" cy="267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0" y="16"/>
                </a:cxn>
                <a:cxn ang="0">
                  <a:pos x="33" y="109"/>
                </a:cxn>
                <a:cxn ang="0">
                  <a:pos x="84" y="273"/>
                </a:cxn>
                <a:cxn ang="0">
                  <a:pos x="81" y="412"/>
                </a:cxn>
                <a:cxn ang="0">
                  <a:pos x="49" y="485"/>
                </a:cxn>
                <a:cxn ang="0">
                  <a:pos x="38" y="574"/>
                </a:cxn>
                <a:cxn ang="0">
                  <a:pos x="211" y="601"/>
                </a:cxn>
                <a:cxn ang="0">
                  <a:pos x="283" y="655"/>
                </a:cxn>
                <a:cxn ang="0">
                  <a:pos x="549" y="639"/>
                </a:cxn>
                <a:cxn ang="0">
                  <a:pos x="540" y="594"/>
                </a:cxn>
                <a:cxn ang="0">
                  <a:pos x="500" y="524"/>
                </a:cxn>
                <a:cxn ang="0">
                  <a:pos x="388" y="478"/>
                </a:cxn>
                <a:cxn ang="0">
                  <a:pos x="221" y="505"/>
                </a:cxn>
                <a:cxn ang="0">
                  <a:pos x="189" y="467"/>
                </a:cxn>
                <a:cxn ang="0">
                  <a:pos x="192" y="412"/>
                </a:cxn>
                <a:cxn ang="0">
                  <a:pos x="224" y="292"/>
                </a:cxn>
                <a:cxn ang="0">
                  <a:pos x="188" y="159"/>
                </a:cxn>
                <a:cxn ang="0">
                  <a:pos x="122" y="82"/>
                </a:cxn>
                <a:cxn ang="0">
                  <a:pos x="84" y="43"/>
                </a:cxn>
                <a:cxn ang="0">
                  <a:pos x="315" y="35"/>
                </a:cxn>
                <a:cxn ang="0">
                  <a:pos x="176" y="0"/>
                </a:cxn>
                <a:cxn ang="0">
                  <a:pos x="176" y="0"/>
                </a:cxn>
              </a:cxnLst>
              <a:rect l="0" t="0" r="r" b="b"/>
              <a:pathLst>
                <a:path w="549" h="655">
                  <a:moveTo>
                    <a:pt x="176" y="0"/>
                  </a:moveTo>
                  <a:lnTo>
                    <a:pt x="0" y="16"/>
                  </a:lnTo>
                  <a:lnTo>
                    <a:pt x="33" y="109"/>
                  </a:lnTo>
                  <a:lnTo>
                    <a:pt x="84" y="273"/>
                  </a:lnTo>
                  <a:lnTo>
                    <a:pt x="81" y="412"/>
                  </a:lnTo>
                  <a:lnTo>
                    <a:pt x="49" y="485"/>
                  </a:lnTo>
                  <a:lnTo>
                    <a:pt x="38" y="574"/>
                  </a:lnTo>
                  <a:lnTo>
                    <a:pt x="211" y="601"/>
                  </a:lnTo>
                  <a:lnTo>
                    <a:pt x="283" y="655"/>
                  </a:lnTo>
                  <a:lnTo>
                    <a:pt x="549" y="639"/>
                  </a:lnTo>
                  <a:lnTo>
                    <a:pt x="540" y="594"/>
                  </a:lnTo>
                  <a:lnTo>
                    <a:pt x="500" y="524"/>
                  </a:lnTo>
                  <a:lnTo>
                    <a:pt x="388" y="478"/>
                  </a:lnTo>
                  <a:lnTo>
                    <a:pt x="221" y="505"/>
                  </a:lnTo>
                  <a:lnTo>
                    <a:pt x="189" y="467"/>
                  </a:lnTo>
                  <a:lnTo>
                    <a:pt x="192" y="412"/>
                  </a:lnTo>
                  <a:lnTo>
                    <a:pt x="224" y="292"/>
                  </a:lnTo>
                  <a:lnTo>
                    <a:pt x="188" y="159"/>
                  </a:lnTo>
                  <a:lnTo>
                    <a:pt x="122" y="82"/>
                  </a:lnTo>
                  <a:lnTo>
                    <a:pt x="84" y="43"/>
                  </a:lnTo>
                  <a:lnTo>
                    <a:pt x="315" y="35"/>
                  </a:lnTo>
                  <a:lnTo>
                    <a:pt x="176" y="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19" name="Freeform 43"/>
            <p:cNvSpPr>
              <a:spLocks/>
            </p:cNvSpPr>
            <p:nvPr/>
          </p:nvSpPr>
          <p:spPr bwMode="auto">
            <a:xfrm flipH="1">
              <a:off x="4038" y="3935"/>
              <a:ext cx="190" cy="2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8" y="28"/>
                </a:cxn>
                <a:cxn ang="0">
                  <a:pos x="223" y="107"/>
                </a:cxn>
                <a:cxn ang="0">
                  <a:pos x="184" y="246"/>
                </a:cxn>
                <a:cxn ang="0">
                  <a:pos x="203" y="375"/>
                </a:cxn>
                <a:cxn ang="0">
                  <a:pos x="335" y="382"/>
                </a:cxn>
                <a:cxn ang="0">
                  <a:pos x="459" y="462"/>
                </a:cxn>
                <a:cxn ang="0">
                  <a:pos x="513" y="635"/>
                </a:cxn>
                <a:cxn ang="0">
                  <a:pos x="430" y="648"/>
                </a:cxn>
                <a:cxn ang="0">
                  <a:pos x="203" y="644"/>
                </a:cxn>
                <a:cxn ang="0">
                  <a:pos x="449" y="589"/>
                </a:cxn>
                <a:cxn ang="0">
                  <a:pos x="407" y="489"/>
                </a:cxn>
                <a:cxn ang="0">
                  <a:pos x="375" y="442"/>
                </a:cxn>
                <a:cxn ang="0">
                  <a:pos x="324" y="419"/>
                </a:cxn>
                <a:cxn ang="0">
                  <a:pos x="190" y="412"/>
                </a:cxn>
                <a:cxn ang="0">
                  <a:pos x="88" y="451"/>
                </a:cxn>
                <a:cxn ang="0">
                  <a:pos x="139" y="369"/>
                </a:cxn>
                <a:cxn ang="0">
                  <a:pos x="133" y="226"/>
                </a:cxn>
                <a:cxn ang="0">
                  <a:pos x="153" y="9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13" h="648">
                  <a:moveTo>
                    <a:pt x="0" y="0"/>
                  </a:moveTo>
                  <a:lnTo>
                    <a:pt x="258" y="28"/>
                  </a:lnTo>
                  <a:lnTo>
                    <a:pt x="223" y="107"/>
                  </a:lnTo>
                  <a:lnTo>
                    <a:pt x="184" y="246"/>
                  </a:lnTo>
                  <a:lnTo>
                    <a:pt x="203" y="375"/>
                  </a:lnTo>
                  <a:lnTo>
                    <a:pt x="335" y="382"/>
                  </a:lnTo>
                  <a:lnTo>
                    <a:pt x="459" y="462"/>
                  </a:lnTo>
                  <a:lnTo>
                    <a:pt x="513" y="635"/>
                  </a:lnTo>
                  <a:lnTo>
                    <a:pt x="430" y="648"/>
                  </a:lnTo>
                  <a:lnTo>
                    <a:pt x="203" y="644"/>
                  </a:lnTo>
                  <a:lnTo>
                    <a:pt x="449" y="589"/>
                  </a:lnTo>
                  <a:lnTo>
                    <a:pt x="407" y="489"/>
                  </a:lnTo>
                  <a:lnTo>
                    <a:pt x="375" y="442"/>
                  </a:lnTo>
                  <a:lnTo>
                    <a:pt x="324" y="419"/>
                  </a:lnTo>
                  <a:lnTo>
                    <a:pt x="190" y="412"/>
                  </a:lnTo>
                  <a:lnTo>
                    <a:pt x="88" y="451"/>
                  </a:lnTo>
                  <a:lnTo>
                    <a:pt x="139" y="369"/>
                  </a:lnTo>
                  <a:lnTo>
                    <a:pt x="133" y="226"/>
                  </a:lnTo>
                  <a:lnTo>
                    <a:pt x="153" y="9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0" name="Freeform 44"/>
            <p:cNvSpPr>
              <a:spLocks/>
            </p:cNvSpPr>
            <p:nvPr/>
          </p:nvSpPr>
          <p:spPr bwMode="auto">
            <a:xfrm flipH="1">
              <a:off x="4228" y="4180"/>
              <a:ext cx="63" cy="2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6" y="23"/>
                </a:cxn>
                <a:cxn ang="0">
                  <a:pos x="172" y="61"/>
                </a:cxn>
                <a:cxn ang="0">
                  <a:pos x="0" y="66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72" h="66">
                  <a:moveTo>
                    <a:pt x="13" y="0"/>
                  </a:moveTo>
                  <a:lnTo>
                    <a:pt x="156" y="23"/>
                  </a:lnTo>
                  <a:lnTo>
                    <a:pt x="172" y="61"/>
                  </a:lnTo>
                  <a:lnTo>
                    <a:pt x="0" y="66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1" name="Freeform 45"/>
            <p:cNvSpPr>
              <a:spLocks/>
            </p:cNvSpPr>
            <p:nvPr/>
          </p:nvSpPr>
          <p:spPr bwMode="auto">
            <a:xfrm flipH="1">
              <a:off x="3586" y="4170"/>
              <a:ext cx="71" cy="29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62" y="11"/>
                </a:cxn>
                <a:cxn ang="0">
                  <a:pos x="189" y="70"/>
                </a:cxn>
                <a:cxn ang="0">
                  <a:pos x="0" y="74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189" h="74">
                  <a:moveTo>
                    <a:pt x="27" y="0"/>
                  </a:moveTo>
                  <a:lnTo>
                    <a:pt x="162" y="11"/>
                  </a:lnTo>
                  <a:lnTo>
                    <a:pt x="189" y="70"/>
                  </a:lnTo>
                  <a:lnTo>
                    <a:pt x="0" y="74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2" name="Freeform 46"/>
            <p:cNvSpPr>
              <a:spLocks/>
            </p:cNvSpPr>
            <p:nvPr/>
          </p:nvSpPr>
          <p:spPr bwMode="auto">
            <a:xfrm flipH="1">
              <a:off x="3842" y="3076"/>
              <a:ext cx="52" cy="67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50" y="98"/>
                </a:cxn>
                <a:cxn ang="0">
                  <a:pos x="138" y="128"/>
                </a:cxn>
                <a:cxn ang="0">
                  <a:pos x="39" y="162"/>
                </a:cxn>
                <a:cxn ang="0">
                  <a:pos x="0" y="144"/>
                </a:cxn>
                <a:cxn ang="0">
                  <a:pos x="0" y="93"/>
                </a:cxn>
                <a:cxn ang="0">
                  <a:pos x="38" y="32"/>
                </a:cxn>
                <a:cxn ang="0">
                  <a:pos x="63" y="0"/>
                </a:cxn>
                <a:cxn ang="0">
                  <a:pos x="63" y="0"/>
                </a:cxn>
              </a:cxnLst>
              <a:rect l="0" t="0" r="r" b="b"/>
              <a:pathLst>
                <a:path w="138" h="162">
                  <a:moveTo>
                    <a:pt x="63" y="0"/>
                  </a:moveTo>
                  <a:lnTo>
                    <a:pt x="50" y="98"/>
                  </a:lnTo>
                  <a:lnTo>
                    <a:pt x="138" y="128"/>
                  </a:lnTo>
                  <a:lnTo>
                    <a:pt x="39" y="162"/>
                  </a:lnTo>
                  <a:lnTo>
                    <a:pt x="0" y="144"/>
                  </a:lnTo>
                  <a:lnTo>
                    <a:pt x="0" y="93"/>
                  </a:lnTo>
                  <a:lnTo>
                    <a:pt x="38" y="32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3" name="Freeform 47"/>
            <p:cNvSpPr>
              <a:spLocks/>
            </p:cNvSpPr>
            <p:nvPr/>
          </p:nvSpPr>
          <p:spPr bwMode="auto">
            <a:xfrm flipH="1">
              <a:off x="3844" y="3175"/>
              <a:ext cx="54" cy="66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56" y="91"/>
                </a:cxn>
                <a:cxn ang="0">
                  <a:pos x="145" y="119"/>
                </a:cxn>
                <a:cxn ang="0">
                  <a:pos x="70" y="162"/>
                </a:cxn>
                <a:cxn ang="0">
                  <a:pos x="17" y="151"/>
                </a:cxn>
                <a:cxn ang="0">
                  <a:pos x="0" y="103"/>
                </a:cxn>
                <a:cxn ang="0">
                  <a:pos x="32" y="35"/>
                </a:cxn>
                <a:cxn ang="0">
                  <a:pos x="60" y="0"/>
                </a:cxn>
                <a:cxn ang="0">
                  <a:pos x="60" y="0"/>
                </a:cxn>
              </a:cxnLst>
              <a:rect l="0" t="0" r="r" b="b"/>
              <a:pathLst>
                <a:path w="145" h="162">
                  <a:moveTo>
                    <a:pt x="60" y="0"/>
                  </a:moveTo>
                  <a:lnTo>
                    <a:pt x="56" y="91"/>
                  </a:lnTo>
                  <a:lnTo>
                    <a:pt x="145" y="119"/>
                  </a:lnTo>
                  <a:lnTo>
                    <a:pt x="70" y="162"/>
                  </a:lnTo>
                  <a:lnTo>
                    <a:pt x="17" y="151"/>
                  </a:lnTo>
                  <a:lnTo>
                    <a:pt x="0" y="103"/>
                  </a:lnTo>
                  <a:lnTo>
                    <a:pt x="32" y="35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4" name="Freeform 48"/>
            <p:cNvSpPr>
              <a:spLocks/>
            </p:cNvSpPr>
            <p:nvPr/>
          </p:nvSpPr>
          <p:spPr bwMode="auto">
            <a:xfrm flipH="1">
              <a:off x="3812" y="2694"/>
              <a:ext cx="147" cy="285"/>
            </a:xfrm>
            <a:custGeom>
              <a:avLst/>
              <a:gdLst/>
              <a:ahLst/>
              <a:cxnLst>
                <a:cxn ang="0">
                  <a:pos x="395" y="564"/>
                </a:cxn>
                <a:cxn ang="0">
                  <a:pos x="368" y="591"/>
                </a:cxn>
                <a:cxn ang="0">
                  <a:pos x="317" y="634"/>
                </a:cxn>
                <a:cxn ang="0">
                  <a:pos x="237" y="637"/>
                </a:cxn>
                <a:cxn ang="0">
                  <a:pos x="178" y="536"/>
                </a:cxn>
                <a:cxn ang="0">
                  <a:pos x="167" y="484"/>
                </a:cxn>
                <a:cxn ang="0">
                  <a:pos x="220" y="509"/>
                </a:cxn>
                <a:cxn ang="0">
                  <a:pos x="312" y="500"/>
                </a:cxn>
                <a:cxn ang="0">
                  <a:pos x="196" y="441"/>
                </a:cxn>
                <a:cxn ang="0">
                  <a:pos x="100" y="343"/>
                </a:cxn>
                <a:cxn ang="0">
                  <a:pos x="132" y="282"/>
                </a:cxn>
                <a:cxn ang="0">
                  <a:pos x="75" y="245"/>
                </a:cxn>
                <a:cxn ang="0">
                  <a:pos x="96" y="150"/>
                </a:cxn>
                <a:cxn ang="0">
                  <a:pos x="150" y="146"/>
                </a:cxn>
                <a:cxn ang="0">
                  <a:pos x="193" y="180"/>
                </a:cxn>
                <a:cxn ang="0">
                  <a:pos x="185" y="79"/>
                </a:cxn>
                <a:cxn ang="0">
                  <a:pos x="217" y="0"/>
                </a:cxn>
                <a:cxn ang="0">
                  <a:pos x="64" y="52"/>
                </a:cxn>
                <a:cxn ang="0">
                  <a:pos x="40" y="89"/>
                </a:cxn>
                <a:cxn ang="0">
                  <a:pos x="0" y="163"/>
                </a:cxn>
                <a:cxn ang="0">
                  <a:pos x="3" y="288"/>
                </a:cxn>
                <a:cxn ang="0">
                  <a:pos x="53" y="389"/>
                </a:cxn>
                <a:cxn ang="0">
                  <a:pos x="46" y="487"/>
                </a:cxn>
                <a:cxn ang="0">
                  <a:pos x="60" y="570"/>
                </a:cxn>
                <a:cxn ang="0">
                  <a:pos x="127" y="655"/>
                </a:cxn>
                <a:cxn ang="0">
                  <a:pos x="256" y="702"/>
                </a:cxn>
                <a:cxn ang="0">
                  <a:pos x="341" y="677"/>
                </a:cxn>
                <a:cxn ang="0">
                  <a:pos x="395" y="564"/>
                </a:cxn>
                <a:cxn ang="0">
                  <a:pos x="395" y="564"/>
                </a:cxn>
              </a:cxnLst>
              <a:rect l="0" t="0" r="r" b="b"/>
              <a:pathLst>
                <a:path w="395" h="702">
                  <a:moveTo>
                    <a:pt x="395" y="564"/>
                  </a:moveTo>
                  <a:lnTo>
                    <a:pt x="368" y="591"/>
                  </a:lnTo>
                  <a:lnTo>
                    <a:pt x="317" y="634"/>
                  </a:lnTo>
                  <a:lnTo>
                    <a:pt x="237" y="637"/>
                  </a:lnTo>
                  <a:lnTo>
                    <a:pt x="178" y="536"/>
                  </a:lnTo>
                  <a:lnTo>
                    <a:pt x="167" y="484"/>
                  </a:lnTo>
                  <a:lnTo>
                    <a:pt x="220" y="509"/>
                  </a:lnTo>
                  <a:lnTo>
                    <a:pt x="312" y="500"/>
                  </a:lnTo>
                  <a:lnTo>
                    <a:pt x="196" y="441"/>
                  </a:lnTo>
                  <a:lnTo>
                    <a:pt x="100" y="343"/>
                  </a:lnTo>
                  <a:lnTo>
                    <a:pt x="132" y="282"/>
                  </a:lnTo>
                  <a:lnTo>
                    <a:pt x="75" y="245"/>
                  </a:lnTo>
                  <a:lnTo>
                    <a:pt x="96" y="150"/>
                  </a:lnTo>
                  <a:lnTo>
                    <a:pt x="150" y="146"/>
                  </a:lnTo>
                  <a:lnTo>
                    <a:pt x="193" y="180"/>
                  </a:lnTo>
                  <a:lnTo>
                    <a:pt x="185" y="79"/>
                  </a:lnTo>
                  <a:lnTo>
                    <a:pt x="217" y="0"/>
                  </a:lnTo>
                  <a:lnTo>
                    <a:pt x="64" y="52"/>
                  </a:lnTo>
                  <a:lnTo>
                    <a:pt x="40" y="89"/>
                  </a:lnTo>
                  <a:lnTo>
                    <a:pt x="0" y="163"/>
                  </a:lnTo>
                  <a:lnTo>
                    <a:pt x="3" y="288"/>
                  </a:lnTo>
                  <a:lnTo>
                    <a:pt x="53" y="389"/>
                  </a:lnTo>
                  <a:lnTo>
                    <a:pt x="46" y="487"/>
                  </a:lnTo>
                  <a:lnTo>
                    <a:pt x="60" y="570"/>
                  </a:lnTo>
                  <a:lnTo>
                    <a:pt x="127" y="655"/>
                  </a:lnTo>
                  <a:lnTo>
                    <a:pt x="256" y="702"/>
                  </a:lnTo>
                  <a:lnTo>
                    <a:pt x="341" y="677"/>
                  </a:lnTo>
                  <a:lnTo>
                    <a:pt x="395" y="564"/>
                  </a:lnTo>
                  <a:lnTo>
                    <a:pt x="395" y="5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5" name="Freeform 49"/>
            <p:cNvSpPr>
              <a:spLocks/>
            </p:cNvSpPr>
            <p:nvPr/>
          </p:nvSpPr>
          <p:spPr bwMode="auto">
            <a:xfrm flipH="1">
              <a:off x="3799" y="2560"/>
              <a:ext cx="194" cy="179"/>
            </a:xfrm>
            <a:custGeom>
              <a:avLst/>
              <a:gdLst/>
              <a:ahLst/>
              <a:cxnLst>
                <a:cxn ang="0">
                  <a:pos x="145" y="435"/>
                </a:cxn>
                <a:cxn ang="0">
                  <a:pos x="84" y="441"/>
                </a:cxn>
                <a:cxn ang="0">
                  <a:pos x="49" y="385"/>
                </a:cxn>
                <a:cxn ang="0">
                  <a:pos x="14" y="312"/>
                </a:cxn>
                <a:cxn ang="0">
                  <a:pos x="0" y="196"/>
                </a:cxn>
                <a:cxn ang="0">
                  <a:pos x="78" y="141"/>
                </a:cxn>
                <a:cxn ang="0">
                  <a:pos x="148" y="91"/>
                </a:cxn>
                <a:cxn ang="0">
                  <a:pos x="216" y="46"/>
                </a:cxn>
                <a:cxn ang="0">
                  <a:pos x="299" y="5"/>
                </a:cxn>
                <a:cxn ang="0">
                  <a:pos x="369" y="0"/>
                </a:cxn>
                <a:cxn ang="0">
                  <a:pos x="498" y="34"/>
                </a:cxn>
                <a:cxn ang="0">
                  <a:pos x="490" y="82"/>
                </a:cxn>
                <a:cxn ang="0">
                  <a:pos x="522" y="125"/>
                </a:cxn>
                <a:cxn ang="0">
                  <a:pos x="469" y="146"/>
                </a:cxn>
                <a:cxn ang="0">
                  <a:pos x="430" y="94"/>
                </a:cxn>
                <a:cxn ang="0">
                  <a:pos x="441" y="42"/>
                </a:cxn>
                <a:cxn ang="0">
                  <a:pos x="359" y="30"/>
                </a:cxn>
                <a:cxn ang="0">
                  <a:pos x="246" y="75"/>
                </a:cxn>
                <a:cxn ang="0">
                  <a:pos x="199" y="103"/>
                </a:cxn>
                <a:cxn ang="0">
                  <a:pos x="135" y="166"/>
                </a:cxn>
                <a:cxn ang="0">
                  <a:pos x="210" y="175"/>
                </a:cxn>
                <a:cxn ang="0">
                  <a:pos x="262" y="226"/>
                </a:cxn>
                <a:cxn ang="0">
                  <a:pos x="329" y="210"/>
                </a:cxn>
                <a:cxn ang="0">
                  <a:pos x="340" y="235"/>
                </a:cxn>
                <a:cxn ang="0">
                  <a:pos x="294" y="289"/>
                </a:cxn>
                <a:cxn ang="0">
                  <a:pos x="229" y="355"/>
                </a:cxn>
                <a:cxn ang="0">
                  <a:pos x="170" y="412"/>
                </a:cxn>
                <a:cxn ang="0">
                  <a:pos x="145" y="435"/>
                </a:cxn>
                <a:cxn ang="0">
                  <a:pos x="145" y="435"/>
                </a:cxn>
              </a:cxnLst>
              <a:rect l="0" t="0" r="r" b="b"/>
              <a:pathLst>
                <a:path w="522" h="441">
                  <a:moveTo>
                    <a:pt x="145" y="435"/>
                  </a:moveTo>
                  <a:lnTo>
                    <a:pt x="84" y="441"/>
                  </a:lnTo>
                  <a:lnTo>
                    <a:pt x="49" y="385"/>
                  </a:lnTo>
                  <a:lnTo>
                    <a:pt x="14" y="312"/>
                  </a:lnTo>
                  <a:lnTo>
                    <a:pt x="0" y="196"/>
                  </a:lnTo>
                  <a:lnTo>
                    <a:pt x="78" y="141"/>
                  </a:lnTo>
                  <a:lnTo>
                    <a:pt x="148" y="91"/>
                  </a:lnTo>
                  <a:lnTo>
                    <a:pt x="216" y="46"/>
                  </a:lnTo>
                  <a:lnTo>
                    <a:pt x="299" y="5"/>
                  </a:lnTo>
                  <a:lnTo>
                    <a:pt x="369" y="0"/>
                  </a:lnTo>
                  <a:lnTo>
                    <a:pt x="498" y="34"/>
                  </a:lnTo>
                  <a:lnTo>
                    <a:pt x="490" y="82"/>
                  </a:lnTo>
                  <a:lnTo>
                    <a:pt x="522" y="125"/>
                  </a:lnTo>
                  <a:lnTo>
                    <a:pt x="469" y="146"/>
                  </a:lnTo>
                  <a:lnTo>
                    <a:pt x="430" y="94"/>
                  </a:lnTo>
                  <a:lnTo>
                    <a:pt x="441" y="42"/>
                  </a:lnTo>
                  <a:lnTo>
                    <a:pt x="359" y="30"/>
                  </a:lnTo>
                  <a:lnTo>
                    <a:pt x="246" y="75"/>
                  </a:lnTo>
                  <a:lnTo>
                    <a:pt x="199" y="103"/>
                  </a:lnTo>
                  <a:lnTo>
                    <a:pt x="135" y="166"/>
                  </a:lnTo>
                  <a:lnTo>
                    <a:pt x="210" y="175"/>
                  </a:lnTo>
                  <a:lnTo>
                    <a:pt x="262" y="226"/>
                  </a:lnTo>
                  <a:lnTo>
                    <a:pt x="329" y="210"/>
                  </a:lnTo>
                  <a:lnTo>
                    <a:pt x="340" y="235"/>
                  </a:lnTo>
                  <a:lnTo>
                    <a:pt x="294" y="289"/>
                  </a:lnTo>
                  <a:lnTo>
                    <a:pt x="229" y="355"/>
                  </a:lnTo>
                  <a:lnTo>
                    <a:pt x="170" y="412"/>
                  </a:lnTo>
                  <a:lnTo>
                    <a:pt x="145" y="435"/>
                  </a:lnTo>
                  <a:lnTo>
                    <a:pt x="145" y="4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6" name="Freeform 50"/>
            <p:cNvSpPr>
              <a:spLocks/>
            </p:cNvSpPr>
            <p:nvPr/>
          </p:nvSpPr>
          <p:spPr bwMode="auto">
            <a:xfrm flipH="1">
              <a:off x="3707" y="2588"/>
              <a:ext cx="211" cy="127"/>
            </a:xfrm>
            <a:custGeom>
              <a:avLst/>
              <a:gdLst/>
              <a:ahLst/>
              <a:cxnLst>
                <a:cxn ang="0">
                  <a:pos x="259" y="56"/>
                </a:cxn>
                <a:cxn ang="0">
                  <a:pos x="325" y="33"/>
                </a:cxn>
                <a:cxn ang="0">
                  <a:pos x="404" y="6"/>
                </a:cxn>
                <a:cxn ang="0">
                  <a:pos x="466" y="0"/>
                </a:cxn>
                <a:cxn ang="0">
                  <a:pos x="533" y="40"/>
                </a:cxn>
                <a:cxn ang="0">
                  <a:pos x="565" y="117"/>
                </a:cxn>
                <a:cxn ang="0">
                  <a:pos x="570" y="190"/>
                </a:cxn>
                <a:cxn ang="0">
                  <a:pos x="517" y="222"/>
                </a:cxn>
                <a:cxn ang="0">
                  <a:pos x="447" y="266"/>
                </a:cxn>
                <a:cxn ang="0">
                  <a:pos x="409" y="190"/>
                </a:cxn>
                <a:cxn ang="0">
                  <a:pos x="360" y="141"/>
                </a:cxn>
                <a:cxn ang="0">
                  <a:pos x="342" y="206"/>
                </a:cxn>
                <a:cxn ang="0">
                  <a:pos x="8" y="313"/>
                </a:cxn>
                <a:cxn ang="0">
                  <a:pos x="0" y="266"/>
                </a:cxn>
                <a:cxn ang="0">
                  <a:pos x="309" y="181"/>
                </a:cxn>
                <a:cxn ang="0">
                  <a:pos x="312" y="133"/>
                </a:cxn>
                <a:cxn ang="0">
                  <a:pos x="333" y="88"/>
                </a:cxn>
                <a:cxn ang="0">
                  <a:pos x="377" y="43"/>
                </a:cxn>
                <a:cxn ang="0">
                  <a:pos x="293" y="83"/>
                </a:cxn>
                <a:cxn ang="0">
                  <a:pos x="180" y="136"/>
                </a:cxn>
                <a:cxn ang="0">
                  <a:pos x="259" y="56"/>
                </a:cxn>
                <a:cxn ang="0">
                  <a:pos x="259" y="56"/>
                </a:cxn>
              </a:cxnLst>
              <a:rect l="0" t="0" r="r" b="b"/>
              <a:pathLst>
                <a:path w="570" h="313">
                  <a:moveTo>
                    <a:pt x="259" y="56"/>
                  </a:moveTo>
                  <a:lnTo>
                    <a:pt x="325" y="33"/>
                  </a:lnTo>
                  <a:lnTo>
                    <a:pt x="404" y="6"/>
                  </a:lnTo>
                  <a:lnTo>
                    <a:pt x="466" y="0"/>
                  </a:lnTo>
                  <a:lnTo>
                    <a:pt x="533" y="40"/>
                  </a:lnTo>
                  <a:lnTo>
                    <a:pt x="565" y="117"/>
                  </a:lnTo>
                  <a:lnTo>
                    <a:pt x="570" y="190"/>
                  </a:lnTo>
                  <a:lnTo>
                    <a:pt x="517" y="222"/>
                  </a:lnTo>
                  <a:lnTo>
                    <a:pt x="447" y="266"/>
                  </a:lnTo>
                  <a:lnTo>
                    <a:pt x="409" y="190"/>
                  </a:lnTo>
                  <a:lnTo>
                    <a:pt x="360" y="141"/>
                  </a:lnTo>
                  <a:lnTo>
                    <a:pt x="342" y="206"/>
                  </a:lnTo>
                  <a:lnTo>
                    <a:pt x="8" y="313"/>
                  </a:lnTo>
                  <a:lnTo>
                    <a:pt x="0" y="266"/>
                  </a:lnTo>
                  <a:lnTo>
                    <a:pt x="309" y="181"/>
                  </a:lnTo>
                  <a:lnTo>
                    <a:pt x="312" y="133"/>
                  </a:lnTo>
                  <a:lnTo>
                    <a:pt x="333" y="88"/>
                  </a:lnTo>
                  <a:lnTo>
                    <a:pt x="377" y="43"/>
                  </a:lnTo>
                  <a:lnTo>
                    <a:pt x="293" y="83"/>
                  </a:lnTo>
                  <a:lnTo>
                    <a:pt x="180" y="136"/>
                  </a:lnTo>
                  <a:lnTo>
                    <a:pt x="259" y="56"/>
                  </a:lnTo>
                  <a:lnTo>
                    <a:pt x="259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7" name="Freeform 51"/>
            <p:cNvSpPr>
              <a:spLocks/>
            </p:cNvSpPr>
            <p:nvPr/>
          </p:nvSpPr>
          <p:spPr bwMode="auto">
            <a:xfrm flipH="1">
              <a:off x="3757" y="2704"/>
              <a:ext cx="58" cy="104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86" y="123"/>
                </a:cxn>
                <a:cxn ang="0">
                  <a:pos x="130" y="175"/>
                </a:cxn>
                <a:cxn ang="0">
                  <a:pos x="158" y="193"/>
                </a:cxn>
                <a:cxn ang="0">
                  <a:pos x="97" y="243"/>
                </a:cxn>
                <a:cxn ang="0">
                  <a:pos x="0" y="255"/>
                </a:cxn>
                <a:cxn ang="0">
                  <a:pos x="43" y="205"/>
                </a:cxn>
                <a:cxn ang="0">
                  <a:pos x="78" y="186"/>
                </a:cxn>
                <a:cxn ang="0">
                  <a:pos x="43" y="114"/>
                </a:cxn>
                <a:cxn ang="0">
                  <a:pos x="57" y="0"/>
                </a:cxn>
                <a:cxn ang="0">
                  <a:pos x="57" y="0"/>
                </a:cxn>
              </a:cxnLst>
              <a:rect l="0" t="0" r="r" b="b"/>
              <a:pathLst>
                <a:path w="158" h="255">
                  <a:moveTo>
                    <a:pt x="57" y="0"/>
                  </a:moveTo>
                  <a:lnTo>
                    <a:pt x="86" y="123"/>
                  </a:lnTo>
                  <a:lnTo>
                    <a:pt x="130" y="175"/>
                  </a:lnTo>
                  <a:lnTo>
                    <a:pt x="158" y="193"/>
                  </a:lnTo>
                  <a:lnTo>
                    <a:pt x="97" y="243"/>
                  </a:lnTo>
                  <a:lnTo>
                    <a:pt x="0" y="255"/>
                  </a:lnTo>
                  <a:lnTo>
                    <a:pt x="43" y="205"/>
                  </a:lnTo>
                  <a:lnTo>
                    <a:pt x="78" y="186"/>
                  </a:lnTo>
                  <a:lnTo>
                    <a:pt x="43" y="114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8" name="Freeform 52"/>
            <p:cNvSpPr>
              <a:spLocks/>
            </p:cNvSpPr>
            <p:nvPr/>
          </p:nvSpPr>
          <p:spPr bwMode="auto">
            <a:xfrm flipH="1">
              <a:off x="3776" y="2758"/>
              <a:ext cx="106" cy="102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2" y="73"/>
                </a:cxn>
                <a:cxn ang="0">
                  <a:pos x="104" y="153"/>
                </a:cxn>
                <a:cxn ang="0">
                  <a:pos x="168" y="200"/>
                </a:cxn>
                <a:cxn ang="0">
                  <a:pos x="289" y="227"/>
                </a:cxn>
                <a:cxn ang="0">
                  <a:pos x="150" y="252"/>
                </a:cxn>
                <a:cxn ang="0">
                  <a:pos x="78" y="209"/>
                </a:cxn>
                <a:cxn ang="0">
                  <a:pos x="0" y="227"/>
                </a:cxn>
                <a:cxn ang="0">
                  <a:pos x="62" y="153"/>
                </a:cxn>
                <a:cxn ang="0">
                  <a:pos x="75" y="80"/>
                </a:cxn>
                <a:cxn ang="0">
                  <a:pos x="78" y="0"/>
                </a:cxn>
                <a:cxn ang="0">
                  <a:pos x="78" y="0"/>
                </a:cxn>
              </a:cxnLst>
              <a:rect l="0" t="0" r="r" b="b"/>
              <a:pathLst>
                <a:path w="289" h="252">
                  <a:moveTo>
                    <a:pt x="78" y="0"/>
                  </a:moveTo>
                  <a:lnTo>
                    <a:pt x="112" y="73"/>
                  </a:lnTo>
                  <a:lnTo>
                    <a:pt x="104" y="153"/>
                  </a:lnTo>
                  <a:lnTo>
                    <a:pt x="168" y="200"/>
                  </a:lnTo>
                  <a:lnTo>
                    <a:pt x="289" y="227"/>
                  </a:lnTo>
                  <a:lnTo>
                    <a:pt x="150" y="252"/>
                  </a:lnTo>
                  <a:lnTo>
                    <a:pt x="78" y="209"/>
                  </a:lnTo>
                  <a:lnTo>
                    <a:pt x="0" y="227"/>
                  </a:lnTo>
                  <a:lnTo>
                    <a:pt x="62" y="153"/>
                  </a:lnTo>
                  <a:lnTo>
                    <a:pt x="75" y="80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29" name="Freeform 53"/>
            <p:cNvSpPr>
              <a:spLocks/>
            </p:cNvSpPr>
            <p:nvPr/>
          </p:nvSpPr>
          <p:spPr bwMode="auto">
            <a:xfrm flipH="1">
              <a:off x="3393" y="4086"/>
              <a:ext cx="163" cy="107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86" y="0"/>
                </a:cxn>
                <a:cxn ang="0">
                  <a:pos x="242" y="9"/>
                </a:cxn>
                <a:cxn ang="0">
                  <a:pos x="374" y="88"/>
                </a:cxn>
                <a:cxn ang="0">
                  <a:pos x="431" y="198"/>
                </a:cxn>
                <a:cxn ang="0">
                  <a:pos x="439" y="264"/>
                </a:cxn>
                <a:cxn ang="0">
                  <a:pos x="213" y="261"/>
                </a:cxn>
                <a:cxn ang="0">
                  <a:pos x="387" y="213"/>
                </a:cxn>
                <a:cxn ang="0">
                  <a:pos x="342" y="120"/>
                </a:cxn>
                <a:cxn ang="0">
                  <a:pos x="229" y="57"/>
                </a:cxn>
                <a:cxn ang="0">
                  <a:pos x="100" y="43"/>
                </a:cxn>
                <a:cxn ang="0">
                  <a:pos x="0" y="97"/>
                </a:cxn>
                <a:cxn ang="0">
                  <a:pos x="0" y="97"/>
                </a:cxn>
              </a:cxnLst>
              <a:rect l="0" t="0" r="r" b="b"/>
              <a:pathLst>
                <a:path w="439" h="264">
                  <a:moveTo>
                    <a:pt x="0" y="97"/>
                  </a:moveTo>
                  <a:lnTo>
                    <a:pt x="86" y="0"/>
                  </a:lnTo>
                  <a:lnTo>
                    <a:pt x="242" y="9"/>
                  </a:lnTo>
                  <a:lnTo>
                    <a:pt x="374" y="88"/>
                  </a:lnTo>
                  <a:lnTo>
                    <a:pt x="431" y="198"/>
                  </a:lnTo>
                  <a:lnTo>
                    <a:pt x="439" y="264"/>
                  </a:lnTo>
                  <a:lnTo>
                    <a:pt x="213" y="261"/>
                  </a:lnTo>
                  <a:lnTo>
                    <a:pt x="387" y="213"/>
                  </a:lnTo>
                  <a:lnTo>
                    <a:pt x="342" y="120"/>
                  </a:lnTo>
                  <a:lnTo>
                    <a:pt x="229" y="57"/>
                  </a:lnTo>
                  <a:lnTo>
                    <a:pt x="100" y="43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0" name="Freeform 54"/>
            <p:cNvSpPr>
              <a:spLocks/>
            </p:cNvSpPr>
            <p:nvPr/>
          </p:nvSpPr>
          <p:spPr bwMode="auto">
            <a:xfrm flipH="1">
              <a:off x="3731" y="2713"/>
              <a:ext cx="50" cy="34"/>
            </a:xfrm>
            <a:custGeom>
              <a:avLst/>
              <a:gdLst/>
              <a:ahLst/>
              <a:cxnLst>
                <a:cxn ang="0">
                  <a:pos x="109" y="9"/>
                </a:cxn>
                <a:cxn ang="0">
                  <a:pos x="136" y="43"/>
                </a:cxn>
                <a:cxn ang="0">
                  <a:pos x="104" y="77"/>
                </a:cxn>
                <a:cxn ang="0">
                  <a:pos x="54" y="84"/>
                </a:cxn>
                <a:cxn ang="0">
                  <a:pos x="0" y="68"/>
                </a:cxn>
                <a:cxn ang="0">
                  <a:pos x="5" y="25"/>
                </a:cxn>
                <a:cxn ang="0">
                  <a:pos x="58" y="0"/>
                </a:cxn>
                <a:cxn ang="0">
                  <a:pos x="109" y="9"/>
                </a:cxn>
                <a:cxn ang="0">
                  <a:pos x="109" y="9"/>
                </a:cxn>
              </a:cxnLst>
              <a:rect l="0" t="0" r="r" b="b"/>
              <a:pathLst>
                <a:path w="136" h="84">
                  <a:moveTo>
                    <a:pt x="109" y="9"/>
                  </a:moveTo>
                  <a:lnTo>
                    <a:pt x="136" y="43"/>
                  </a:lnTo>
                  <a:lnTo>
                    <a:pt x="104" y="77"/>
                  </a:lnTo>
                  <a:lnTo>
                    <a:pt x="54" y="84"/>
                  </a:lnTo>
                  <a:lnTo>
                    <a:pt x="0" y="68"/>
                  </a:lnTo>
                  <a:lnTo>
                    <a:pt x="5" y="25"/>
                  </a:lnTo>
                  <a:lnTo>
                    <a:pt x="58" y="0"/>
                  </a:lnTo>
                  <a:lnTo>
                    <a:pt x="109" y="9"/>
                  </a:lnTo>
                  <a:lnTo>
                    <a:pt x="109" y="9"/>
                  </a:lnTo>
                  <a:close/>
                </a:path>
              </a:pathLst>
            </a:custGeom>
            <a:solidFill>
              <a:srgbClr val="FF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1" name="Freeform 55"/>
            <p:cNvSpPr>
              <a:spLocks/>
            </p:cNvSpPr>
            <p:nvPr/>
          </p:nvSpPr>
          <p:spPr bwMode="auto">
            <a:xfrm flipH="1">
              <a:off x="3817" y="2709"/>
              <a:ext cx="36" cy="34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97" y="41"/>
                </a:cxn>
                <a:cxn ang="0">
                  <a:pos x="86" y="73"/>
                </a:cxn>
                <a:cxn ang="0">
                  <a:pos x="53" y="83"/>
                </a:cxn>
                <a:cxn ang="0">
                  <a:pos x="0" y="42"/>
                </a:cxn>
                <a:cxn ang="0">
                  <a:pos x="38" y="9"/>
                </a:cxn>
                <a:cxn ang="0">
                  <a:pos x="92" y="0"/>
                </a:cxn>
                <a:cxn ang="0">
                  <a:pos x="92" y="0"/>
                </a:cxn>
              </a:cxnLst>
              <a:rect l="0" t="0" r="r" b="b"/>
              <a:pathLst>
                <a:path w="97" h="83">
                  <a:moveTo>
                    <a:pt x="92" y="0"/>
                  </a:moveTo>
                  <a:lnTo>
                    <a:pt x="97" y="41"/>
                  </a:lnTo>
                  <a:lnTo>
                    <a:pt x="86" y="73"/>
                  </a:lnTo>
                  <a:lnTo>
                    <a:pt x="53" y="83"/>
                  </a:lnTo>
                  <a:lnTo>
                    <a:pt x="0" y="42"/>
                  </a:lnTo>
                  <a:lnTo>
                    <a:pt x="38" y="9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2" name="Freeform 56"/>
            <p:cNvSpPr>
              <a:spLocks/>
            </p:cNvSpPr>
            <p:nvPr/>
          </p:nvSpPr>
          <p:spPr bwMode="auto">
            <a:xfrm flipH="1">
              <a:off x="3731" y="2711"/>
              <a:ext cx="56" cy="40"/>
            </a:xfrm>
            <a:custGeom>
              <a:avLst/>
              <a:gdLst/>
              <a:ahLst/>
              <a:cxnLst>
                <a:cxn ang="0">
                  <a:pos x="152" y="50"/>
                </a:cxn>
                <a:cxn ang="0">
                  <a:pos x="131" y="9"/>
                </a:cxn>
                <a:cxn ang="0">
                  <a:pos x="62" y="0"/>
                </a:cxn>
                <a:cxn ang="0">
                  <a:pos x="0" y="52"/>
                </a:cxn>
                <a:cxn ang="0">
                  <a:pos x="8" y="89"/>
                </a:cxn>
                <a:cxn ang="0">
                  <a:pos x="62" y="98"/>
                </a:cxn>
                <a:cxn ang="0">
                  <a:pos x="80" y="75"/>
                </a:cxn>
                <a:cxn ang="0">
                  <a:pos x="51" y="48"/>
                </a:cxn>
                <a:cxn ang="0">
                  <a:pos x="94" y="31"/>
                </a:cxn>
                <a:cxn ang="0">
                  <a:pos x="152" y="50"/>
                </a:cxn>
                <a:cxn ang="0">
                  <a:pos x="152" y="50"/>
                </a:cxn>
              </a:cxnLst>
              <a:rect l="0" t="0" r="r" b="b"/>
              <a:pathLst>
                <a:path w="152" h="98">
                  <a:moveTo>
                    <a:pt x="152" y="50"/>
                  </a:moveTo>
                  <a:lnTo>
                    <a:pt x="131" y="9"/>
                  </a:lnTo>
                  <a:lnTo>
                    <a:pt x="62" y="0"/>
                  </a:lnTo>
                  <a:lnTo>
                    <a:pt x="0" y="52"/>
                  </a:lnTo>
                  <a:lnTo>
                    <a:pt x="8" y="89"/>
                  </a:lnTo>
                  <a:lnTo>
                    <a:pt x="62" y="98"/>
                  </a:lnTo>
                  <a:lnTo>
                    <a:pt x="80" y="75"/>
                  </a:lnTo>
                  <a:lnTo>
                    <a:pt x="51" y="48"/>
                  </a:lnTo>
                  <a:lnTo>
                    <a:pt x="94" y="31"/>
                  </a:lnTo>
                  <a:lnTo>
                    <a:pt x="152" y="50"/>
                  </a:lnTo>
                  <a:lnTo>
                    <a:pt x="152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3" name="Freeform 57"/>
            <p:cNvSpPr>
              <a:spLocks/>
            </p:cNvSpPr>
            <p:nvPr/>
          </p:nvSpPr>
          <p:spPr bwMode="auto">
            <a:xfrm flipH="1">
              <a:off x="3815" y="2704"/>
              <a:ext cx="38" cy="39"/>
            </a:xfrm>
            <a:custGeom>
              <a:avLst/>
              <a:gdLst/>
              <a:ahLst/>
              <a:cxnLst>
                <a:cxn ang="0">
                  <a:pos x="100" y="7"/>
                </a:cxn>
                <a:cxn ang="0">
                  <a:pos x="61" y="0"/>
                </a:cxn>
                <a:cxn ang="0">
                  <a:pos x="25" y="16"/>
                </a:cxn>
                <a:cxn ang="0">
                  <a:pos x="0" y="53"/>
                </a:cxn>
                <a:cxn ang="0">
                  <a:pos x="6" y="89"/>
                </a:cxn>
                <a:cxn ang="0">
                  <a:pos x="53" y="94"/>
                </a:cxn>
                <a:cxn ang="0">
                  <a:pos x="68" y="66"/>
                </a:cxn>
                <a:cxn ang="0">
                  <a:pos x="38" y="50"/>
                </a:cxn>
                <a:cxn ang="0">
                  <a:pos x="64" y="28"/>
                </a:cxn>
                <a:cxn ang="0">
                  <a:pos x="102" y="43"/>
                </a:cxn>
                <a:cxn ang="0">
                  <a:pos x="100" y="7"/>
                </a:cxn>
                <a:cxn ang="0">
                  <a:pos x="100" y="7"/>
                </a:cxn>
              </a:cxnLst>
              <a:rect l="0" t="0" r="r" b="b"/>
              <a:pathLst>
                <a:path w="102" h="94">
                  <a:moveTo>
                    <a:pt x="100" y="7"/>
                  </a:moveTo>
                  <a:lnTo>
                    <a:pt x="61" y="0"/>
                  </a:lnTo>
                  <a:lnTo>
                    <a:pt x="25" y="16"/>
                  </a:lnTo>
                  <a:lnTo>
                    <a:pt x="0" y="53"/>
                  </a:lnTo>
                  <a:lnTo>
                    <a:pt x="6" y="89"/>
                  </a:lnTo>
                  <a:lnTo>
                    <a:pt x="53" y="94"/>
                  </a:lnTo>
                  <a:lnTo>
                    <a:pt x="68" y="66"/>
                  </a:lnTo>
                  <a:lnTo>
                    <a:pt x="38" y="50"/>
                  </a:lnTo>
                  <a:lnTo>
                    <a:pt x="64" y="28"/>
                  </a:lnTo>
                  <a:lnTo>
                    <a:pt x="102" y="43"/>
                  </a:lnTo>
                  <a:lnTo>
                    <a:pt x="100" y="7"/>
                  </a:lnTo>
                  <a:lnTo>
                    <a:pt x="10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4" name="Freeform 58"/>
            <p:cNvSpPr>
              <a:spLocks/>
            </p:cNvSpPr>
            <p:nvPr/>
          </p:nvSpPr>
          <p:spPr bwMode="auto">
            <a:xfrm flipH="1">
              <a:off x="3728" y="2640"/>
              <a:ext cx="77" cy="273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24" y="48"/>
                </a:cxn>
                <a:cxn ang="0">
                  <a:pos x="178" y="159"/>
                </a:cxn>
                <a:cxn ang="0">
                  <a:pos x="207" y="407"/>
                </a:cxn>
                <a:cxn ang="0">
                  <a:pos x="187" y="496"/>
                </a:cxn>
                <a:cxn ang="0">
                  <a:pos x="151" y="571"/>
                </a:cxn>
                <a:cxn ang="0">
                  <a:pos x="78" y="646"/>
                </a:cxn>
                <a:cxn ang="0">
                  <a:pos x="0" y="671"/>
                </a:cxn>
                <a:cxn ang="0">
                  <a:pos x="12" y="618"/>
                </a:cxn>
                <a:cxn ang="0">
                  <a:pos x="92" y="580"/>
                </a:cxn>
                <a:cxn ang="0">
                  <a:pos x="152" y="489"/>
                </a:cxn>
                <a:cxn ang="0">
                  <a:pos x="175" y="428"/>
                </a:cxn>
                <a:cxn ang="0">
                  <a:pos x="175" y="248"/>
                </a:cxn>
                <a:cxn ang="0">
                  <a:pos x="125" y="84"/>
                </a:cxn>
                <a:cxn ang="0">
                  <a:pos x="92" y="0"/>
                </a:cxn>
                <a:cxn ang="0">
                  <a:pos x="92" y="0"/>
                </a:cxn>
              </a:cxnLst>
              <a:rect l="0" t="0" r="r" b="b"/>
              <a:pathLst>
                <a:path w="207" h="671">
                  <a:moveTo>
                    <a:pt x="92" y="0"/>
                  </a:moveTo>
                  <a:lnTo>
                    <a:pt x="124" y="48"/>
                  </a:lnTo>
                  <a:lnTo>
                    <a:pt x="178" y="159"/>
                  </a:lnTo>
                  <a:lnTo>
                    <a:pt x="207" y="407"/>
                  </a:lnTo>
                  <a:lnTo>
                    <a:pt x="187" y="496"/>
                  </a:lnTo>
                  <a:lnTo>
                    <a:pt x="151" y="571"/>
                  </a:lnTo>
                  <a:lnTo>
                    <a:pt x="78" y="646"/>
                  </a:lnTo>
                  <a:lnTo>
                    <a:pt x="0" y="671"/>
                  </a:lnTo>
                  <a:lnTo>
                    <a:pt x="12" y="618"/>
                  </a:lnTo>
                  <a:lnTo>
                    <a:pt x="92" y="580"/>
                  </a:lnTo>
                  <a:lnTo>
                    <a:pt x="152" y="489"/>
                  </a:lnTo>
                  <a:lnTo>
                    <a:pt x="175" y="428"/>
                  </a:lnTo>
                  <a:lnTo>
                    <a:pt x="175" y="248"/>
                  </a:lnTo>
                  <a:lnTo>
                    <a:pt x="125" y="84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35" name="Freeform 59"/>
            <p:cNvSpPr>
              <a:spLocks/>
            </p:cNvSpPr>
            <p:nvPr/>
          </p:nvSpPr>
          <p:spPr bwMode="auto">
            <a:xfrm>
              <a:off x="4132" y="3475"/>
              <a:ext cx="79" cy="12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06" y="136"/>
                </a:cxn>
                <a:cxn ang="0">
                  <a:pos x="15" y="136"/>
                </a:cxn>
                <a:cxn ang="0">
                  <a:pos x="15" y="0"/>
                </a:cxn>
              </a:cxnLst>
              <a:rect l="0" t="0" r="r" b="b"/>
              <a:pathLst>
                <a:path w="106" h="159">
                  <a:moveTo>
                    <a:pt x="15" y="0"/>
                  </a:moveTo>
                  <a:cubicBezTo>
                    <a:pt x="30" y="0"/>
                    <a:pt x="106" y="113"/>
                    <a:pt x="106" y="136"/>
                  </a:cubicBezTo>
                  <a:cubicBezTo>
                    <a:pt x="106" y="159"/>
                    <a:pt x="30" y="159"/>
                    <a:pt x="15" y="136"/>
                  </a:cubicBezTo>
                  <a:cubicBezTo>
                    <a:pt x="0" y="113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236" name="Ellipse 235"/>
          <p:cNvSpPr>
            <a:spLocks noChangeAspect="1"/>
          </p:cNvSpPr>
          <p:nvPr/>
        </p:nvSpPr>
        <p:spPr>
          <a:xfrm>
            <a:off x="1224136" y="2924944"/>
            <a:ext cx="2159214" cy="2159214"/>
          </a:xfrm>
          <a:prstGeom prst="ellipse">
            <a:avLst/>
          </a:prstGeom>
          <a:solidFill>
            <a:srgbClr val="FFFF00">
              <a:alpha val="86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7" name="AutoShape 12"/>
          <p:cNvSpPr>
            <a:spLocks noChangeArrowheads="1"/>
          </p:cNvSpPr>
          <p:nvPr/>
        </p:nvSpPr>
        <p:spPr bwMode="auto">
          <a:xfrm>
            <a:off x="2160240" y="3789040"/>
            <a:ext cx="227012" cy="228600"/>
          </a:xfrm>
          <a:prstGeom prst="star16">
            <a:avLst>
              <a:gd name="adj" fmla="val 14528"/>
            </a:avLst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30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72" grpId="0" animBg="1"/>
      <p:bldP spid="173" grpId="0" animBg="1"/>
      <p:bldP spid="236" grpId="0" animBg="1"/>
      <p:bldP spid="2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600" dirty="0" smtClean="0"/>
              <a:t>Strahlendosen Bevölkerung CH</a:t>
            </a:r>
            <a:endParaRPr lang="de-CH" sz="3600" dirty="0"/>
          </a:p>
        </p:txBody>
      </p:sp>
      <p:graphicFrame>
        <p:nvGraphicFramePr>
          <p:cNvPr id="4" name="Diagramm 3"/>
          <p:cNvGraphicFramePr/>
          <p:nvPr/>
        </p:nvGraphicFramePr>
        <p:xfrm>
          <a:off x="899592" y="1052736"/>
          <a:ext cx="7344816" cy="440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4427984" y="5157192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E3362B"/>
                </a:solidFill>
              </a:rPr>
              <a:t>200-300 Tote pro Jahr in CH</a:t>
            </a: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3779912" y="3645024"/>
            <a:ext cx="1224136" cy="1512168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52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027"/>
          <p:cNvSpPr txBox="1">
            <a:spLocks noChangeArrowheads="1"/>
          </p:cNvSpPr>
          <p:nvPr/>
        </p:nvSpPr>
        <p:spPr bwMode="auto">
          <a:xfrm>
            <a:off x="2267744" y="5589240"/>
            <a:ext cx="45365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505" tIns="39252" rIns="78505" bIns="39252" numCol="1" anchor="t" anchorCtr="0" compatLnSpc="1">
            <a:prstTxWarp prst="textNoShape">
              <a:avLst/>
            </a:prstTxWarp>
          </a:bodyPr>
          <a:lstStyle/>
          <a:p>
            <a:pPr algn="ctr" hangingPunct="0">
              <a:spcBef>
                <a:spcPts val="1200"/>
              </a:spcBef>
            </a:pPr>
            <a:r>
              <a:rPr lang="de-CH" sz="2300" dirty="0" smtClean="0">
                <a:latin typeface="+mn-lt"/>
              </a:rPr>
              <a:t>Insgesamt:  5.5 mSv/Jahr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395536" y="144016"/>
            <a:ext cx="8424936" cy="1268760"/>
          </a:xfrm>
        </p:spPr>
        <p:txBody>
          <a:bodyPr/>
          <a:lstStyle/>
          <a:p>
            <a:r>
              <a:rPr lang="de-CH" sz="2800" dirty="0" smtClean="0"/>
              <a:t>Durchschnittliche Strahlendosen der Schweizer Bevölkerung im 2012 [mSv/Jahr/Person]</a:t>
            </a:r>
            <a:endParaRPr lang="fr-CH" sz="2800" noProof="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8136904" cy="37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190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z="4100" dirty="0" smtClean="0"/>
              <a:t>Radonbelastung in der Schweiz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663" t="2631" b="7902"/>
          <a:stretch>
            <a:fillRect/>
          </a:stretch>
        </p:blipFill>
        <p:spPr bwMode="auto">
          <a:xfrm>
            <a:off x="448196" y="908720"/>
            <a:ext cx="8012236" cy="548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8714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Ziel der Messkampagne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Schweizweite Übersicht der Radonbelastung in Wasserversorgungsanlagen</a:t>
            </a:r>
          </a:p>
          <a:p>
            <a:endParaRPr lang="de-CH" dirty="0"/>
          </a:p>
          <a:p>
            <a:pPr marL="0" indent="0">
              <a:buNone/>
            </a:pPr>
            <a:r>
              <a:rPr lang="de-CH" b="1" dirty="0" smtClean="0"/>
              <a:t>Wieso?</a:t>
            </a:r>
          </a:p>
          <a:p>
            <a:r>
              <a:rPr lang="de-CH" dirty="0" smtClean="0"/>
              <a:t>Wasserversorgungsanlagen sind radongefährdete Arbeitsplätze</a:t>
            </a:r>
            <a:endParaRPr lang="de-CH" dirty="0"/>
          </a:p>
          <a:p>
            <a:r>
              <a:rPr lang="de-CH" dirty="0" smtClean="0"/>
              <a:t>Radon ist nach Rauchen die häufigste Ursache von Lungenkrebs und deshalb auch im Strahlenschutz der Suva ein </a:t>
            </a:r>
            <a:r>
              <a:rPr lang="de-CH" b="1" dirty="0" smtClean="0"/>
              <a:t>Schwerpunkt</a:t>
            </a:r>
          </a:p>
          <a:p>
            <a:r>
              <a:rPr lang="de-CH" dirty="0" smtClean="0"/>
              <a:t>Neue </a:t>
            </a:r>
            <a:r>
              <a:rPr lang="de-CH" dirty="0" err="1" smtClean="0"/>
              <a:t>StSV</a:t>
            </a:r>
            <a:r>
              <a:rPr lang="de-CH" dirty="0" smtClean="0"/>
              <a:t>, </a:t>
            </a:r>
            <a:r>
              <a:rPr lang="de-CH" b="1" dirty="0" smtClean="0"/>
              <a:t>Schwellenwert</a:t>
            </a:r>
            <a:r>
              <a:rPr lang="de-CH" dirty="0" smtClean="0"/>
              <a:t> für Radon </a:t>
            </a:r>
            <a:r>
              <a:rPr lang="de-CH" b="1" dirty="0" smtClean="0"/>
              <a:t>wird gesenkt</a:t>
            </a:r>
            <a:endParaRPr lang="de-CH" b="1" baseline="30000" dirty="0" smtClean="0"/>
          </a:p>
          <a:p>
            <a:r>
              <a:rPr lang="de-CH" dirty="0" smtClean="0"/>
              <a:t>Schweizweit nur einzelne Daten vorhanden</a:t>
            </a:r>
            <a:endParaRPr lang="de-CH" b="1" dirty="0" smtClean="0"/>
          </a:p>
          <a:p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771" y="39241"/>
            <a:ext cx="961256" cy="96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9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600" dirty="0" smtClean="0"/>
              <a:t>Gesetzliche </a:t>
            </a:r>
            <a:r>
              <a:rPr lang="de-CH" sz="3600" dirty="0" smtClean="0"/>
              <a:t>Grundlagen: heute</a:t>
            </a:r>
            <a:endParaRPr lang="de-CH" sz="3600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36745" y="1360246"/>
            <a:ext cx="3168352" cy="1873250"/>
            <a:chOff x="1474" y="2251"/>
            <a:chExt cx="2177" cy="1180"/>
          </a:xfrm>
          <a:solidFill>
            <a:srgbClr val="00B050"/>
          </a:solidFill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474" y="2251"/>
              <a:ext cx="2177" cy="1180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163" y="2456"/>
              <a:ext cx="1043" cy="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CH" sz="3600" b="1" dirty="0">
                  <a:solidFill>
                    <a:schemeClr val="bg1"/>
                  </a:solidFill>
                </a:rPr>
                <a:t>UVG</a:t>
              </a:r>
              <a:br>
                <a:rPr lang="de-CH" sz="3600" b="1" dirty="0">
                  <a:solidFill>
                    <a:schemeClr val="bg1"/>
                  </a:solidFill>
                </a:rPr>
              </a:br>
              <a:r>
                <a:rPr lang="de-CH" sz="3600" b="1" dirty="0">
                  <a:solidFill>
                    <a:schemeClr val="bg1"/>
                  </a:solidFill>
                </a:rPr>
                <a:t>VUV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775645" y="1340768"/>
            <a:ext cx="3096344" cy="1943100"/>
            <a:chOff x="3152" y="2432"/>
            <a:chExt cx="1996" cy="1224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152" y="2432"/>
              <a:ext cx="1996" cy="1224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3798" y="2658"/>
              <a:ext cx="1043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CH" sz="3600" b="1" dirty="0" err="1"/>
                <a:t>StSG</a:t>
              </a:r>
              <a:r>
                <a:rPr lang="de-CH" sz="3600" b="1" dirty="0"/>
                <a:t/>
              </a:r>
              <a:br>
                <a:rPr lang="de-CH" sz="3600" b="1" dirty="0"/>
              </a:br>
              <a:r>
                <a:rPr lang="de-CH" sz="3600" b="1" dirty="0"/>
                <a:t>StSV</a:t>
              </a:r>
            </a:p>
          </p:txBody>
        </p:sp>
      </p:grp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842067" y="2114098"/>
            <a:ext cx="935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dirty="0">
                <a:solidFill>
                  <a:schemeClr val="bg1"/>
                </a:solidFill>
              </a:rPr>
              <a:t>Radon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947555" y="2889961"/>
            <a:ext cx="1128713" cy="863599"/>
            <a:chOff x="2562" y="3168"/>
            <a:chExt cx="711" cy="544"/>
          </a:xfrm>
        </p:grpSpPr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562" y="3475"/>
              <a:ext cx="681" cy="237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CH" dirty="0"/>
                <a:t>Normen</a:t>
              </a: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V="1">
              <a:off x="3152" y="3168"/>
              <a:ext cx="121" cy="3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28" name="Rechteck 27"/>
          <p:cNvSpPr/>
          <p:nvPr/>
        </p:nvSpPr>
        <p:spPr>
          <a:xfrm>
            <a:off x="5364088" y="3178676"/>
            <a:ext cx="3168352" cy="1200329"/>
          </a:xfrm>
          <a:prstGeom prst="rect">
            <a:avLst/>
          </a:prstGeom>
          <a:solidFill>
            <a:srgbClr val="E3362B"/>
          </a:solidFill>
        </p:spPr>
        <p:txBody>
          <a:bodyPr wrap="square">
            <a:spAutoFit/>
          </a:bodyPr>
          <a:lstStyle/>
          <a:p>
            <a:pPr algn="ctr"/>
            <a:r>
              <a:rPr lang="de-CH" sz="2400" b="1" dirty="0" smtClean="0">
                <a:solidFill>
                  <a:schemeClr val="bg1"/>
                </a:solidFill>
              </a:rPr>
              <a:t>Monatsmittelwert </a:t>
            </a:r>
          </a:p>
          <a:p>
            <a:pPr algn="ctr"/>
            <a:r>
              <a:rPr lang="de-CH" sz="2400" b="1" dirty="0" smtClean="0">
                <a:solidFill>
                  <a:schemeClr val="bg1"/>
                </a:solidFill>
              </a:rPr>
              <a:t>3'000 </a:t>
            </a:r>
            <a:r>
              <a:rPr lang="de-CH" sz="2400" b="1" dirty="0" err="1" smtClean="0">
                <a:solidFill>
                  <a:schemeClr val="bg1"/>
                </a:solidFill>
              </a:rPr>
              <a:t>Bq</a:t>
            </a:r>
            <a:r>
              <a:rPr lang="de-CH" sz="2400" b="1" dirty="0" smtClean="0">
                <a:solidFill>
                  <a:schemeClr val="bg1"/>
                </a:solidFill>
              </a:rPr>
              <a:t>/m</a:t>
            </a:r>
            <a:r>
              <a:rPr lang="de-CH" sz="2400" b="1" baseline="30000" dirty="0" smtClean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de-CH" sz="2400" b="1" dirty="0" smtClean="0">
                <a:solidFill>
                  <a:schemeClr val="bg1"/>
                </a:solidFill>
              </a:rPr>
              <a:t>(Arbeitszeit)</a:t>
            </a:r>
            <a:endParaRPr lang="de-CH" sz="2400" b="1" dirty="0">
              <a:solidFill>
                <a:schemeClr val="bg1"/>
              </a:solidFill>
            </a:endParaRPr>
          </a:p>
        </p:txBody>
      </p:sp>
      <p:sp>
        <p:nvSpPr>
          <p:cNvPr id="3" name="Pfeil nach rechts 2"/>
          <p:cNvSpPr/>
          <p:nvPr/>
        </p:nvSpPr>
        <p:spPr>
          <a:xfrm rot="1983253">
            <a:off x="3276222" y="3328611"/>
            <a:ext cx="2175067" cy="32565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5" y="98538"/>
            <a:ext cx="792088" cy="1294759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587824" y="4221088"/>
            <a:ext cx="80403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CH" b="1" dirty="0"/>
              <a:t>VUV, Art. 33 </a:t>
            </a:r>
            <a:r>
              <a:rPr lang="de-CH" b="1" dirty="0"/>
              <a:t>Lüftung</a:t>
            </a:r>
          </a:p>
          <a:p>
            <a:pPr marL="0" indent="0">
              <a:buNone/>
            </a:pPr>
            <a:r>
              <a:rPr lang="de-CH" dirty="0"/>
              <a:t>Die Zusammensetzung der Luft am Arbeitsplatz </a:t>
            </a:r>
            <a:r>
              <a:rPr lang="de-CH" b="1" dirty="0">
                <a:solidFill>
                  <a:srgbClr val="FF0000"/>
                </a:solidFill>
              </a:rPr>
              <a:t>darf die Gesundheit der Arbeitnehmer nicht gefährden</a:t>
            </a:r>
            <a:r>
              <a:rPr lang="de-CH" dirty="0"/>
              <a:t>. Andernfalls ist für natürliche oder künstliche Lüftung am Arbeitsplatz zu sorgen; nötigenfalls müssen weitere technische Massnahmen ergriffen werden.</a:t>
            </a:r>
            <a:endParaRPr lang="fr-CH" dirty="0"/>
          </a:p>
        </p:txBody>
      </p:sp>
      <p:sp>
        <p:nvSpPr>
          <p:cNvPr id="13" name="Rechteck 12"/>
          <p:cNvSpPr/>
          <p:nvPr/>
        </p:nvSpPr>
        <p:spPr>
          <a:xfrm>
            <a:off x="5364088" y="5570099"/>
            <a:ext cx="3168352" cy="7392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Jahresmittelwert 1000 </a:t>
            </a:r>
            <a:r>
              <a:rPr lang="de-CH" dirty="0" err="1" smtClean="0"/>
              <a:t>Bq</a:t>
            </a:r>
            <a:r>
              <a:rPr lang="de-CH" dirty="0" smtClean="0"/>
              <a:t>/m</a:t>
            </a:r>
            <a:r>
              <a:rPr lang="de-CH" b="1" baseline="30000" dirty="0" smtClean="0">
                <a:solidFill>
                  <a:schemeClr val="bg1"/>
                </a:solidFill>
              </a:rPr>
              <a:t>3 </a:t>
            </a:r>
            <a:r>
              <a:rPr lang="de-CH" dirty="0" smtClean="0"/>
              <a:t>(Privat)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7293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äsentation SuvaPro">
  <a:themeElements>
    <a:clrScheme name="Suva_Pro_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3362B"/>
      </a:accent1>
      <a:accent2>
        <a:srgbClr val="4145FB"/>
      </a:accent2>
      <a:accent3>
        <a:srgbClr val="FFFFFF"/>
      </a:accent3>
      <a:accent4>
        <a:srgbClr val="000000"/>
      </a:accent4>
      <a:accent5>
        <a:srgbClr val="EFAEAC"/>
      </a:accent5>
      <a:accent6>
        <a:srgbClr val="3A3EE3"/>
      </a:accent6>
      <a:hlink>
        <a:srgbClr val="FFCC00"/>
      </a:hlink>
      <a:folHlink>
        <a:srgbClr val="279A2F"/>
      </a:folHlink>
    </a:clrScheme>
    <a:fontScheme name="Suva_Pro_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uva_Pro_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3362B"/>
        </a:accent1>
        <a:accent2>
          <a:srgbClr val="4145FB"/>
        </a:accent2>
        <a:accent3>
          <a:srgbClr val="FFFFFF"/>
        </a:accent3>
        <a:accent4>
          <a:srgbClr val="000000"/>
        </a:accent4>
        <a:accent5>
          <a:srgbClr val="EFAEAC"/>
        </a:accent5>
        <a:accent6>
          <a:srgbClr val="3A3EE3"/>
        </a:accent6>
        <a:hlink>
          <a:srgbClr val="FFCC00"/>
        </a:hlink>
        <a:folHlink>
          <a:srgbClr val="279A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 SuvaPro</Template>
  <TotalTime>0</TotalTime>
  <Words>1177</Words>
  <Application>Microsoft Office PowerPoint</Application>
  <PresentationFormat>Bildschirmpräsentation (4:3)</PresentationFormat>
  <Paragraphs>331</Paragraphs>
  <Slides>29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6" baseType="lpstr">
      <vt:lpstr>Arial</vt:lpstr>
      <vt:lpstr>Calibri</vt:lpstr>
      <vt:lpstr>Helvetica 65 Medium</vt:lpstr>
      <vt:lpstr>Times New Roman</vt:lpstr>
      <vt:lpstr>Verdana</vt:lpstr>
      <vt:lpstr>Wingdings 2</vt:lpstr>
      <vt:lpstr>Präsentation SuvaPro</vt:lpstr>
      <vt:lpstr>Radon in Schweizer Wasserversorgungsanlagen </vt:lpstr>
      <vt:lpstr>Inhalt</vt:lpstr>
      <vt:lpstr>Ur-Problem</vt:lpstr>
      <vt:lpstr>Uran-Radium-Zerfallsreihe </vt:lpstr>
      <vt:lpstr>Strahlendosen Bevölkerung CH</vt:lpstr>
      <vt:lpstr>Durchschnittliche Strahlendosen der Schweizer Bevölkerung im 2012 [mSv/Jahr/Person]</vt:lpstr>
      <vt:lpstr>Radonbelastung in der Schweiz</vt:lpstr>
      <vt:lpstr>Ziel der Messkampagne</vt:lpstr>
      <vt:lpstr>Gesetzliche Grundlagen: heute</vt:lpstr>
      <vt:lpstr>Gesetzliche Grundlagen: in Zukunft</vt:lpstr>
      <vt:lpstr>Messaktion Suva 2015</vt:lpstr>
      <vt:lpstr>Messung von Radon</vt:lpstr>
      <vt:lpstr>A. Messung ohne Zeitauflösung</vt:lpstr>
      <vt:lpstr>B. Messung mit Zeitauflösung</vt:lpstr>
      <vt:lpstr>C. Personenbezogene Messung</vt:lpstr>
      <vt:lpstr>C. Personenbezogene Messung</vt:lpstr>
      <vt:lpstr>Resultate Wasserversorgungsanlagen Messungen ohne Zeitauflösung</vt:lpstr>
      <vt:lpstr>Resultate Wasserversorgungsanlagen Messungen ohne Zeitauflösung</vt:lpstr>
      <vt:lpstr>Resultate Wasserversorgungsanlagen Messungen ohne Zeitauflösung</vt:lpstr>
      <vt:lpstr>Quellwasserfassungen, Brunnstuben</vt:lpstr>
      <vt:lpstr>Grundwasserpumpstationen  &amp; Reservoire</vt:lpstr>
      <vt:lpstr>See- oder Flusswasserfassung</vt:lpstr>
      <vt:lpstr>Filter von Entfeuchtungsgeräte, Lüftungs- oder Kühlungssysteme,…</vt:lpstr>
      <vt:lpstr>Maximale Aufenthaltszeiten pro Monat </vt:lpstr>
      <vt:lpstr>Anzahl betroffene Betriebe  nach jetzigem Stand</vt:lpstr>
      <vt:lpstr>Massnahmen zur Reduktion der Exposition am Arbeitsplatz</vt:lpstr>
      <vt:lpstr>Radon aus dem Wasser eliminieren</vt:lpstr>
      <vt:lpstr>Massnahmen zur Reduktion der Exposition am Arbeitsplatz</vt:lpstr>
      <vt:lpstr>Zusammenfassung und Ausblick</vt:lpstr>
    </vt:vector>
  </TitlesOfParts>
  <Company>SUVA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Krischek Roland (KRN)</dc:creator>
  <cp:lastModifiedBy>krn</cp:lastModifiedBy>
  <cp:revision>355</cp:revision>
  <dcterms:created xsi:type="dcterms:W3CDTF">2012-02-06T10:08:30Z</dcterms:created>
  <dcterms:modified xsi:type="dcterms:W3CDTF">2016-03-24T17:20:16Z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uvaTemplateWithPictures">
    <vt:lpwstr>P:\SpezData\Zusatz\SuvaBrand\Title\Suva-Pro</vt:lpwstr>
  </property>
</Properties>
</file>