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4" r:id="rId2"/>
    <p:sldId id="278" r:id="rId3"/>
    <p:sldId id="267" r:id="rId4"/>
    <p:sldId id="276" r:id="rId5"/>
    <p:sldId id="275" r:id="rId6"/>
    <p:sldId id="279" r:id="rId7"/>
    <p:sldId id="284" r:id="rId8"/>
    <p:sldId id="280" r:id="rId9"/>
    <p:sldId id="281" r:id="rId10"/>
    <p:sldId id="282" r:id="rId11"/>
    <p:sldId id="283" r:id="rId12"/>
    <p:sldId id="277" r:id="rId13"/>
    <p:sldId id="297" r:id="rId14"/>
    <p:sldId id="299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1" r:id="rId23"/>
    <p:sldId id="293" r:id="rId24"/>
    <p:sldId id="294" r:id="rId25"/>
    <p:sldId id="295" r:id="rId26"/>
    <p:sldId id="300" r:id="rId27"/>
    <p:sldId id="298" r:id="rId28"/>
    <p:sldId id="296" r:id="rId29"/>
    <p:sldId id="273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A9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07" autoAdjust="0"/>
  </p:normalViewPr>
  <p:slideViewPr>
    <p:cSldViewPr>
      <p:cViewPr varScale="1">
        <p:scale>
          <a:sx n="120" d="100"/>
          <a:sy n="120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E2061-DA0F-2245-B5B6-FA30860257B2}" type="datetimeFigureOut">
              <a:rPr lang="de-DE" smtClean="0"/>
              <a:t>07.04.2016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F9A5-31D7-764F-A541-9CB3AFA1B9BA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10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AB4EE-5EBE-4515-995D-265DC5C0F94A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798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B4EE-5EBE-4515-995D-265DC5C0F94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20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B4EE-5EBE-4515-995D-265DC5C0F94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6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 anchor="b" anchorCtr="0"/>
          <a:lstStyle>
            <a:lvl1pPr algn="r">
              <a:defRPr sz="3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059632" y="4797152"/>
            <a:ext cx="6400800" cy="528464"/>
          </a:xfrm>
        </p:spPr>
        <p:txBody>
          <a:bodyPr anchor="b" anchorCtr="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575215" y="313200"/>
            <a:ext cx="6049064" cy="820137"/>
            <a:chOff x="575215" y="476672"/>
            <a:chExt cx="6049064" cy="820137"/>
          </a:xfrm>
        </p:grpSpPr>
        <p:pic>
          <p:nvPicPr>
            <p:cNvPr id="3" name="Bild 2" descr="125_suissetec_4c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15" y="548680"/>
              <a:ext cx="2628633" cy="748129"/>
            </a:xfrm>
            <a:prstGeom prst="rect">
              <a:avLst/>
            </a:prstGeom>
          </p:spPr>
        </p:pic>
        <p:pic>
          <p:nvPicPr>
            <p:cNvPr id="7" name="Bild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72"/>
            <a:stretch/>
          </p:blipFill>
          <p:spPr bwMode="auto">
            <a:xfrm>
              <a:off x="3780749" y="476672"/>
              <a:ext cx="2843530" cy="490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  <p:pic>
        <p:nvPicPr>
          <p:cNvPr id="9" name="Bild 2" descr="Logo_SBV_mText_JPG_300ppi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34000"/>
            <a:ext cx="9144000" cy="3240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296001"/>
            <a:ext cx="7848000" cy="40480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772816"/>
            <a:ext cx="7848000" cy="4582784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3817" y="6584319"/>
            <a:ext cx="1819951" cy="21496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2238" y="6580566"/>
            <a:ext cx="442392" cy="214965"/>
          </a:xfrm>
        </p:spPr>
        <p:txBody>
          <a:bodyPr/>
          <a:lstStyle>
            <a:lvl1pPr>
              <a:defRPr/>
            </a:lvl1pPr>
          </a:lstStyle>
          <a:p>
            <a:fld id="{3650ABE4-31AD-4CF6-8BFF-DFBADE1DC430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-1"/>
            <a:ext cx="9144000" cy="97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0" name="Bild 9" descr="125_suissetec_4c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26"/>
          <a:stretch/>
        </p:blipFill>
        <p:spPr>
          <a:xfrm>
            <a:off x="373124" y="155620"/>
            <a:ext cx="2628633" cy="799201"/>
          </a:xfrm>
          <a:prstGeom prst="rect">
            <a:avLst/>
          </a:prstGeom>
        </p:spPr>
      </p:pic>
      <p:pic>
        <p:nvPicPr>
          <p:cNvPr id="11" name="Bild 2" descr="Logo_SBV_mText_JPG_300ppi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34000"/>
            <a:ext cx="9144000" cy="3240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296001"/>
            <a:ext cx="7848000" cy="40480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772816"/>
            <a:ext cx="3851992" cy="4582784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3817" y="6584319"/>
            <a:ext cx="1819951" cy="21496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2238" y="6580566"/>
            <a:ext cx="442392" cy="214965"/>
          </a:xfrm>
        </p:spPr>
        <p:txBody>
          <a:bodyPr/>
          <a:lstStyle>
            <a:lvl1pPr>
              <a:defRPr/>
            </a:lvl1pPr>
          </a:lstStyle>
          <a:p>
            <a:fld id="{3650ABE4-31AD-4CF6-8BFF-DFBADE1DC430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689" y="-17179"/>
            <a:ext cx="9144000" cy="97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44008" y="1772816"/>
            <a:ext cx="3851992" cy="4582784"/>
          </a:xfrm>
        </p:spPr>
        <p:txBody>
          <a:bodyPr wrap="square"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2" name="Bild 11" descr="125_suissetec_4c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26"/>
          <a:stretch/>
        </p:blipFill>
        <p:spPr>
          <a:xfrm>
            <a:off x="373124" y="155620"/>
            <a:ext cx="2628633" cy="799201"/>
          </a:xfrm>
          <a:prstGeom prst="rect">
            <a:avLst/>
          </a:prstGeom>
        </p:spPr>
      </p:pic>
      <p:pic>
        <p:nvPicPr>
          <p:cNvPr id="11" name="Bild 2" descr="Logo_SBV_mText_JPG_300ppi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56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34000"/>
            <a:ext cx="9144000" cy="3240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296001"/>
            <a:ext cx="7848000" cy="40480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204864"/>
            <a:ext cx="3851992" cy="4150736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3817" y="6584319"/>
            <a:ext cx="1819951" cy="21496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2238" y="6580566"/>
            <a:ext cx="442392" cy="214965"/>
          </a:xfrm>
        </p:spPr>
        <p:txBody>
          <a:bodyPr/>
          <a:lstStyle>
            <a:lvl1pPr>
              <a:defRPr/>
            </a:lvl1pPr>
          </a:lstStyle>
          <a:p>
            <a:fld id="{3650ABE4-31AD-4CF6-8BFF-DFBADE1DC430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-1"/>
            <a:ext cx="9144000" cy="97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44008" y="2204864"/>
            <a:ext cx="3851992" cy="4150736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idx="14"/>
          </p:nvPr>
        </p:nvSpPr>
        <p:spPr>
          <a:xfrm>
            <a:off x="659919" y="1772816"/>
            <a:ext cx="3840073" cy="360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idx="15"/>
          </p:nvPr>
        </p:nvSpPr>
        <p:spPr>
          <a:xfrm>
            <a:off x="4644008" y="1772816"/>
            <a:ext cx="3840073" cy="360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4" name="Bild 13" descr="125_suissetec_4c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26"/>
          <a:stretch/>
        </p:blipFill>
        <p:spPr>
          <a:xfrm>
            <a:off x="373124" y="155620"/>
            <a:ext cx="2628633" cy="799201"/>
          </a:xfrm>
          <a:prstGeom prst="rect">
            <a:avLst/>
          </a:prstGeom>
        </p:spPr>
      </p:pic>
      <p:pic>
        <p:nvPicPr>
          <p:cNvPr id="13" name="Bild 2" descr="Logo_SBV_mText_JPG_300ppi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5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0" y="1296000"/>
            <a:ext cx="9144000" cy="4266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620000"/>
            <a:ext cx="7848000" cy="40480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32856"/>
            <a:ext cx="7848000" cy="3168352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pic>
        <p:nvPicPr>
          <p:cNvPr id="10" name="Bild 1" descr="Sprechblasen_1zu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8"/>
          <a:stretch/>
        </p:blipFill>
        <p:spPr>
          <a:xfrm>
            <a:off x="600575" y="296369"/>
            <a:ext cx="1373698" cy="855446"/>
          </a:xfrm>
          <a:prstGeom prst="rect">
            <a:avLst/>
          </a:prstGeom>
        </p:spPr>
      </p:pic>
      <p:grpSp>
        <p:nvGrpSpPr>
          <p:cNvPr id="13" name="Gruppierung 12"/>
          <p:cNvGrpSpPr/>
          <p:nvPr userDrawn="1"/>
        </p:nvGrpSpPr>
        <p:grpSpPr>
          <a:xfrm>
            <a:off x="575215" y="5873491"/>
            <a:ext cx="6049064" cy="820137"/>
            <a:chOff x="575215" y="476672"/>
            <a:chExt cx="6049064" cy="820137"/>
          </a:xfrm>
        </p:grpSpPr>
        <p:pic>
          <p:nvPicPr>
            <p:cNvPr id="14" name="Bild 13" descr="125_suissetec_4c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15" y="548680"/>
              <a:ext cx="2628633" cy="748129"/>
            </a:xfrm>
            <a:prstGeom prst="rect">
              <a:avLst/>
            </a:prstGeom>
          </p:spPr>
        </p:pic>
        <p:pic>
          <p:nvPicPr>
            <p:cNvPr id="15" name="Bild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72"/>
            <a:stretch/>
          </p:blipFill>
          <p:spPr bwMode="auto">
            <a:xfrm>
              <a:off x="3780749" y="476672"/>
              <a:ext cx="2843530" cy="490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</p:grpSp>
      <p:pic>
        <p:nvPicPr>
          <p:cNvPr id="9" name="Bild 2" descr="Logo_SBV_mText_JPG_300ppi"/>
          <p:cNvPicPr/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391694"/>
            <a:ext cx="1872615" cy="621665"/>
          </a:xfrm>
          <a:prstGeom prst="rect">
            <a:avLst/>
          </a:prstGeom>
          <a:noFill/>
        </p:spPr>
      </p:pic>
      <p:pic>
        <p:nvPicPr>
          <p:cNvPr id="11" name="Bild 1" descr="Sprechblasen_1zu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42757"/>
          <a:stretch/>
        </p:blipFill>
        <p:spPr>
          <a:xfrm>
            <a:off x="2472161" y="299742"/>
            <a:ext cx="1756940" cy="855446"/>
          </a:xfrm>
          <a:prstGeom prst="rect">
            <a:avLst/>
          </a:prstGeom>
        </p:spPr>
      </p:pic>
      <p:pic>
        <p:nvPicPr>
          <p:cNvPr id="16" name="Bild 1" descr="Sprechblasen_1zu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4"/>
          <a:stretch/>
        </p:blipFill>
        <p:spPr>
          <a:xfrm>
            <a:off x="4699961" y="311874"/>
            <a:ext cx="1816255" cy="8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817" y="6584319"/>
            <a:ext cx="2133600" cy="21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Calibri"/>
              </a:defRPr>
            </a:lvl1pPr>
          </a:lstStyle>
          <a:p>
            <a:fld id="{B4D32D13-B99F-4E08-8800-988D4539C464}" type="datetime1">
              <a:rPr lang="de-CH" smtClean="0"/>
              <a:t>07.04.2016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3853"/>
            <a:ext cx="9144000" cy="27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/>
                <a:cs typeface="Calibri"/>
              </a:defRPr>
            </a:lvl1pPr>
          </a:lstStyle>
          <a:p>
            <a:r>
              <a:rPr lang="de-DE" dirty="0"/>
              <a:t>Thema/Anlass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0991" y="6611066"/>
            <a:ext cx="442392" cy="21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  <a:cs typeface="Calibri"/>
              </a:defRPr>
            </a:lvl1pPr>
          </a:lstStyle>
          <a:p>
            <a:fld id="{FB2A5AC3-BFB0-4524-8CD0-2BC4C4207D93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48000" y="1296000"/>
            <a:ext cx="7848000" cy="4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000" y="1772816"/>
            <a:ext cx="7848000" cy="45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1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357188" indent="-17462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541338" indent="-1841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715963" indent="-17462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898525" indent="-182563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issetec.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issetec.ch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200"/>
            <a:ext cx="8820000" cy="523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10800" y="3789040"/>
            <a:ext cx="8820912" cy="1800200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3429000"/>
            <a:ext cx="8350696" cy="1470025"/>
          </a:xfrm>
        </p:spPr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br>
              <a:rPr lang="de-CH" dirty="0"/>
            </a:br>
            <a:r>
              <a:rPr lang="de-CH" dirty="0" err="1"/>
              <a:t>Informations</a:t>
            </a:r>
            <a:r>
              <a:rPr lang="de-CH" dirty="0"/>
              <a:t> CT </a:t>
            </a:r>
            <a:r>
              <a:rPr lang="de-CH" dirty="0" err="1"/>
              <a:t>Conduites</a:t>
            </a:r>
            <a:r>
              <a:rPr lang="de-CH" dirty="0"/>
              <a:t> </a:t>
            </a:r>
            <a:r>
              <a:rPr lang="de-CH" dirty="0" err="1"/>
              <a:t>souterraines</a:t>
            </a:r>
            <a:r>
              <a:rPr lang="de-CH" dirty="0"/>
              <a:t>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Avril 2016, Campus Sursee</a:t>
            </a:r>
          </a:p>
        </p:txBody>
      </p:sp>
    </p:spTree>
    <p:extLst>
      <p:ext uri="{BB962C8B-B14F-4D97-AF65-F5344CB8AC3E}">
        <p14:creationId xmlns:p14="http://schemas.microsoft.com/office/powerpoint/2010/main" val="390073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Pourquoi</a:t>
            </a:r>
            <a:r>
              <a:rPr lang="de-CH" dirty="0"/>
              <a:t> </a:t>
            </a:r>
            <a:r>
              <a:rPr lang="de-CH" dirty="0" err="1"/>
              <a:t>cette</a:t>
            </a:r>
            <a:r>
              <a:rPr lang="de-CH" dirty="0"/>
              <a:t> </a:t>
            </a:r>
            <a:r>
              <a:rPr lang="de-CH" dirty="0" err="1"/>
              <a:t>application</a:t>
            </a:r>
            <a:r>
              <a:rPr lang="de-CH" dirty="0"/>
              <a:t> web?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/>
              <a:t>Avantages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tous</a:t>
            </a:r>
            <a:r>
              <a:rPr lang="de-CH" dirty="0"/>
              <a:t> les </a:t>
            </a:r>
            <a:r>
              <a:rPr lang="de-CH" dirty="0" err="1"/>
              <a:t>intervenants</a:t>
            </a:r>
            <a:r>
              <a:rPr lang="de-CH" dirty="0"/>
              <a:t>:</a:t>
            </a:r>
          </a:p>
          <a:p>
            <a:endParaRPr lang="de-CH" dirty="0"/>
          </a:p>
          <a:p>
            <a:r>
              <a:rPr lang="de-CH" dirty="0" err="1"/>
              <a:t>L’appel</a:t>
            </a:r>
            <a:r>
              <a:rPr lang="de-CH" dirty="0"/>
              <a:t> </a:t>
            </a:r>
            <a:r>
              <a:rPr lang="de-CH" dirty="0" err="1"/>
              <a:t>d’offres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conforme</a:t>
            </a:r>
            <a:r>
              <a:rPr lang="de-CH" dirty="0"/>
              <a:t> </a:t>
            </a:r>
            <a:r>
              <a:rPr lang="de-CH" dirty="0" err="1"/>
              <a:t>aux</a:t>
            </a:r>
            <a:r>
              <a:rPr lang="de-CH" dirty="0"/>
              <a:t> </a:t>
            </a:r>
            <a:r>
              <a:rPr lang="de-CH" dirty="0" err="1"/>
              <a:t>spécifications</a:t>
            </a:r>
            <a:r>
              <a:rPr lang="de-CH" dirty="0"/>
              <a:t> du </a:t>
            </a:r>
            <a:r>
              <a:rPr lang="de-CH" dirty="0" err="1"/>
              <a:t>distributeur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.</a:t>
            </a:r>
          </a:p>
          <a:p>
            <a:r>
              <a:rPr lang="de-CH" dirty="0" err="1"/>
              <a:t>L’entrepreneur</a:t>
            </a:r>
            <a:r>
              <a:rPr lang="de-CH" dirty="0"/>
              <a:t> </a:t>
            </a:r>
            <a:r>
              <a:rPr lang="de-CH" dirty="0" err="1"/>
              <a:t>sait</a:t>
            </a:r>
            <a:r>
              <a:rPr lang="de-CH" dirty="0"/>
              <a:t> </a:t>
            </a:r>
            <a:r>
              <a:rPr lang="de-CH" dirty="0" err="1"/>
              <a:t>ce</a:t>
            </a:r>
            <a:r>
              <a:rPr lang="de-CH" dirty="0"/>
              <a:t>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important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le </a:t>
            </a:r>
            <a:r>
              <a:rPr lang="de-CH" dirty="0" err="1"/>
              <a:t>distributeur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.</a:t>
            </a:r>
          </a:p>
          <a:p>
            <a:r>
              <a:rPr lang="de-CH" dirty="0"/>
              <a:t>La </a:t>
            </a:r>
            <a:r>
              <a:rPr lang="de-CH" dirty="0" err="1"/>
              <a:t>direction</a:t>
            </a:r>
            <a:r>
              <a:rPr lang="de-CH" dirty="0"/>
              <a:t> des </a:t>
            </a:r>
            <a:r>
              <a:rPr lang="de-CH" dirty="0" err="1"/>
              <a:t>travaux</a:t>
            </a:r>
            <a:r>
              <a:rPr lang="de-CH" dirty="0"/>
              <a:t> </a:t>
            </a:r>
            <a:r>
              <a:rPr lang="de-CH" dirty="0" err="1"/>
              <a:t>connaît</a:t>
            </a:r>
            <a:r>
              <a:rPr lang="de-CH" dirty="0"/>
              <a:t> les </a:t>
            </a:r>
            <a:r>
              <a:rPr lang="de-CH" dirty="0" err="1"/>
              <a:t>directives</a:t>
            </a:r>
            <a:r>
              <a:rPr lang="de-CH" dirty="0"/>
              <a:t> du </a:t>
            </a:r>
            <a:r>
              <a:rPr lang="de-CH" dirty="0" err="1"/>
              <a:t>distributeur</a:t>
            </a:r>
            <a:r>
              <a:rPr lang="de-CH" dirty="0"/>
              <a:t> </a:t>
            </a:r>
            <a:r>
              <a:rPr lang="de-CH" dirty="0" err="1"/>
              <a:t>d’eau</a:t>
            </a:r>
            <a:r>
              <a:rPr lang="de-CH" dirty="0"/>
              <a:t>.</a:t>
            </a:r>
          </a:p>
          <a:p>
            <a:r>
              <a:rPr lang="de-CH" dirty="0"/>
              <a:t>Les </a:t>
            </a:r>
            <a:r>
              <a:rPr lang="de-CH" dirty="0" err="1"/>
              <a:t>compétences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définies</a:t>
            </a:r>
            <a:r>
              <a:rPr lang="de-CH" dirty="0"/>
              <a:t> </a:t>
            </a:r>
            <a:r>
              <a:rPr lang="de-CH" dirty="0" err="1"/>
              <a:t>dès</a:t>
            </a:r>
            <a:r>
              <a:rPr lang="de-CH" dirty="0"/>
              <a:t> le </a:t>
            </a:r>
            <a:r>
              <a:rPr lang="de-CH" dirty="0" err="1"/>
              <a:t>début</a:t>
            </a:r>
            <a:r>
              <a:rPr lang="de-CH" dirty="0"/>
              <a:t> du </a:t>
            </a:r>
            <a:r>
              <a:rPr lang="de-CH" dirty="0" err="1"/>
              <a:t>projet</a:t>
            </a:r>
            <a:r>
              <a:rPr lang="de-CH" dirty="0"/>
              <a:t>.</a:t>
            </a:r>
          </a:p>
          <a:p>
            <a:r>
              <a:rPr lang="de-CH" dirty="0" err="1"/>
              <a:t>L’application</a:t>
            </a:r>
            <a:r>
              <a:rPr lang="de-CH" dirty="0"/>
              <a:t> </a:t>
            </a:r>
            <a:r>
              <a:rPr lang="de-CH" dirty="0" err="1"/>
              <a:t>peut</a:t>
            </a:r>
            <a:r>
              <a:rPr lang="de-CH" dirty="0"/>
              <a:t> </a:t>
            </a:r>
            <a:r>
              <a:rPr lang="de-CH" dirty="0" err="1"/>
              <a:t>servir</a:t>
            </a:r>
            <a:r>
              <a:rPr lang="de-CH" dirty="0"/>
              <a:t> de liste de </a:t>
            </a:r>
            <a:r>
              <a:rPr lang="de-CH" dirty="0" err="1"/>
              <a:t>contrôle</a:t>
            </a:r>
            <a:r>
              <a:rPr lang="de-CH" dirty="0"/>
              <a:t>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14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L’application</a:t>
            </a:r>
            <a:r>
              <a:rPr lang="de-CH" dirty="0"/>
              <a:t> web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ses</a:t>
            </a:r>
            <a:r>
              <a:rPr lang="de-CH" dirty="0"/>
              <a:t> </a:t>
            </a:r>
            <a:r>
              <a:rPr lang="de-CH" dirty="0" err="1"/>
              <a:t>grandes</a:t>
            </a:r>
            <a:r>
              <a:rPr lang="de-CH" dirty="0"/>
              <a:t> </a:t>
            </a:r>
            <a:r>
              <a:rPr lang="de-CH" dirty="0" err="1"/>
              <a:t>lignes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Cette</a:t>
            </a:r>
            <a:r>
              <a:rPr lang="de-CH" dirty="0"/>
              <a:t> </a:t>
            </a:r>
            <a:r>
              <a:rPr lang="de-CH" dirty="0" err="1"/>
              <a:t>application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basée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le web et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compatible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</a:t>
            </a:r>
            <a:r>
              <a:rPr lang="de-CH" dirty="0" err="1"/>
              <a:t>tous</a:t>
            </a:r>
            <a:r>
              <a:rPr lang="de-CH" dirty="0"/>
              <a:t> les </a:t>
            </a:r>
            <a:r>
              <a:rPr lang="de-CH" dirty="0" err="1"/>
              <a:t>navigateurs</a:t>
            </a:r>
            <a:r>
              <a:rPr lang="de-CH" dirty="0"/>
              <a:t> </a:t>
            </a:r>
            <a:r>
              <a:rPr lang="de-CH" dirty="0" err="1"/>
              <a:t>courants</a:t>
            </a:r>
            <a:r>
              <a:rPr lang="de-CH" dirty="0"/>
              <a:t> (Internet Explorer, Firefox, Chrome, etc.).</a:t>
            </a:r>
          </a:p>
          <a:p>
            <a:r>
              <a:rPr lang="de-CH" dirty="0"/>
              <a:t>Elle </a:t>
            </a:r>
            <a:r>
              <a:rPr lang="de-CH" dirty="0" err="1"/>
              <a:t>peut</a:t>
            </a:r>
            <a:r>
              <a:rPr lang="de-CH" dirty="0"/>
              <a:t> </a:t>
            </a:r>
            <a:r>
              <a:rPr lang="de-CH" dirty="0" err="1"/>
              <a:t>être</a:t>
            </a:r>
            <a:r>
              <a:rPr lang="de-CH" dirty="0"/>
              <a:t> </a:t>
            </a:r>
            <a:r>
              <a:rPr lang="de-CH" dirty="0" err="1"/>
              <a:t>testée</a:t>
            </a:r>
            <a:r>
              <a:rPr lang="de-CH" dirty="0"/>
              <a:t> </a:t>
            </a:r>
            <a:r>
              <a:rPr lang="de-CH" dirty="0" err="1"/>
              <a:t>gratuitement</a:t>
            </a:r>
            <a:r>
              <a:rPr lang="de-CH" dirty="0"/>
              <a:t> </a:t>
            </a:r>
            <a:r>
              <a:rPr lang="de-CH" dirty="0" err="1"/>
              <a:t>pendant</a:t>
            </a:r>
            <a:r>
              <a:rPr lang="de-CH" dirty="0"/>
              <a:t> 7 </a:t>
            </a:r>
            <a:r>
              <a:rPr lang="de-CH" dirty="0" err="1"/>
              <a:t>jours</a:t>
            </a:r>
            <a:r>
              <a:rPr lang="de-CH" dirty="0"/>
              <a:t>.</a:t>
            </a:r>
          </a:p>
          <a:p>
            <a:r>
              <a:rPr lang="de-CH" dirty="0"/>
              <a:t>Elle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distribuée</a:t>
            </a:r>
            <a:r>
              <a:rPr lang="de-CH" dirty="0"/>
              <a:t> via le Shop </a:t>
            </a:r>
            <a:r>
              <a:rPr lang="de-CH" dirty="0" err="1"/>
              <a:t>suissetec</a:t>
            </a:r>
            <a:r>
              <a:rPr lang="de-CH" dirty="0"/>
              <a:t> </a:t>
            </a:r>
            <a:r>
              <a:rPr lang="de-CH" dirty="0" err="1"/>
              <a:t>sous</a:t>
            </a:r>
            <a:r>
              <a:rPr lang="de-CH" dirty="0"/>
              <a:t> </a:t>
            </a:r>
            <a:r>
              <a:rPr lang="de-CH" dirty="0">
                <a:hlinkClick r:id="rId2"/>
              </a:rPr>
              <a:t>www.suissetec.ch</a:t>
            </a:r>
            <a:endParaRPr lang="de-CH" dirty="0"/>
          </a:p>
          <a:p>
            <a:pPr marL="0" indent="0">
              <a:buNone/>
            </a:pP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40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Nouveau</a:t>
            </a:r>
            <a:r>
              <a:rPr lang="de-CH" dirty="0"/>
              <a:t> </a:t>
            </a:r>
            <a:r>
              <a:rPr lang="de-CH" dirty="0" err="1"/>
              <a:t>projet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93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Données</a:t>
            </a:r>
            <a:r>
              <a:rPr lang="de-CH" dirty="0"/>
              <a:t> du </a:t>
            </a:r>
            <a:r>
              <a:rPr lang="de-CH" dirty="0" err="1"/>
              <a:t>projet</a:t>
            </a:r>
            <a:r>
              <a:rPr lang="de-CH" dirty="0"/>
              <a:t> et </a:t>
            </a:r>
            <a:r>
              <a:rPr lang="de-CH" dirty="0" err="1"/>
              <a:t>adresses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00809"/>
            <a:ext cx="6874667" cy="45831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2987824" y="2780928"/>
            <a:ext cx="648072" cy="14401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76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Données</a:t>
            </a:r>
            <a:r>
              <a:rPr lang="de-CH" dirty="0"/>
              <a:t> du </a:t>
            </a:r>
            <a:r>
              <a:rPr lang="de-CH" dirty="0" err="1"/>
              <a:t>projet</a:t>
            </a:r>
            <a:r>
              <a:rPr lang="de-CH" dirty="0"/>
              <a:t> et </a:t>
            </a:r>
            <a:r>
              <a:rPr lang="de-CH" dirty="0" err="1"/>
              <a:t>adresses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7" y="1700809"/>
            <a:ext cx="6874665" cy="45831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843808" y="3695029"/>
            <a:ext cx="479680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600" dirty="0">
                <a:latin typeface="Calibri" pitchFamily="34" charset="0"/>
              </a:rPr>
              <a:t>Schweizerischer Brunnenmeister-Verband </a:t>
            </a:r>
          </a:p>
          <a:p>
            <a:r>
              <a:rPr lang="de-CH" sz="600" dirty="0" err="1">
                <a:latin typeface="Calibri" pitchFamily="34" charset="0"/>
              </a:rPr>
              <a:t>Allmendstrasse</a:t>
            </a:r>
            <a:r>
              <a:rPr lang="de-CH" sz="600" dirty="0">
                <a:latin typeface="Calibri" pitchFamily="34" charset="0"/>
              </a:rPr>
              <a:t> 15</a:t>
            </a:r>
          </a:p>
          <a:p>
            <a:r>
              <a:rPr lang="de-CH" sz="600" dirty="0">
                <a:latin typeface="Calibri" pitchFamily="34" charset="0"/>
              </a:rPr>
              <a:t>6062 </a:t>
            </a:r>
            <a:r>
              <a:rPr lang="de-CH" sz="600" dirty="0" err="1">
                <a:latin typeface="Calibri" pitchFamily="34" charset="0"/>
              </a:rPr>
              <a:t>Wilen</a:t>
            </a:r>
            <a:r>
              <a:rPr lang="de-CH" sz="600" dirty="0">
                <a:latin typeface="Calibri" pitchFamily="34" charset="0"/>
              </a:rPr>
              <a:t> (Sarnen)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822311" y="4396462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>
                <a:latin typeface="Calibri" pitchFamily="34" charset="0"/>
              </a:rPr>
              <a:t>Erschliessung Neustadt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42982" y="4801270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>
                <a:latin typeface="Calibri" pitchFamily="34" charset="0"/>
              </a:rPr>
              <a:t>9999 Musterhausen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21650" y="5610407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>
                <a:latin typeface="Calibri" pitchFamily="34" charset="0"/>
              </a:rPr>
              <a:t>Wasserversorgung Altstadt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842982" y="5741060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>
                <a:latin typeface="Calibri" pitchFamily="34" charset="0"/>
              </a:rPr>
              <a:t>Werkstrasse 191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56176" y="5610407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>
                <a:latin typeface="Calibri" pitchFamily="34" charset="0"/>
              </a:rPr>
              <a:t>099 999 99 99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156176" y="5732716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>
                <a:latin typeface="Calibri" pitchFamily="34" charset="0"/>
              </a:rPr>
              <a:t>099 999 99 99</a:t>
            </a:r>
          </a:p>
        </p:txBody>
      </p:sp>
    </p:spTree>
    <p:extLst>
      <p:ext uri="{BB962C8B-B14F-4D97-AF65-F5344CB8AC3E}">
        <p14:creationId xmlns:p14="http://schemas.microsoft.com/office/powerpoint/2010/main" val="6731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8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8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4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Structure</a:t>
            </a:r>
            <a:r>
              <a:rPr lang="de-CH" dirty="0"/>
              <a:t> des </a:t>
            </a:r>
            <a:r>
              <a:rPr lang="de-CH" dirty="0" err="1"/>
              <a:t>informations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188267" y="2636912"/>
            <a:ext cx="1295501" cy="93610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Abgerundetes Rechteck 15"/>
          <p:cNvSpPr/>
          <p:nvPr/>
        </p:nvSpPr>
        <p:spPr>
          <a:xfrm>
            <a:off x="1188267" y="3573016"/>
            <a:ext cx="1295501" cy="86367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0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Données</a:t>
            </a:r>
            <a:r>
              <a:rPr lang="de-CH" dirty="0"/>
              <a:t> du </a:t>
            </a:r>
            <a:r>
              <a:rPr lang="de-CH" dirty="0" err="1"/>
              <a:t>distributeur</a:t>
            </a:r>
            <a:r>
              <a:rPr lang="de-CH" dirty="0"/>
              <a:t> </a:t>
            </a:r>
            <a:r>
              <a:rPr lang="de-CH" dirty="0" err="1"/>
              <a:t>d’eau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10DB-ECDA-4FD3-A80C-C38C3889E2D9}" type="datetime1">
              <a:rPr lang="de-CH" smtClean="0"/>
              <a:t>07.04.2016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583852"/>
            <a:ext cx="9144000" cy="373539"/>
          </a:xfrm>
        </p:spPr>
        <p:txBody>
          <a:bodyPr/>
          <a:lstStyle/>
          <a:p>
            <a:r>
              <a:rPr lang="de-DE" dirty="0"/>
              <a:t>SBV WBK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0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Données</a:t>
            </a:r>
            <a:r>
              <a:rPr lang="de-CH" dirty="0"/>
              <a:t> </a:t>
            </a:r>
            <a:r>
              <a:rPr lang="de-CH" dirty="0" err="1"/>
              <a:t>complémentaires</a:t>
            </a:r>
            <a:r>
              <a:rPr lang="de-CH" dirty="0"/>
              <a:t> et </a:t>
            </a:r>
            <a:r>
              <a:rPr lang="de-CH" dirty="0" err="1"/>
              <a:t>photos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843808" y="3212976"/>
            <a:ext cx="338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Calibri" pitchFamily="34" charset="0"/>
              </a:rPr>
              <a:t>hier können weitere Ergänzungen </a:t>
            </a:r>
          </a:p>
          <a:p>
            <a:r>
              <a:rPr lang="de-CH" dirty="0">
                <a:latin typeface="Calibri" pitchFamily="34" charset="0"/>
              </a:rPr>
              <a:t>angebracht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43808" y="5299045"/>
            <a:ext cx="321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latin typeface="Calibri" pitchFamily="34" charset="0"/>
              </a:rPr>
              <a:t>und mit Bildern ergänzt werden.</a:t>
            </a:r>
          </a:p>
        </p:txBody>
      </p:sp>
      <p:sp>
        <p:nvSpPr>
          <p:cNvPr id="10" name="Ellipse 9"/>
          <p:cNvSpPr/>
          <p:nvPr/>
        </p:nvSpPr>
        <p:spPr>
          <a:xfrm>
            <a:off x="2771800" y="4923162"/>
            <a:ext cx="720080" cy="3060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02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Matériaux</a:t>
            </a:r>
            <a:r>
              <a:rPr lang="de-CH" dirty="0"/>
              <a:t> des </a:t>
            </a:r>
            <a:r>
              <a:rPr lang="de-CH" dirty="0" err="1"/>
              <a:t>conduites</a:t>
            </a:r>
            <a:r>
              <a:rPr lang="de-CH" dirty="0"/>
              <a:t> </a:t>
            </a:r>
            <a:r>
              <a:rPr lang="de-CH" dirty="0" err="1"/>
              <a:t>existantes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19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Description du </a:t>
            </a:r>
            <a:r>
              <a:rPr lang="de-CH" dirty="0" err="1"/>
              <a:t>projet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29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Peter Nussbaum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6" y="1728609"/>
            <a:ext cx="2988318" cy="3932639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355976" y="1844824"/>
            <a:ext cx="4138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latin typeface="Calibri" pitchFamily="34" charset="0"/>
              </a:rPr>
              <a:t>Fontainier</a:t>
            </a:r>
            <a:r>
              <a:rPr lang="de-CH" dirty="0">
                <a:latin typeface="Calibri" pitchFamily="34" charset="0"/>
              </a:rPr>
              <a:t> de la </a:t>
            </a:r>
            <a:r>
              <a:rPr lang="de-CH" dirty="0" err="1">
                <a:latin typeface="Calibri" pitchFamily="34" charset="0"/>
              </a:rPr>
              <a:t>commune</a:t>
            </a:r>
            <a:r>
              <a:rPr lang="de-CH" dirty="0">
                <a:latin typeface="Calibri" pitchFamily="34" charset="0"/>
              </a:rPr>
              <a:t> de Malters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>
                <a:latin typeface="Calibri" pitchFamily="34" charset="0"/>
              </a:rPr>
              <a:t>Membre</a:t>
            </a:r>
            <a:r>
              <a:rPr lang="de-CH" dirty="0">
                <a:latin typeface="Calibri" pitchFamily="34" charset="0"/>
              </a:rPr>
              <a:t> de la </a:t>
            </a:r>
            <a:br>
              <a:rPr lang="de-CH" dirty="0">
                <a:latin typeface="Calibri" pitchFamily="34" charset="0"/>
              </a:rPr>
            </a:br>
            <a:r>
              <a:rPr lang="de-CH" dirty="0">
                <a:latin typeface="Calibri" pitchFamily="34" charset="0"/>
              </a:rPr>
              <a:t>CT </a:t>
            </a:r>
            <a:r>
              <a:rPr lang="de-CH" dirty="0" err="1">
                <a:latin typeface="Calibri" pitchFamily="34" charset="0"/>
              </a:rPr>
              <a:t>conduites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souterraines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suissetec</a:t>
            </a:r>
            <a:endParaRPr lang="de-CH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Calibri" pitchFamily="34" charset="0"/>
              </a:rPr>
              <a:t>Maître </a:t>
            </a:r>
            <a:r>
              <a:rPr lang="de-CH" dirty="0" err="1">
                <a:latin typeface="Calibri" pitchFamily="34" charset="0"/>
              </a:rPr>
              <a:t>fontainier</a:t>
            </a:r>
            <a:endParaRPr lang="de-CH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09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Spécifications</a:t>
            </a:r>
            <a:r>
              <a:rPr lang="de-CH" dirty="0"/>
              <a:t> du </a:t>
            </a:r>
            <a:r>
              <a:rPr lang="de-CH" dirty="0" err="1"/>
              <a:t>matériel</a:t>
            </a:r>
            <a:r>
              <a:rPr lang="de-CH" dirty="0"/>
              <a:t> </a:t>
            </a:r>
            <a:r>
              <a:rPr lang="de-CH" dirty="0" err="1"/>
              <a:t>selon</a:t>
            </a:r>
            <a:r>
              <a:rPr lang="de-CH" dirty="0"/>
              <a:t> </a:t>
            </a:r>
            <a:r>
              <a:rPr lang="de-CH" dirty="0" err="1"/>
              <a:t>données</a:t>
            </a:r>
            <a:r>
              <a:rPr lang="de-CH" dirty="0"/>
              <a:t> du </a:t>
            </a:r>
            <a:r>
              <a:rPr lang="de-CH" dirty="0" err="1"/>
              <a:t>projet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69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Instructions</a:t>
            </a:r>
            <a:r>
              <a:rPr lang="de-CH" dirty="0"/>
              <a:t> </a:t>
            </a:r>
            <a:r>
              <a:rPr lang="de-CH" dirty="0" err="1"/>
              <a:t>particulières</a:t>
            </a:r>
            <a:r>
              <a:rPr lang="de-CH" dirty="0"/>
              <a:t> de </a:t>
            </a:r>
            <a:r>
              <a:rPr lang="de-CH" dirty="0" err="1"/>
              <a:t>pose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214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Spécifications</a:t>
            </a:r>
            <a:r>
              <a:rPr lang="de-CH" dirty="0"/>
              <a:t> de </a:t>
            </a:r>
            <a:r>
              <a:rPr lang="de-CH" dirty="0" err="1"/>
              <a:t>l’essai</a:t>
            </a:r>
            <a:r>
              <a:rPr lang="de-CH" dirty="0"/>
              <a:t> de </a:t>
            </a:r>
            <a:r>
              <a:rPr lang="de-CH" dirty="0" err="1"/>
              <a:t>pression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92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Implantation et </a:t>
            </a:r>
            <a:r>
              <a:rPr lang="de-CH" dirty="0" err="1"/>
              <a:t>réception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10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Branchements</a:t>
            </a:r>
            <a:r>
              <a:rPr lang="de-CH" dirty="0"/>
              <a:t> </a:t>
            </a:r>
            <a:r>
              <a:rPr lang="de-CH" dirty="0" err="1"/>
              <a:t>d’immeuble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85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Remarques et </a:t>
            </a:r>
            <a:r>
              <a:rPr lang="de-CH" dirty="0" err="1"/>
              <a:t>compléments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575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Sauvegarder</a:t>
            </a:r>
            <a:r>
              <a:rPr lang="de-CH" dirty="0"/>
              <a:t> / </a:t>
            </a:r>
            <a:r>
              <a:rPr lang="de-CH" dirty="0" err="1"/>
              <a:t>imprimer</a:t>
            </a:r>
            <a:r>
              <a:rPr lang="de-CH" dirty="0"/>
              <a:t> le </a:t>
            </a:r>
            <a:r>
              <a:rPr lang="de-CH" dirty="0" err="1"/>
              <a:t>projet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82" y="1773238"/>
            <a:ext cx="4423236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93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Distribution via le Shop </a:t>
            </a:r>
            <a:r>
              <a:rPr lang="de-CH" dirty="0" err="1"/>
              <a:t>suissetec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9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Conclusion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Application</a:t>
            </a:r>
            <a:r>
              <a:rPr lang="de-CH" dirty="0"/>
              <a:t> </a:t>
            </a:r>
            <a:r>
              <a:rPr lang="de-CH" dirty="0" err="1"/>
              <a:t>facile</a:t>
            </a:r>
            <a:r>
              <a:rPr lang="de-CH" dirty="0"/>
              <a:t> à </a:t>
            </a:r>
            <a:r>
              <a:rPr lang="de-CH" dirty="0" err="1"/>
              <a:t>utiliser</a:t>
            </a:r>
            <a:endParaRPr lang="de-CH" dirty="0"/>
          </a:p>
          <a:p>
            <a:r>
              <a:rPr lang="de-CH" dirty="0" err="1"/>
              <a:t>Spécifications</a:t>
            </a:r>
            <a:r>
              <a:rPr lang="de-CH" dirty="0"/>
              <a:t> </a:t>
            </a:r>
            <a:r>
              <a:rPr lang="de-CH" dirty="0" err="1"/>
              <a:t>claires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l’appel</a:t>
            </a:r>
            <a:r>
              <a:rPr lang="de-CH" dirty="0"/>
              <a:t> </a:t>
            </a:r>
            <a:r>
              <a:rPr lang="de-CH" dirty="0" err="1"/>
              <a:t>d’offres</a:t>
            </a:r>
            <a:r>
              <a:rPr lang="de-CH" dirty="0"/>
              <a:t> et </a:t>
            </a:r>
            <a:r>
              <a:rPr lang="de-CH" dirty="0" err="1"/>
              <a:t>l’exécution</a:t>
            </a:r>
            <a:endParaRPr lang="de-CH" dirty="0"/>
          </a:p>
          <a:p>
            <a:r>
              <a:rPr lang="de-CH" dirty="0" err="1"/>
              <a:t>Données</a:t>
            </a:r>
            <a:r>
              <a:rPr lang="de-CH" dirty="0"/>
              <a:t> </a:t>
            </a:r>
            <a:r>
              <a:rPr lang="de-CH" dirty="0" err="1"/>
              <a:t>générales</a:t>
            </a:r>
            <a:r>
              <a:rPr lang="de-CH" dirty="0"/>
              <a:t> </a:t>
            </a:r>
            <a:r>
              <a:rPr lang="de-CH" dirty="0" err="1"/>
              <a:t>saisies</a:t>
            </a:r>
            <a:r>
              <a:rPr lang="de-CH" dirty="0"/>
              <a:t> et </a:t>
            </a:r>
            <a:r>
              <a:rPr lang="de-CH" dirty="0" err="1"/>
              <a:t>mémorisées</a:t>
            </a:r>
            <a:r>
              <a:rPr lang="de-CH" dirty="0"/>
              <a:t>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seule</a:t>
            </a:r>
            <a:r>
              <a:rPr lang="de-CH" dirty="0"/>
              <a:t> </a:t>
            </a:r>
            <a:r>
              <a:rPr lang="de-CH" dirty="0" err="1"/>
              <a:t>fois</a:t>
            </a:r>
            <a:endParaRPr lang="de-CH" dirty="0"/>
          </a:p>
          <a:p>
            <a:r>
              <a:rPr lang="de-CH" dirty="0" err="1"/>
              <a:t>Logique</a:t>
            </a:r>
            <a:r>
              <a:rPr lang="de-CH" dirty="0"/>
              <a:t> </a:t>
            </a:r>
            <a:r>
              <a:rPr lang="de-CH" dirty="0" err="1"/>
              <a:t>évidente</a:t>
            </a:r>
            <a:endParaRPr lang="de-CH" dirty="0"/>
          </a:p>
          <a:p>
            <a:r>
              <a:rPr lang="de-CH" dirty="0" err="1"/>
              <a:t>Utilisation</a:t>
            </a:r>
            <a:r>
              <a:rPr lang="de-CH" dirty="0"/>
              <a:t> intuitive</a:t>
            </a:r>
          </a:p>
          <a:p>
            <a:r>
              <a:rPr lang="de-CH" dirty="0" err="1"/>
              <a:t>Produit</a:t>
            </a:r>
            <a:r>
              <a:rPr lang="de-CH" dirty="0"/>
              <a:t> à </a:t>
            </a:r>
            <a:r>
              <a:rPr lang="de-CH" dirty="0" err="1"/>
              <a:t>petit</a:t>
            </a:r>
            <a:r>
              <a:rPr lang="de-CH" dirty="0"/>
              <a:t> </a:t>
            </a:r>
            <a:r>
              <a:rPr lang="de-CH" dirty="0" err="1"/>
              <a:t>prix</a:t>
            </a:r>
            <a:r>
              <a:rPr lang="de-CH" dirty="0"/>
              <a:t> (</a:t>
            </a:r>
            <a:r>
              <a:rPr lang="de-CH" dirty="0" err="1"/>
              <a:t>membres</a:t>
            </a:r>
            <a:r>
              <a:rPr lang="de-CH" dirty="0"/>
              <a:t> </a:t>
            </a:r>
            <a:r>
              <a:rPr lang="de-CH" dirty="0" err="1"/>
              <a:t>suissetec</a:t>
            </a:r>
            <a:r>
              <a:rPr lang="de-CH" dirty="0"/>
              <a:t> Fr. 70.-- / non-</a:t>
            </a:r>
            <a:r>
              <a:rPr lang="de-CH" dirty="0" err="1"/>
              <a:t>membres</a:t>
            </a:r>
            <a:r>
              <a:rPr lang="de-CH" dirty="0"/>
              <a:t> Fr. 140.--)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seule</a:t>
            </a:r>
            <a:r>
              <a:rPr lang="de-CH" dirty="0"/>
              <a:t> </a:t>
            </a:r>
            <a:r>
              <a:rPr lang="de-CH" dirty="0" err="1"/>
              <a:t>adresse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toute</a:t>
            </a:r>
            <a:r>
              <a:rPr lang="de-CH" dirty="0"/>
              <a:t> </a:t>
            </a:r>
            <a:r>
              <a:rPr lang="de-CH" dirty="0" err="1"/>
              <a:t>question</a:t>
            </a:r>
            <a:r>
              <a:rPr lang="de-CH" dirty="0"/>
              <a:t>: </a:t>
            </a:r>
            <a:r>
              <a:rPr lang="de-CH" dirty="0" err="1"/>
              <a:t>suissetec</a:t>
            </a:r>
            <a:r>
              <a:rPr lang="de-CH" dirty="0"/>
              <a:t> (043 244 73 00, Mario Roccuzzo)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715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Merci!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/>
              <a:t>Pour</a:t>
            </a:r>
            <a:r>
              <a:rPr lang="de-CH" dirty="0"/>
              <a:t> en </a:t>
            </a:r>
            <a:r>
              <a:rPr lang="de-CH" dirty="0" err="1"/>
              <a:t>savoir</a:t>
            </a:r>
            <a:r>
              <a:rPr lang="de-CH" dirty="0"/>
              <a:t> </a:t>
            </a:r>
            <a:r>
              <a:rPr lang="de-CH" dirty="0" err="1"/>
              <a:t>davantage</a:t>
            </a:r>
            <a:r>
              <a:rPr lang="de-CH" dirty="0"/>
              <a:t>, </a:t>
            </a:r>
            <a:r>
              <a:rPr lang="de-CH" dirty="0" err="1"/>
              <a:t>consultez</a:t>
            </a:r>
            <a:r>
              <a:rPr lang="de-CH" dirty="0"/>
              <a:t> le </a:t>
            </a:r>
            <a:r>
              <a:rPr lang="de-CH" dirty="0" err="1"/>
              <a:t>site</a:t>
            </a:r>
            <a:r>
              <a:rPr lang="de-CH" dirty="0"/>
              <a:t> de </a:t>
            </a:r>
            <a:r>
              <a:rPr lang="de-CH" dirty="0" err="1"/>
              <a:t>suissetec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 algn="ctr">
              <a:buNone/>
            </a:pPr>
            <a:r>
              <a:rPr lang="de-CH" sz="3600" dirty="0">
                <a:hlinkClick r:id="rId2"/>
              </a:rPr>
              <a:t>www.suissetec.ch</a:t>
            </a:r>
            <a:endParaRPr lang="de-CH" sz="360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347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Sommaire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Commission</a:t>
            </a:r>
            <a:r>
              <a:rPr lang="de-CH" dirty="0"/>
              <a:t> </a:t>
            </a:r>
            <a:r>
              <a:rPr lang="de-CH" dirty="0" err="1"/>
              <a:t>technique</a:t>
            </a:r>
            <a:r>
              <a:rPr lang="de-CH" dirty="0"/>
              <a:t> </a:t>
            </a:r>
            <a:r>
              <a:rPr lang="de-CH" dirty="0" err="1"/>
              <a:t>Conduites</a:t>
            </a:r>
            <a:r>
              <a:rPr lang="de-CH" dirty="0"/>
              <a:t> </a:t>
            </a:r>
            <a:r>
              <a:rPr lang="de-CH" dirty="0" err="1"/>
              <a:t>souterraines</a:t>
            </a:r>
            <a:r>
              <a:rPr lang="de-CH" dirty="0"/>
              <a:t> </a:t>
            </a:r>
            <a:r>
              <a:rPr lang="de-CH" dirty="0" err="1"/>
              <a:t>suissetec</a:t>
            </a:r>
            <a:endParaRPr lang="de-CH" dirty="0"/>
          </a:p>
          <a:p>
            <a:r>
              <a:rPr lang="de-CH" dirty="0" err="1"/>
              <a:t>Missions</a:t>
            </a:r>
            <a:r>
              <a:rPr lang="de-CH" dirty="0"/>
              <a:t> de la CT</a:t>
            </a:r>
          </a:p>
          <a:p>
            <a:r>
              <a:rPr lang="de-CH" dirty="0" err="1"/>
              <a:t>Projets</a:t>
            </a:r>
            <a:r>
              <a:rPr lang="de-CH" dirty="0"/>
              <a:t> en </a:t>
            </a:r>
            <a:r>
              <a:rPr lang="de-CH" dirty="0" err="1"/>
              <a:t>cours</a:t>
            </a:r>
            <a:endParaRPr lang="de-CH" dirty="0"/>
          </a:p>
          <a:p>
            <a:r>
              <a:rPr lang="de-CH" dirty="0" err="1"/>
              <a:t>Présentation</a:t>
            </a:r>
            <a:r>
              <a:rPr lang="de-CH" dirty="0"/>
              <a:t> de </a:t>
            </a:r>
            <a:r>
              <a:rPr lang="de-CH" dirty="0" err="1"/>
              <a:t>l’application</a:t>
            </a:r>
            <a:r>
              <a:rPr lang="de-CH" dirty="0"/>
              <a:t> web «</a:t>
            </a:r>
            <a:r>
              <a:rPr lang="fr-CH" dirty="0"/>
              <a:t>Projet conduites souterraines eau / gaz</a:t>
            </a:r>
            <a:r>
              <a:rPr lang="de-CH" dirty="0"/>
              <a:t>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608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6444208" y="4771049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8" name="Line 71"/>
          <p:cNvSpPr>
            <a:spLocks noChangeShapeType="1"/>
          </p:cNvSpPr>
          <p:nvPr/>
        </p:nvSpPr>
        <p:spPr bwMode="auto">
          <a:xfrm>
            <a:off x="2800263" y="4759980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9" name="Line 75"/>
          <p:cNvSpPr>
            <a:spLocks noChangeShapeType="1"/>
          </p:cNvSpPr>
          <p:nvPr/>
        </p:nvSpPr>
        <p:spPr bwMode="auto">
          <a:xfrm>
            <a:off x="7272621" y="2967722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0" name="Line 75"/>
          <p:cNvSpPr>
            <a:spLocks noChangeShapeType="1"/>
          </p:cNvSpPr>
          <p:nvPr/>
        </p:nvSpPr>
        <p:spPr bwMode="auto">
          <a:xfrm>
            <a:off x="5605713" y="2961156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1" name="Line 76"/>
          <p:cNvSpPr>
            <a:spLocks noChangeShapeType="1"/>
          </p:cNvSpPr>
          <p:nvPr/>
        </p:nvSpPr>
        <p:spPr bwMode="auto">
          <a:xfrm>
            <a:off x="4605921" y="1457625"/>
            <a:ext cx="0" cy="352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2769146" y="1052736"/>
            <a:ext cx="367506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200" dirty="0" err="1">
                <a:latin typeface="+mn-lt"/>
              </a:rPr>
              <a:t>Président</a:t>
            </a:r>
            <a:r>
              <a:rPr lang="de-CH" sz="1200" dirty="0">
                <a:latin typeface="+mn-lt"/>
              </a:rPr>
              <a:t> de la CT </a:t>
            </a:r>
            <a:r>
              <a:rPr lang="de-CH" sz="1200" dirty="0" err="1">
                <a:latin typeface="+mn-lt"/>
              </a:rPr>
              <a:t>Conduites</a:t>
            </a:r>
            <a:r>
              <a:rPr lang="de-CH" sz="1200" dirty="0">
                <a:latin typeface="+mn-lt"/>
              </a:rPr>
              <a:t> </a:t>
            </a:r>
            <a:r>
              <a:rPr lang="de-CH" sz="1200" dirty="0" err="1">
                <a:latin typeface="+mn-lt"/>
              </a:rPr>
              <a:t>souterraines</a:t>
            </a:r>
            <a:br>
              <a:rPr lang="de-CH" sz="1200" dirty="0">
                <a:latin typeface="+mn-lt"/>
              </a:rPr>
            </a:br>
            <a:r>
              <a:rPr lang="de-CH" sz="1200" dirty="0">
                <a:latin typeface="+mn-lt"/>
              </a:rPr>
              <a:t>Markus Hafner</a:t>
            </a:r>
          </a:p>
        </p:txBody>
      </p:sp>
      <p:sp>
        <p:nvSpPr>
          <p:cNvPr id="13" name="Line 71"/>
          <p:cNvSpPr>
            <a:spLocks noChangeShapeType="1"/>
          </p:cNvSpPr>
          <p:nvPr/>
        </p:nvSpPr>
        <p:spPr bwMode="auto">
          <a:xfrm>
            <a:off x="1979712" y="2961560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4" name="Line 75"/>
          <p:cNvSpPr>
            <a:spLocks noChangeShapeType="1"/>
          </p:cNvSpPr>
          <p:nvPr/>
        </p:nvSpPr>
        <p:spPr bwMode="auto">
          <a:xfrm>
            <a:off x="3609901" y="2961369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1350366" y="3063721"/>
            <a:ext cx="1260000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 dirty="0">
                <a:latin typeface="+mn-lt"/>
              </a:rPr>
              <a:t>Peter Nyfeler</a:t>
            </a:r>
          </a:p>
        </p:txBody>
      </p:sp>
      <p:sp>
        <p:nvSpPr>
          <p:cNvPr id="16" name="Line 70"/>
          <p:cNvSpPr>
            <a:spLocks noChangeShapeType="1"/>
          </p:cNvSpPr>
          <p:nvPr/>
        </p:nvSpPr>
        <p:spPr bwMode="auto">
          <a:xfrm>
            <a:off x="1980204" y="2964547"/>
            <a:ext cx="5292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2988920" y="3063721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 dirty="0">
                <a:latin typeface="+mn-lt"/>
              </a:rPr>
              <a:t>Peter Nussbaum</a:t>
            </a:r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4985602" y="3059058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>
                <a:latin typeface="+mn-lt"/>
              </a:rPr>
              <a:t>Roger Schweizer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23867" r="22561" b="37713"/>
          <a:stretch/>
        </p:blipFill>
        <p:spPr>
          <a:xfrm>
            <a:off x="3979995" y="1610694"/>
            <a:ext cx="1260000" cy="12596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1650" r="18500" b="38450"/>
          <a:stretch/>
        </p:blipFill>
        <p:spPr>
          <a:xfrm>
            <a:off x="1350366" y="3367147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3750" r="24801" b="40550"/>
          <a:stretch/>
        </p:blipFill>
        <p:spPr>
          <a:xfrm>
            <a:off x="2987824" y="3367147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22701" r="24806" b="38460"/>
          <a:stretch/>
        </p:blipFill>
        <p:spPr>
          <a:xfrm>
            <a:off x="4985602" y="3367147"/>
            <a:ext cx="1260000" cy="12597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3750" r="26375" b="37401"/>
          <a:stretch/>
        </p:blipFill>
        <p:spPr>
          <a:xfrm>
            <a:off x="6642126" y="3367147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6642126" y="3051956"/>
            <a:ext cx="1260000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>
                <a:latin typeface="+mn-lt"/>
              </a:rPr>
              <a:t>Heinz Petrig</a:t>
            </a:r>
          </a:p>
        </p:txBody>
      </p:sp>
      <p:sp>
        <p:nvSpPr>
          <p:cNvPr id="25" name="Line 70"/>
          <p:cNvSpPr>
            <a:spLocks noChangeShapeType="1"/>
          </p:cNvSpPr>
          <p:nvPr/>
        </p:nvSpPr>
        <p:spPr bwMode="auto">
          <a:xfrm>
            <a:off x="2808392" y="4765348"/>
            <a:ext cx="3636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5814567" y="4869160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 dirty="0">
                <a:latin typeface="+mn-lt"/>
              </a:rPr>
              <a:t>Mario </a:t>
            </a:r>
            <a:r>
              <a:rPr lang="de-CH" sz="1000" dirty="0" err="1">
                <a:latin typeface="+mn-lt"/>
              </a:rPr>
              <a:t>Roccuzzo</a:t>
            </a:r>
            <a:endParaRPr lang="de-CH" sz="1000" dirty="0">
              <a:latin typeface="+mn-lt"/>
            </a:endParaRP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2178318" y="4861987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dirty="0">
                <a:latin typeface="+mn-lt"/>
              </a:rPr>
              <a:t>Peter Liechti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1651" r="26375" b="40550"/>
          <a:stretch/>
        </p:blipFill>
        <p:spPr>
          <a:xfrm>
            <a:off x="5814567" y="5179988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1651" r="18500" b="36350"/>
          <a:stretch/>
        </p:blipFill>
        <p:spPr>
          <a:xfrm>
            <a:off x="2178318" y="5179988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0" name="Text Box 66"/>
          <p:cNvSpPr txBox="1">
            <a:spLocks noChangeArrowheads="1"/>
          </p:cNvSpPr>
          <p:nvPr/>
        </p:nvSpPr>
        <p:spPr bwMode="auto">
          <a:xfrm>
            <a:off x="3977490" y="4869160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>
                <a:latin typeface="+mn-lt"/>
              </a:rPr>
              <a:t>Markus Rasper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t="24317" r="24907" b="37989"/>
          <a:stretch/>
        </p:blipFill>
        <p:spPr>
          <a:xfrm>
            <a:off x="3988112" y="5179988"/>
            <a:ext cx="1243174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360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Missions</a:t>
            </a:r>
            <a:r>
              <a:rPr lang="de-CH" dirty="0"/>
              <a:t> de la CT </a:t>
            </a:r>
            <a:r>
              <a:rPr lang="de-CH" dirty="0" err="1"/>
              <a:t>Conduites</a:t>
            </a:r>
            <a:r>
              <a:rPr lang="de-CH" dirty="0"/>
              <a:t> </a:t>
            </a:r>
            <a:r>
              <a:rPr lang="de-CH" dirty="0" err="1"/>
              <a:t>souterraines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Élaboration</a:t>
            </a:r>
            <a:r>
              <a:rPr lang="de-CH" dirty="0"/>
              <a:t> et </a:t>
            </a:r>
            <a:r>
              <a:rPr lang="de-CH" dirty="0" err="1"/>
              <a:t>mise</a:t>
            </a:r>
            <a:r>
              <a:rPr lang="de-CH" dirty="0"/>
              <a:t> à jour des </a:t>
            </a:r>
            <a:r>
              <a:rPr lang="de-CH" dirty="0" err="1"/>
              <a:t>bases</a:t>
            </a:r>
            <a:r>
              <a:rPr lang="de-CH" dirty="0"/>
              <a:t> de </a:t>
            </a:r>
            <a:r>
              <a:rPr lang="de-CH" dirty="0" err="1"/>
              <a:t>calcul</a:t>
            </a:r>
            <a:endParaRPr lang="de-CH" dirty="0"/>
          </a:p>
          <a:p>
            <a:r>
              <a:rPr lang="de-CH" dirty="0" err="1"/>
              <a:t>Élaboration</a:t>
            </a:r>
            <a:r>
              <a:rPr lang="de-CH" dirty="0"/>
              <a:t> des </a:t>
            </a:r>
            <a:r>
              <a:rPr lang="de-CH" dirty="0" err="1"/>
              <a:t>règles</a:t>
            </a:r>
            <a:r>
              <a:rPr lang="de-CH" dirty="0"/>
              <a:t> de </a:t>
            </a:r>
            <a:r>
              <a:rPr lang="de-CH" dirty="0" err="1"/>
              <a:t>métré</a:t>
            </a:r>
            <a:endParaRPr lang="de-CH" dirty="0"/>
          </a:p>
          <a:p>
            <a:r>
              <a:rPr lang="de-CH" dirty="0" err="1"/>
              <a:t>Élaboration</a:t>
            </a:r>
            <a:r>
              <a:rPr lang="de-CH" dirty="0"/>
              <a:t> et </a:t>
            </a:r>
            <a:r>
              <a:rPr lang="de-CH" dirty="0" err="1"/>
              <a:t>révision</a:t>
            </a:r>
            <a:r>
              <a:rPr lang="de-CH" dirty="0"/>
              <a:t> du CAN 411 en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CRB</a:t>
            </a:r>
          </a:p>
          <a:p>
            <a:r>
              <a:rPr lang="de-CH" dirty="0" err="1"/>
              <a:t>Élaboration</a:t>
            </a:r>
            <a:r>
              <a:rPr lang="de-CH" dirty="0"/>
              <a:t> des </a:t>
            </a:r>
            <a:r>
              <a:rPr lang="de-CH" dirty="0" err="1"/>
              <a:t>notices</a:t>
            </a:r>
            <a:r>
              <a:rPr lang="de-CH" dirty="0"/>
              <a:t> </a:t>
            </a:r>
            <a:r>
              <a:rPr lang="de-CH" dirty="0" err="1"/>
              <a:t>techniques</a:t>
            </a:r>
            <a:r>
              <a:rPr lang="de-CH" dirty="0"/>
              <a:t> et des </a:t>
            </a:r>
            <a:r>
              <a:rPr lang="de-CH" dirty="0" err="1"/>
              <a:t>brochures</a:t>
            </a:r>
            <a:endParaRPr lang="de-CH" dirty="0"/>
          </a:p>
          <a:p>
            <a:r>
              <a:rPr lang="de-CH" dirty="0"/>
              <a:t>Elaboration des </a:t>
            </a:r>
            <a:r>
              <a:rPr lang="de-CH" dirty="0" err="1"/>
              <a:t>applications</a:t>
            </a:r>
            <a:r>
              <a:rPr lang="de-CH" dirty="0"/>
              <a:t> web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6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Projets</a:t>
            </a:r>
            <a:r>
              <a:rPr lang="de-CH" dirty="0"/>
              <a:t> en </a:t>
            </a:r>
            <a:r>
              <a:rPr lang="de-CH" dirty="0" err="1"/>
              <a:t>cours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/>
              <a:t>Révision</a:t>
            </a:r>
            <a:r>
              <a:rPr lang="de-CH" dirty="0"/>
              <a:t> du CAN 411 en </a:t>
            </a:r>
            <a:r>
              <a:rPr lang="de-CH" dirty="0" err="1"/>
              <a:t>collaboration</a:t>
            </a:r>
            <a:r>
              <a:rPr lang="de-CH" dirty="0"/>
              <a:t> </a:t>
            </a:r>
            <a:r>
              <a:rPr lang="de-CH" dirty="0" err="1"/>
              <a:t>avec</a:t>
            </a:r>
            <a:r>
              <a:rPr lang="de-CH" dirty="0"/>
              <a:t> CRB</a:t>
            </a:r>
          </a:p>
          <a:p>
            <a:r>
              <a:rPr lang="de-CH" dirty="0" err="1"/>
              <a:t>Notice</a:t>
            </a:r>
            <a:r>
              <a:rPr lang="de-CH" dirty="0"/>
              <a:t> </a:t>
            </a:r>
            <a:r>
              <a:rPr lang="de-CH" dirty="0" err="1"/>
              <a:t>technique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les </a:t>
            </a:r>
            <a:r>
              <a:rPr lang="de-CH" dirty="0" err="1"/>
              <a:t>essais</a:t>
            </a:r>
            <a:r>
              <a:rPr lang="de-CH" dirty="0"/>
              <a:t> de </a:t>
            </a:r>
            <a:r>
              <a:rPr lang="de-CH" dirty="0" err="1"/>
              <a:t>pression</a:t>
            </a:r>
            <a:r>
              <a:rPr lang="de-CH" dirty="0"/>
              <a:t> </a:t>
            </a:r>
            <a:r>
              <a:rPr lang="de-CH" dirty="0" err="1"/>
              <a:t>eau</a:t>
            </a:r>
            <a:endParaRPr lang="de-CH" dirty="0"/>
          </a:p>
          <a:p>
            <a:r>
              <a:rPr lang="de-CH" dirty="0" err="1"/>
              <a:t>Application</a:t>
            </a:r>
            <a:r>
              <a:rPr lang="de-CH" dirty="0"/>
              <a:t> web «</a:t>
            </a:r>
            <a:r>
              <a:rPr lang="fr-CH" dirty="0"/>
              <a:t>Projet conduites souterraines eau / gaz</a:t>
            </a:r>
            <a:r>
              <a:rPr lang="de-CH" dirty="0"/>
              <a:t>»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8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Application</a:t>
            </a:r>
            <a:r>
              <a:rPr lang="de-CH" dirty="0"/>
              <a:t> web «</a:t>
            </a:r>
            <a:r>
              <a:rPr lang="fr-CH" dirty="0"/>
              <a:t>Projet conduites souterraines eau / gaz</a:t>
            </a:r>
            <a:r>
              <a:rPr lang="de-CH" dirty="0"/>
              <a:t>»</a:t>
            </a:r>
            <a:br>
              <a:rPr lang="de-CH" dirty="0"/>
            </a:b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76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Pourquoi</a:t>
            </a:r>
            <a:r>
              <a:rPr lang="de-CH" dirty="0"/>
              <a:t> </a:t>
            </a:r>
            <a:r>
              <a:rPr lang="de-CH" dirty="0" err="1"/>
              <a:t>cette</a:t>
            </a:r>
            <a:r>
              <a:rPr lang="de-CH" dirty="0"/>
              <a:t> </a:t>
            </a:r>
            <a:r>
              <a:rPr lang="de-CH" dirty="0" err="1"/>
              <a:t>application</a:t>
            </a:r>
            <a:r>
              <a:rPr lang="de-CH" dirty="0"/>
              <a:t> web?</a:t>
            </a:r>
            <a:br>
              <a:rPr lang="de-CH" dirty="0"/>
            </a:b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Le </a:t>
            </a:r>
            <a:r>
              <a:rPr lang="de-CH" dirty="0" err="1"/>
              <a:t>concepteur</a:t>
            </a:r>
            <a:r>
              <a:rPr lang="de-CH" dirty="0"/>
              <a:t> </a:t>
            </a:r>
            <a:r>
              <a:rPr lang="de-CH" dirty="0" err="1"/>
              <a:t>connaît</a:t>
            </a:r>
            <a:r>
              <a:rPr lang="de-CH" dirty="0"/>
              <a:t> les </a:t>
            </a:r>
            <a:r>
              <a:rPr lang="de-CH" dirty="0" err="1"/>
              <a:t>caractéristiques</a:t>
            </a:r>
            <a:r>
              <a:rPr lang="de-CH" dirty="0"/>
              <a:t> des </a:t>
            </a:r>
            <a:r>
              <a:rPr lang="de-CH" dirty="0" err="1"/>
              <a:t>installations</a:t>
            </a:r>
            <a:r>
              <a:rPr lang="de-CH" dirty="0"/>
              <a:t> de </a:t>
            </a:r>
            <a:r>
              <a:rPr lang="de-CH" dirty="0" err="1"/>
              <a:t>distribution</a:t>
            </a:r>
            <a:r>
              <a:rPr lang="de-CH" dirty="0"/>
              <a:t>: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err="1"/>
              <a:t>adresses</a:t>
            </a:r>
            <a:r>
              <a:rPr lang="de-CH" dirty="0"/>
              <a:t> </a:t>
            </a:r>
            <a:r>
              <a:rPr lang="de-CH" dirty="0" err="1"/>
              <a:t>importantes</a:t>
            </a:r>
            <a:endParaRPr lang="de-CH" dirty="0"/>
          </a:p>
          <a:p>
            <a:r>
              <a:rPr lang="de-CH" dirty="0" err="1"/>
              <a:t>qualité</a:t>
            </a:r>
            <a:r>
              <a:rPr lang="de-CH" dirty="0"/>
              <a:t> de </a:t>
            </a:r>
            <a:r>
              <a:rPr lang="de-CH" dirty="0" err="1"/>
              <a:t>l’eau</a:t>
            </a:r>
            <a:endParaRPr lang="de-CH" dirty="0"/>
          </a:p>
          <a:p>
            <a:r>
              <a:rPr lang="de-CH" dirty="0" err="1"/>
              <a:t>niveaux</a:t>
            </a:r>
            <a:r>
              <a:rPr lang="de-CH" dirty="0"/>
              <a:t> de </a:t>
            </a:r>
            <a:r>
              <a:rPr lang="de-CH" dirty="0" err="1"/>
              <a:t>pression</a:t>
            </a:r>
            <a:endParaRPr lang="de-CH" dirty="0"/>
          </a:p>
          <a:p>
            <a:r>
              <a:rPr lang="de-CH" dirty="0" err="1"/>
              <a:t>matériel</a:t>
            </a:r>
            <a:endParaRPr lang="de-CH" dirty="0"/>
          </a:p>
          <a:p>
            <a:r>
              <a:rPr lang="de-CH" dirty="0" err="1"/>
              <a:t>conduites</a:t>
            </a:r>
            <a:r>
              <a:rPr lang="de-CH" dirty="0"/>
              <a:t> </a:t>
            </a:r>
            <a:r>
              <a:rPr lang="de-CH" dirty="0" err="1"/>
              <a:t>existantes</a:t>
            </a:r>
            <a:endParaRPr lang="de-CH" dirty="0"/>
          </a:p>
          <a:p>
            <a:r>
              <a:rPr lang="de-CH" dirty="0" err="1"/>
              <a:t>organes</a:t>
            </a:r>
            <a:r>
              <a:rPr lang="de-CH" dirty="0"/>
              <a:t> </a:t>
            </a:r>
            <a:r>
              <a:rPr lang="de-CH" dirty="0" err="1"/>
              <a:t>d’arrêt</a:t>
            </a:r>
            <a:r>
              <a:rPr lang="de-CH" dirty="0"/>
              <a:t> </a:t>
            </a:r>
            <a:r>
              <a:rPr lang="de-CH" dirty="0" err="1"/>
              <a:t>existants</a:t>
            </a:r>
            <a:endParaRPr lang="de-CH" dirty="0"/>
          </a:p>
          <a:p>
            <a:r>
              <a:rPr lang="de-CH" dirty="0" err="1"/>
              <a:t>directives</a:t>
            </a:r>
            <a:r>
              <a:rPr lang="de-CH" dirty="0"/>
              <a:t> du Service des </a:t>
            </a:r>
            <a:r>
              <a:rPr lang="de-CH" dirty="0" err="1"/>
              <a:t>eaux</a:t>
            </a:r>
            <a:endParaRPr lang="de-CH" dirty="0"/>
          </a:p>
          <a:p>
            <a:r>
              <a:rPr lang="de-CH" dirty="0"/>
              <a:t>...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et </a:t>
            </a:r>
            <a:r>
              <a:rPr lang="de-CH" dirty="0" err="1"/>
              <a:t>peut</a:t>
            </a:r>
            <a:r>
              <a:rPr lang="de-CH" dirty="0"/>
              <a:t> par </a:t>
            </a:r>
            <a:r>
              <a:rPr lang="de-CH" dirty="0" err="1"/>
              <a:t>conséquent</a:t>
            </a:r>
            <a:r>
              <a:rPr lang="de-CH" dirty="0"/>
              <a:t> </a:t>
            </a:r>
            <a:r>
              <a:rPr lang="de-CH" dirty="0" err="1"/>
              <a:t>rédiger</a:t>
            </a:r>
            <a:r>
              <a:rPr lang="de-CH" dirty="0"/>
              <a:t> </a:t>
            </a:r>
            <a:r>
              <a:rPr lang="de-CH" dirty="0" err="1"/>
              <a:t>l’étude</a:t>
            </a:r>
            <a:r>
              <a:rPr lang="de-CH" dirty="0"/>
              <a:t> de </a:t>
            </a:r>
            <a:r>
              <a:rPr lang="de-CH" dirty="0" err="1"/>
              <a:t>projet</a:t>
            </a:r>
            <a:r>
              <a:rPr lang="de-CH" dirty="0"/>
              <a:t> et </a:t>
            </a:r>
            <a:r>
              <a:rPr lang="de-CH" dirty="0" err="1"/>
              <a:t>l’appel</a:t>
            </a:r>
            <a:r>
              <a:rPr lang="de-CH" dirty="0"/>
              <a:t> </a:t>
            </a:r>
            <a:r>
              <a:rPr lang="de-CH" dirty="0" err="1"/>
              <a:t>d’offres</a:t>
            </a:r>
            <a:r>
              <a:rPr lang="de-CH" dirty="0"/>
              <a:t>.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98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Pourquoi</a:t>
            </a:r>
            <a:r>
              <a:rPr lang="de-CH" dirty="0"/>
              <a:t> </a:t>
            </a:r>
            <a:r>
              <a:rPr lang="de-CH" dirty="0" err="1"/>
              <a:t>cette</a:t>
            </a:r>
            <a:r>
              <a:rPr lang="de-CH" dirty="0"/>
              <a:t> </a:t>
            </a:r>
            <a:r>
              <a:rPr lang="de-CH" dirty="0" err="1"/>
              <a:t>application</a:t>
            </a:r>
            <a:r>
              <a:rPr lang="de-CH" dirty="0"/>
              <a:t> web?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Le Service des </a:t>
            </a:r>
            <a:r>
              <a:rPr lang="de-CH" dirty="0" err="1"/>
              <a:t>eaux</a:t>
            </a:r>
            <a:r>
              <a:rPr lang="de-CH" dirty="0"/>
              <a:t> </a:t>
            </a:r>
            <a:r>
              <a:rPr lang="de-CH" dirty="0" err="1"/>
              <a:t>définit</a:t>
            </a:r>
            <a:r>
              <a:rPr lang="de-CH" dirty="0"/>
              <a:t> </a:t>
            </a:r>
            <a:r>
              <a:rPr lang="de-CH" dirty="0" err="1"/>
              <a:t>concrètement</a:t>
            </a:r>
            <a:r>
              <a:rPr lang="de-CH" dirty="0"/>
              <a:t> </a:t>
            </a:r>
            <a:r>
              <a:rPr lang="de-CH" dirty="0" err="1"/>
              <a:t>ses</a:t>
            </a:r>
            <a:r>
              <a:rPr lang="de-CH" dirty="0"/>
              <a:t> </a:t>
            </a:r>
            <a:r>
              <a:rPr lang="de-CH" dirty="0" err="1"/>
              <a:t>exigences</a:t>
            </a:r>
            <a:r>
              <a:rPr lang="de-CH" dirty="0"/>
              <a:t> </a:t>
            </a:r>
          </a:p>
          <a:p>
            <a:pPr marL="0" indent="0">
              <a:buNone/>
            </a:pPr>
            <a:r>
              <a:rPr lang="de-CH" dirty="0"/>
              <a:t>(</a:t>
            </a:r>
            <a:r>
              <a:rPr lang="de-CH" dirty="0" err="1"/>
              <a:t>générales</a:t>
            </a:r>
            <a:r>
              <a:rPr lang="de-CH" dirty="0"/>
              <a:t> et </a:t>
            </a:r>
            <a:r>
              <a:rPr lang="de-CH" dirty="0" err="1"/>
              <a:t>particulières</a:t>
            </a:r>
            <a:r>
              <a:rPr lang="de-CH" dirty="0"/>
              <a:t> au </a:t>
            </a:r>
            <a:r>
              <a:rPr lang="de-CH" dirty="0" err="1"/>
              <a:t>projet</a:t>
            </a:r>
            <a:r>
              <a:rPr lang="de-CH" dirty="0"/>
              <a:t>):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err="1"/>
              <a:t>matériel</a:t>
            </a:r>
            <a:r>
              <a:rPr lang="de-CH" dirty="0"/>
              <a:t> / </a:t>
            </a:r>
            <a:r>
              <a:rPr lang="de-CH" dirty="0" err="1"/>
              <a:t>fabricant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les </a:t>
            </a:r>
            <a:r>
              <a:rPr lang="de-CH" dirty="0" err="1"/>
              <a:t>conduites</a:t>
            </a:r>
            <a:r>
              <a:rPr lang="de-CH" dirty="0"/>
              <a:t> et les </a:t>
            </a:r>
            <a:r>
              <a:rPr lang="de-CH" dirty="0" err="1"/>
              <a:t>organes</a:t>
            </a:r>
            <a:r>
              <a:rPr lang="de-CH" dirty="0"/>
              <a:t> </a:t>
            </a:r>
            <a:r>
              <a:rPr lang="de-CH" dirty="0" err="1"/>
              <a:t>d’arrêt</a:t>
            </a:r>
            <a:endParaRPr lang="de-CH" dirty="0"/>
          </a:p>
          <a:p>
            <a:r>
              <a:rPr lang="de-CH" dirty="0" err="1"/>
              <a:t>instructions</a:t>
            </a:r>
            <a:r>
              <a:rPr lang="de-CH" dirty="0"/>
              <a:t> de </a:t>
            </a:r>
            <a:r>
              <a:rPr lang="de-CH" dirty="0" err="1"/>
              <a:t>pose</a:t>
            </a:r>
            <a:endParaRPr lang="de-CH" dirty="0"/>
          </a:p>
          <a:p>
            <a:r>
              <a:rPr lang="de-CH" dirty="0" err="1"/>
              <a:t>profils</a:t>
            </a:r>
            <a:r>
              <a:rPr lang="de-CH" dirty="0"/>
              <a:t> de </a:t>
            </a:r>
            <a:r>
              <a:rPr lang="de-CH" dirty="0" err="1"/>
              <a:t>fouille</a:t>
            </a:r>
            <a:r>
              <a:rPr lang="de-CH" dirty="0"/>
              <a:t> et </a:t>
            </a:r>
            <a:r>
              <a:rPr lang="de-CH" dirty="0" err="1"/>
              <a:t>enrobage</a:t>
            </a:r>
            <a:r>
              <a:rPr lang="de-CH" dirty="0"/>
              <a:t> des </a:t>
            </a:r>
            <a:r>
              <a:rPr lang="de-CH" dirty="0" err="1"/>
              <a:t>conduites</a:t>
            </a:r>
            <a:endParaRPr lang="de-CH" dirty="0"/>
          </a:p>
          <a:p>
            <a:r>
              <a:rPr lang="de-CH" dirty="0" err="1"/>
              <a:t>gaines</a:t>
            </a:r>
            <a:r>
              <a:rPr lang="de-CH" dirty="0"/>
              <a:t> de </a:t>
            </a:r>
            <a:r>
              <a:rPr lang="de-CH" dirty="0" err="1"/>
              <a:t>protection</a:t>
            </a:r>
            <a:r>
              <a:rPr lang="de-CH" dirty="0"/>
              <a:t> </a:t>
            </a:r>
            <a:r>
              <a:rPr lang="de-CH" dirty="0" err="1"/>
              <a:t>nécessaires</a:t>
            </a:r>
            <a:r>
              <a:rPr lang="de-CH" dirty="0"/>
              <a:t>? Si </a:t>
            </a:r>
            <a:r>
              <a:rPr lang="de-CH" dirty="0" err="1"/>
              <a:t>oui</a:t>
            </a:r>
            <a:r>
              <a:rPr lang="de-CH" dirty="0"/>
              <a:t>, à </a:t>
            </a:r>
            <a:r>
              <a:rPr lang="de-CH" dirty="0" err="1"/>
              <a:t>quels</a:t>
            </a:r>
            <a:r>
              <a:rPr lang="de-CH" dirty="0"/>
              <a:t> </a:t>
            </a:r>
            <a:r>
              <a:rPr lang="de-CH" dirty="0" err="1"/>
              <a:t>endroits</a:t>
            </a:r>
            <a:r>
              <a:rPr lang="de-CH" dirty="0"/>
              <a:t>?</a:t>
            </a:r>
          </a:p>
          <a:p>
            <a:r>
              <a:rPr lang="de-CH" dirty="0" err="1"/>
              <a:t>essai</a:t>
            </a:r>
            <a:r>
              <a:rPr lang="de-CH" dirty="0"/>
              <a:t> de </a:t>
            </a:r>
            <a:r>
              <a:rPr lang="de-CH" dirty="0" err="1"/>
              <a:t>pression</a:t>
            </a:r>
            <a:endParaRPr lang="de-CH" dirty="0"/>
          </a:p>
          <a:p>
            <a:r>
              <a:rPr lang="de-CH" dirty="0" err="1"/>
              <a:t>quelles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les </a:t>
            </a:r>
            <a:r>
              <a:rPr lang="de-CH" dirty="0" err="1"/>
              <a:t>procédures</a:t>
            </a:r>
            <a:r>
              <a:rPr lang="de-CH" dirty="0"/>
              <a:t> </a:t>
            </a:r>
            <a:r>
              <a:rPr lang="de-CH" dirty="0" err="1"/>
              <a:t>d’implantation</a:t>
            </a:r>
            <a:r>
              <a:rPr lang="de-CH" dirty="0"/>
              <a:t> et de </a:t>
            </a:r>
            <a:r>
              <a:rPr lang="de-CH" dirty="0" err="1"/>
              <a:t>réception</a:t>
            </a:r>
            <a:r>
              <a:rPr lang="de-CH" dirty="0"/>
              <a:t>?</a:t>
            </a:r>
          </a:p>
          <a:p>
            <a:r>
              <a:rPr lang="de-CH" dirty="0" err="1"/>
              <a:t>branchements</a:t>
            </a:r>
            <a:r>
              <a:rPr lang="de-CH" dirty="0"/>
              <a:t> </a:t>
            </a:r>
            <a:r>
              <a:rPr lang="de-CH" dirty="0" err="1"/>
              <a:t>d’immeuble</a:t>
            </a:r>
            <a:r>
              <a:rPr lang="de-CH" dirty="0"/>
              <a:t> (</a:t>
            </a:r>
            <a:r>
              <a:rPr lang="de-CH" dirty="0" err="1"/>
              <a:t>chaque</a:t>
            </a:r>
            <a:r>
              <a:rPr lang="de-CH" dirty="0"/>
              <a:t> </a:t>
            </a:r>
            <a:r>
              <a:rPr lang="de-CH" dirty="0" err="1"/>
              <a:t>distributeur</a:t>
            </a:r>
            <a:r>
              <a:rPr lang="de-CH" dirty="0"/>
              <a:t> a </a:t>
            </a:r>
            <a:r>
              <a:rPr lang="de-CH" dirty="0" err="1"/>
              <a:t>sa</a:t>
            </a:r>
            <a:r>
              <a:rPr lang="de-CH" dirty="0"/>
              <a:t> propre </a:t>
            </a:r>
            <a:r>
              <a:rPr lang="de-CH" dirty="0" err="1"/>
              <a:t>réglementation</a:t>
            </a:r>
            <a:r>
              <a:rPr lang="de-CH" dirty="0"/>
              <a:t>!)</a:t>
            </a:r>
          </a:p>
          <a:p>
            <a:r>
              <a:rPr lang="de-CH" dirty="0"/>
              <a:t>...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et a </a:t>
            </a:r>
            <a:r>
              <a:rPr lang="de-CH" dirty="0" err="1"/>
              <a:t>ainsi</a:t>
            </a:r>
            <a:r>
              <a:rPr lang="de-CH" dirty="0"/>
              <a:t> la </a:t>
            </a:r>
            <a:r>
              <a:rPr lang="de-CH" dirty="0" err="1"/>
              <a:t>certitude</a:t>
            </a:r>
            <a:r>
              <a:rPr lang="de-CH" dirty="0"/>
              <a:t> de </a:t>
            </a:r>
            <a:r>
              <a:rPr lang="de-CH" dirty="0" err="1"/>
              <a:t>recevoir</a:t>
            </a:r>
            <a:r>
              <a:rPr lang="de-CH" dirty="0"/>
              <a:t> </a:t>
            </a:r>
            <a:r>
              <a:rPr lang="de-CH" dirty="0" err="1"/>
              <a:t>ce</a:t>
            </a:r>
            <a:r>
              <a:rPr lang="de-CH" dirty="0"/>
              <a:t> </a:t>
            </a:r>
            <a:r>
              <a:rPr lang="de-CH" dirty="0" err="1"/>
              <a:t>qu’il</a:t>
            </a:r>
            <a:r>
              <a:rPr lang="de-CH" dirty="0"/>
              <a:t> </a:t>
            </a:r>
            <a:r>
              <a:rPr lang="de-CH" dirty="0" err="1"/>
              <a:t>attend</a:t>
            </a:r>
            <a:r>
              <a:rPr lang="de-CH" dirty="0"/>
              <a:t>!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482882"/>
      </p:ext>
    </p:extLst>
  </p:cSld>
  <p:clrMapOvr>
    <a:masterClrMapping/>
  </p:clrMapOvr>
</p:sld>
</file>

<file path=ppt/theme/theme1.xml><?xml version="1.0" encoding="utf-8"?>
<a:theme xmlns:a="http://schemas.openxmlformats.org/drawingml/2006/main" name="suissetec_Präsentation_17092015">
  <a:themeElements>
    <a:clrScheme name="suissetec">
      <a:dk1>
        <a:srgbClr val="000000"/>
      </a:dk1>
      <a:lt1>
        <a:srgbClr val="FFFFFF"/>
      </a:lt1>
      <a:dk2>
        <a:srgbClr val="E8E8E8"/>
      </a:dk2>
      <a:lt2>
        <a:srgbClr val="838383"/>
      </a:lt2>
      <a:accent1>
        <a:srgbClr val="9A9A9A"/>
      </a:accent1>
      <a:accent2>
        <a:srgbClr val="D9C619"/>
      </a:accent2>
      <a:accent3>
        <a:srgbClr val="CA4F36"/>
      </a:accent3>
      <a:accent4>
        <a:srgbClr val="0D8ECC"/>
      </a:accent4>
      <a:accent5>
        <a:srgbClr val="855FA8"/>
      </a:accent5>
      <a:accent6>
        <a:srgbClr val="2D2D8A"/>
      </a:accent6>
      <a:hlink>
        <a:srgbClr val="0D8ECC"/>
      </a:hlink>
      <a:folHlink>
        <a:srgbClr val="D9C61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6EB13325-DC36-4C74-A7FD-8563B565BCC5}" vid="{286B9A6E-ABCF-41B4-8B3A-750803902501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suissetec_Jubiläum_Präsentation_23092015</Template>
  <TotalTime>0</TotalTime>
  <Words>696</Words>
  <Application>Microsoft Office PowerPoint</Application>
  <PresentationFormat>Affichage à l'écran (4:3)</PresentationFormat>
  <Paragraphs>175</Paragraphs>
  <Slides>29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Arial</vt:lpstr>
      <vt:lpstr>Calibri</vt:lpstr>
      <vt:lpstr>suissetec_Präsentation_17092015</vt:lpstr>
      <vt:lpstr>Formation continue ASF 2016 Informations CT Conduites souterraines suissetec</vt:lpstr>
      <vt:lpstr>Peter Nussbaum</vt:lpstr>
      <vt:lpstr>Sommaire</vt:lpstr>
      <vt:lpstr>Présentation PowerPoint</vt:lpstr>
      <vt:lpstr>Missions de la CT Conduites souterraines</vt:lpstr>
      <vt:lpstr>Projets en cours</vt:lpstr>
      <vt:lpstr>Application web «Projet conduites souterraines eau / gaz» </vt:lpstr>
      <vt:lpstr>Pourquoi cette application web?  </vt:lpstr>
      <vt:lpstr>Pourquoi cette application web? </vt:lpstr>
      <vt:lpstr>Pourquoi cette application web?</vt:lpstr>
      <vt:lpstr>L’application web dans ses grandes lignes</vt:lpstr>
      <vt:lpstr>Nouveau projet</vt:lpstr>
      <vt:lpstr>Données du projet et adresses</vt:lpstr>
      <vt:lpstr>Données du projet et adresses</vt:lpstr>
      <vt:lpstr>Structure des informations</vt:lpstr>
      <vt:lpstr>Données du distributeur d’eau</vt:lpstr>
      <vt:lpstr>Données complémentaires et photos</vt:lpstr>
      <vt:lpstr>Matériaux des conduites existantes</vt:lpstr>
      <vt:lpstr>Description du projet</vt:lpstr>
      <vt:lpstr>Spécifications du matériel selon données du projet</vt:lpstr>
      <vt:lpstr>Instructions particulières de pose</vt:lpstr>
      <vt:lpstr>Spécifications de l’essai de pression</vt:lpstr>
      <vt:lpstr>Implantation et réception</vt:lpstr>
      <vt:lpstr>Branchements d’immeuble</vt:lpstr>
      <vt:lpstr>Remarques et compléments</vt:lpstr>
      <vt:lpstr>Sauvegarder / imprimer le projet</vt:lpstr>
      <vt:lpstr>Distribution via le Shop suissetec</vt:lpstr>
      <vt:lpstr>Conclusion</vt:lpstr>
      <vt:lpstr>Merci!</vt:lpstr>
    </vt:vector>
  </TitlesOfParts>
  <Company>suissetec, TK Werkleitungen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SBV WBK 2016</dc:subject>
  <dc:creator>Markus Hafner</dc:creator>
  <cp:lastModifiedBy>Henri</cp:lastModifiedBy>
  <cp:revision>48</cp:revision>
  <cp:lastPrinted>2012-11-14T10:06:18Z</cp:lastPrinted>
  <dcterms:created xsi:type="dcterms:W3CDTF">2016-01-24T10:14:40Z</dcterms:created>
  <dcterms:modified xsi:type="dcterms:W3CDTF">2016-04-07T10:23:55Z</dcterms:modified>
</cp:coreProperties>
</file>